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02" r:id="rId2"/>
    <p:sldMasterId id="2147483814" r:id="rId3"/>
    <p:sldMasterId id="2147483826" r:id="rId4"/>
    <p:sldMasterId id="2147483838" r:id="rId5"/>
  </p:sldMasterIdLst>
  <p:notesMasterIdLst>
    <p:notesMasterId r:id="rId29"/>
  </p:notesMasterIdLst>
  <p:sldIdLst>
    <p:sldId id="11681" r:id="rId6"/>
    <p:sldId id="11691" r:id="rId7"/>
    <p:sldId id="11692" r:id="rId8"/>
    <p:sldId id="11698" r:id="rId9"/>
    <p:sldId id="11697" r:id="rId10"/>
    <p:sldId id="11649" r:id="rId11"/>
    <p:sldId id="11699" r:id="rId12"/>
    <p:sldId id="11659" r:id="rId13"/>
    <p:sldId id="11657" r:id="rId14"/>
    <p:sldId id="11660" r:id="rId15"/>
    <p:sldId id="260" r:id="rId16"/>
    <p:sldId id="11695" r:id="rId17"/>
    <p:sldId id="11696" r:id="rId18"/>
    <p:sldId id="11687" r:id="rId19"/>
    <p:sldId id="259" r:id="rId20"/>
    <p:sldId id="11675" r:id="rId21"/>
    <p:sldId id="11682" r:id="rId22"/>
    <p:sldId id="11688" r:id="rId23"/>
    <p:sldId id="11689" r:id="rId24"/>
    <p:sldId id="11690" r:id="rId25"/>
    <p:sldId id="11685" r:id="rId26"/>
    <p:sldId id="11684" r:id="rId27"/>
    <p:sldId id="116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99CC"/>
    <a:srgbClr val="0000FF"/>
    <a:srgbClr val="FF006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92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79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6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77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07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86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9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6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0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33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25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27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66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27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54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581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024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895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510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23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48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180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60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782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010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83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75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51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04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33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9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62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37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90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46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42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05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22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5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08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0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11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7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65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5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51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9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40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0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7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8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5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65126"/>
            <a:ext cx="878458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3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65126"/>
            <a:ext cx="878458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1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65126"/>
            <a:ext cx="878458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3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438" y="238125"/>
            <a:ext cx="94275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385762" y="505311"/>
            <a:ext cx="2900363" cy="5495439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23" y="995514"/>
            <a:ext cx="5277368" cy="4866972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04" y="1645920"/>
            <a:ext cx="2338466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4468692" y="3117259"/>
            <a:ext cx="3041824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defTabSz="685800">
              <a:defRPr/>
            </a:pPr>
            <a:r>
              <a:rPr lang="en-US" sz="4500" dirty="0" err="1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Khởi</a:t>
            </a:r>
            <a:r>
              <a:rPr lang="en-US" sz="4500" dirty="0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500" dirty="0" err="1">
                <a:solidFill>
                  <a:srgbClr val="FF3535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endParaRPr lang="en-US" sz="4500" dirty="0">
              <a:solidFill>
                <a:srgbClr val="FF3535"/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1807415" y="1400107"/>
            <a:ext cx="60055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050" dirty="0">
                <a:solidFill>
                  <a:srgbClr val="FF0C56"/>
                </a:solidFill>
                <a:latin typeface="SVN-Hole Hearted" panose="020B0A06020104020203" pitchFamily="34" charset="0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2360928"/>
            <a:ext cx="1987307" cy="21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00" y="2349658"/>
            <a:ext cx="2604305" cy="2743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2257425" y="4650582"/>
            <a:ext cx="5504292" cy="1421183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5"/>
              <a:ext cx="3057785" cy="149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1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Chia sẻ với bạn câu chuyện mình đã đọc hoặc đã nghe</a:t>
              </a:r>
              <a:endPara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251" y="869971"/>
            <a:ext cx="123444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3343050" y="1548069"/>
            <a:ext cx="2977722" cy="1107996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defTabSz="685800">
              <a:defRPr/>
            </a:pPr>
            <a:r>
              <a:rPr lang="en-US" sz="6600" spc="-113" dirty="0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6600" spc="-113" dirty="0" err="1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6600" spc="-113" dirty="0">
              <a:solidFill>
                <a:srgbClr val="1B51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67663" y="2674620"/>
            <a:ext cx="2139233" cy="27432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374950" y="2597191"/>
            <a:ext cx="2192714" cy="281178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337245" y="1611630"/>
            <a:ext cx="2706952" cy="1657754"/>
            <a:chOff x="449660" y="1005840"/>
            <a:chExt cx="3609269" cy="2210339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1"/>
              <a:ext cx="23566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300" b="1" dirty="0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lang="en-US" sz="3300" b="1" dirty="0">
                <a:solidFill>
                  <a:srgbClr val="F52D6B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6099805" y="1474470"/>
            <a:ext cx="2393243" cy="192024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8" y="1718399"/>
              <a:ext cx="22092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lang="en-US" sz="3300" b="1" dirty="0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lang="en-US" sz="33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299275" y="898642"/>
            <a:ext cx="8616125" cy="830997"/>
            <a:chOff x="0" y="99414"/>
            <a:chExt cx="7182465" cy="10600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1001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99414"/>
              <a:ext cx="7182465" cy="1060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sz="24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Hỏi- đáp về nhân vật em thích hoặc không thích trong câu chuyện đã đọc hoặc đã nghe</a:t>
              </a:r>
              <a:r>
                <a:rPr lang="en-US" sz="2400">
                  <a:solidFill>
                    <a:prstClr val="black"/>
                  </a:solidFill>
                </a:rPr>
                <a:t> </a:t>
              </a:r>
              <a:endPara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474654" y="1795246"/>
            <a:ext cx="8066868" cy="4154984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3219" y="2055799"/>
            <a:ext cx="7024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G: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Em muốn nói về nhân vật nào, trong câu chuyện nào?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68" y="2982780"/>
            <a:ext cx="7806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Em thích hoặc không thích nhân vật đó ở điểm nào? 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( ngoại hình, tính nết, hành động, suy nghĩ, tình cảm, lời nói...)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690" y="4156029"/>
            <a:ext cx="732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Nêu rõ lí do vì sao em thích hoặc không thích điều đó ở nhân vật 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28263" y="788365"/>
            <a:ext cx="8499956" cy="992579"/>
            <a:chOff x="-32637" y="-121680"/>
            <a:chExt cx="7367259" cy="13234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-29832"/>
              <a:ext cx="7182465" cy="7447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2637" y="-121680"/>
              <a:ext cx="73672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sz="135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1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Hỏi- đáp về nhân vật em thích hoặc không thích trong câu chuyện đã đọc hoặc đã nghe</a:t>
              </a:r>
              <a:r>
                <a:rPr lang="en-US" sz="2100">
                  <a:solidFill>
                    <a:prstClr val="black"/>
                  </a:solidFill>
                </a:rPr>
                <a:t> </a:t>
              </a:r>
              <a:endParaRPr lang="vi-VN" sz="21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1350">
                  <a:solidFill>
                    <a:prstClr val="black"/>
                  </a:solidFill>
                </a:rPr>
                <a:t> </a:t>
              </a:r>
              <a:endPara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428263" y="1868850"/>
            <a:ext cx="8735939" cy="4154984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28263" y="2171165"/>
            <a:ext cx="3270731" cy="1480559"/>
          </a:xfrm>
          <a:prstGeom prst="cloudCallout">
            <a:avLst>
              <a:gd name="adj1" fmla="val 6692"/>
              <a:gd name="adj2" fmla="val 89699"/>
            </a:avLst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Cloud Callout 5"/>
          <p:cNvSpPr/>
          <p:nvPr/>
        </p:nvSpPr>
        <p:spPr>
          <a:xfrm>
            <a:off x="5656302" y="1916261"/>
            <a:ext cx="3467456" cy="2140721"/>
          </a:xfrm>
          <a:prstGeom prst="cloudCallout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TextBox 6"/>
          <p:cNvSpPr txBox="1"/>
          <p:nvPr/>
        </p:nvSpPr>
        <p:spPr>
          <a:xfrm>
            <a:off x="903717" y="2461322"/>
            <a:ext cx="275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Bạn thích nhân vật nào trong câu chuyện Thạch Sanh? Vì sao?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9919" y="2397999"/>
            <a:ext cx="29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Tớ thích Thạch Sanh . Thạch Sanh là người hiền lành, có tình có nghĩa, sẵn sàng giúp người gặp hoạn nạn</a:t>
            </a:r>
            <a:endParaRPr lang="vi-VN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istrator\Downloads\3cd63a49680bad55f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3515113"/>
            <a:ext cx="2841665" cy="24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" y="44685"/>
            <a:ext cx="417720" cy="616137"/>
          </a:xfrm>
          <a:prstGeom prst="rect">
            <a:avLst/>
          </a:prstGeom>
        </p:spPr>
      </p:pic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5810796"/>
            <a:ext cx="9147651" cy="1017677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28" y="103845"/>
            <a:ext cx="1500072" cy="700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183" y="-39078"/>
            <a:ext cx="7554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100" b="1" dirty="0">
                <a:solidFill>
                  <a:srgbClr val="002060"/>
                </a:solidFill>
              </a:rPr>
              <a:t>* </a:t>
            </a:r>
            <a:r>
              <a:rPr lang="en-US" sz="2100" b="1" dirty="0" err="1">
                <a:solidFill>
                  <a:srgbClr val="002060"/>
                </a:solidFill>
              </a:rPr>
              <a:t>Bài</a:t>
            </a:r>
            <a:r>
              <a:rPr lang="en-US" sz="2100" b="1" dirty="0">
                <a:solidFill>
                  <a:srgbClr val="002060"/>
                </a:solidFill>
              </a:rPr>
              <a:t> 3. </a:t>
            </a:r>
            <a:r>
              <a:rPr lang="en-US" sz="2100" b="1" dirty="0" err="1">
                <a:solidFill>
                  <a:srgbClr val="002060"/>
                </a:solidFill>
              </a:rPr>
              <a:t>Viết</a:t>
            </a:r>
            <a:r>
              <a:rPr lang="en-US" sz="2100" b="1" dirty="0">
                <a:solidFill>
                  <a:srgbClr val="002060"/>
                </a:solidFill>
              </a:rPr>
              <a:t> 2 - 3 </a:t>
            </a:r>
            <a:r>
              <a:rPr lang="en-US" sz="2100" b="1" dirty="0" err="1">
                <a:solidFill>
                  <a:srgbClr val="002060"/>
                </a:solidFill>
              </a:rPr>
              <a:t>câu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nêu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lí</a:t>
            </a:r>
            <a:r>
              <a:rPr lang="en-US" sz="2100" b="1" dirty="0">
                <a:solidFill>
                  <a:srgbClr val="002060"/>
                </a:solidFill>
              </a:rPr>
              <a:t> do </a:t>
            </a:r>
            <a:r>
              <a:rPr lang="en-US" sz="2100" b="1" dirty="0" err="1">
                <a:solidFill>
                  <a:srgbClr val="002060"/>
                </a:solidFill>
              </a:rPr>
              <a:t>em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thích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hoặc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không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thích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nhân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vật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trong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câu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chuyện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đã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hoặc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đã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nghe</a:t>
            </a:r>
            <a:r>
              <a:rPr lang="en-US" sz="2100" b="1" dirty="0">
                <a:solidFill>
                  <a:srgbClr val="002060"/>
                </a:solidFill>
              </a:rPr>
              <a:t>.</a:t>
            </a:r>
            <a:endParaRPr lang="vi-VN" sz="21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061001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30" y="3519013"/>
            <a:ext cx="86098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65918" y="999049"/>
            <a:ext cx="8286750" cy="665778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426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04" y="3911873"/>
            <a:ext cx="4320540" cy="2263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384" y="995506"/>
            <a:ext cx="82872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</a:rPr>
              <a:t>* Vận dụng</a:t>
            </a:r>
            <a:r>
              <a:rPr lang="en-US" sz="2100" b="1"/>
              <a:t>: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Tìm đọc câu chuyện, bài văn, bài thơ,.. về một nghề nghiệp hoặc công việc nào đó.  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575592" y="1845923"/>
            <a:ext cx="8066868" cy="4154984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4226" y="2032739"/>
            <a:ext cx="33905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 trồng </a:t>
            </a:r>
            <a:r>
              <a:rPr 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endParaRPr lang="en-US" sz="27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9868" y="2524935"/>
            <a:ext cx="25627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Ai trồng cây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Người đó có tiếng hát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Trên vòm cây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Chim hót lời mê say</a:t>
            </a:r>
          </a:p>
          <a:p>
            <a:endParaRPr lang="en-US" sz="15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Ai trồng cây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Người đó có ngọn gió</a:t>
            </a:r>
            <a:endParaRPr lang="vi-VN" sz="15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Rung cành cây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Hoa lá đùa lay 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lay</a:t>
            </a:r>
          </a:p>
          <a:p>
            <a:endParaRPr lang="en-US" sz="15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 Ai trồng cây 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Người đó 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đó có 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bóng mát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Trong vòm cây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Quên nắng xa đường dài</a:t>
            </a:r>
            <a:endParaRPr lang="vi-VN"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531" y="1972476"/>
            <a:ext cx="141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 dụ:</a:t>
            </a:r>
            <a:endParaRPr lang="vi-VN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4550" y="2760826"/>
            <a:ext cx="258296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Ai trồng cây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Người đó có hạnh phúc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Mong chờ cây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Mau lớn lên từng ngày</a:t>
            </a:r>
          </a:p>
          <a:p>
            <a:endParaRPr lang="en-US" sz="15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Ai trồng cây ...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Em trồng cây ...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Em trồng cây ...</a:t>
            </a:r>
          </a:p>
          <a:p>
            <a:r>
              <a:rPr lang="en-US" sz="15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                   ( Bế Kiên Quốc)</a:t>
            </a:r>
            <a:endParaRPr lang="vi-VN" sz="15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251" y="869971"/>
            <a:ext cx="123444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3503168" y="1658712"/>
            <a:ext cx="2596637" cy="92333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defTabSz="685800">
              <a:defRPr/>
            </a:pPr>
            <a:r>
              <a:rPr lang="en-US" sz="5400" spc="-113" dirty="0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5400" spc="-113" dirty="0" err="1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5400" spc="-113" dirty="0">
              <a:solidFill>
                <a:srgbClr val="1B51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67663" y="2674620"/>
            <a:ext cx="2139233" cy="27432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374950" y="2597191"/>
            <a:ext cx="2192714" cy="281178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337245" y="1611630"/>
            <a:ext cx="2706952" cy="1657754"/>
            <a:chOff x="449660" y="1005840"/>
            <a:chExt cx="3609269" cy="2210339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1"/>
              <a:ext cx="23566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300" b="1" dirty="0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lang="en-US" sz="3300" b="1" dirty="0">
                <a:solidFill>
                  <a:srgbClr val="F52D6B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6099805" y="1474470"/>
            <a:ext cx="2393243" cy="192024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8" y="1718399"/>
              <a:ext cx="22092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lang="en-US" sz="3300" b="1" dirty="0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lang="en-US" sz="33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65918" y="1031097"/>
            <a:ext cx="8286750" cy="464534"/>
            <a:chOff x="0" y="99414"/>
            <a:chExt cx="7182465" cy="61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vi-VN" sz="24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3.</a:t>
              </a:r>
              <a:r>
                <a:rPr lang="en-US" sz="1350">
                  <a:solidFill>
                    <a:prstClr val="black"/>
                  </a:solidFill>
                </a:rPr>
                <a:t> </a:t>
              </a:r>
              <a:endParaRPr lang="vi-VN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685800" y="1878567"/>
            <a:ext cx="8066868" cy="4154984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defRPr/>
            </a:pP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1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8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1" y="1257300"/>
            <a:ext cx="7710327" cy="18288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vi-VN" sz="3300" kern="0">
                <a:solidFill>
                  <a:prstClr val="black"/>
                </a:solidFill>
                <a:latin typeface="Arial" panose="020B0604020202020204"/>
              </a:rPr>
              <a:t>Hãy giới thiệu về một đồ vật có nhiều kỉ niệm  với em?</a:t>
            </a:r>
            <a:endParaRPr lang="en-US" sz="3300" kern="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97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135981" y="1320188"/>
            <a:ext cx="5268494" cy="3996169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6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500" dirty="0">
                  <a:solidFill>
                    <a:srgbClr val="FF0C56"/>
                  </a:solidFill>
                  <a:latin typeface="SVN-Hole Hearted" panose="020B0A06020104020203" pitchFamily="34" charset="0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032396" y="5707516"/>
            <a:ext cx="52077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Thiết</a:t>
            </a:r>
            <a:r>
              <a:rPr lang="en-US" sz="1350" dirty="0">
                <a:solidFill>
                  <a:srgbClr val="FF0000"/>
                </a:solidFill>
              </a:rPr>
              <a:t> </a:t>
            </a:r>
            <a:r>
              <a:rPr lang="en-US" sz="1350" dirty="0" err="1">
                <a:solidFill>
                  <a:srgbClr val="FF0000"/>
                </a:solidFill>
              </a:rPr>
              <a:t>kế</a:t>
            </a:r>
            <a:r>
              <a:rPr lang="en-US" sz="1350" dirty="0">
                <a:solidFill>
                  <a:srgbClr val="FF0000"/>
                </a:solidFill>
              </a:rPr>
              <a:t> </a:t>
            </a:r>
            <a:r>
              <a:rPr lang="en-US" sz="1350" dirty="0" err="1">
                <a:solidFill>
                  <a:srgbClr val="FF0000"/>
                </a:solidFill>
              </a:rPr>
              <a:t>bởi</a:t>
            </a:r>
            <a:r>
              <a:rPr lang="en-US" sz="1350" dirty="0">
                <a:solidFill>
                  <a:srgbClr val="FF0000"/>
                </a:solidFill>
              </a:rPr>
              <a:t>: </a:t>
            </a:r>
            <a:r>
              <a:rPr lang="en-US" sz="1350" dirty="0" err="1">
                <a:solidFill>
                  <a:srgbClr val="FF0000"/>
                </a:solidFill>
              </a:rPr>
              <a:t>Hương</a:t>
            </a:r>
            <a:r>
              <a:rPr lang="en-US" sz="1350" dirty="0">
                <a:solidFill>
                  <a:srgbClr val="FF0000"/>
                </a:solidFill>
              </a:rPr>
              <a:t> </a:t>
            </a:r>
            <a:r>
              <a:rPr lang="en-US" sz="1350" dirty="0" err="1">
                <a:solidFill>
                  <a:srgbClr val="FF0000"/>
                </a:solidFill>
              </a:rPr>
              <a:t>Thảo</a:t>
            </a:r>
            <a:r>
              <a:rPr lang="en-US" sz="1350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0251" y="869971"/>
            <a:ext cx="123444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3503168" y="1658712"/>
            <a:ext cx="2596637" cy="92333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defTabSz="685800">
              <a:defRPr/>
            </a:pPr>
            <a:r>
              <a:rPr lang="en-US" sz="5400" spc="-113" dirty="0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5400" spc="-113" dirty="0" err="1">
                <a:solidFill>
                  <a:srgbClr val="1B518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5400" spc="-113" dirty="0">
              <a:solidFill>
                <a:srgbClr val="1B518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567663" y="2674620"/>
            <a:ext cx="2139233" cy="27432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374950" y="2597191"/>
            <a:ext cx="2192714" cy="281178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337245" y="1611630"/>
            <a:ext cx="2706952" cy="1657754"/>
            <a:chOff x="449660" y="1005840"/>
            <a:chExt cx="3609269" cy="2210339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1"/>
              <a:ext cx="23566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300" b="1" dirty="0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F52D6B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bày</a:t>
              </a:r>
              <a:endParaRPr lang="en-US" sz="3300" b="1" dirty="0">
                <a:solidFill>
                  <a:srgbClr val="F52D6B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6099805" y="1474470"/>
            <a:ext cx="2393243" cy="192024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8" y="1718399"/>
              <a:ext cx="22092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Nhận</a:t>
              </a:r>
              <a:r>
                <a:rPr lang="en-US" sz="3300" b="1" dirty="0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300" b="1" dirty="0" err="1">
                  <a:solidFill>
                    <a:srgbClr val="7030A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xét</a:t>
              </a:r>
              <a:endParaRPr lang="en-US" sz="3300" b="1" dirty="0">
                <a:solidFill>
                  <a:srgbClr val="7030A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8096250" y="2033587"/>
            <a:ext cx="514350" cy="842963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85725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93448" y="1701941"/>
            <a:ext cx="7460479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14000"/>
              </a:lnSpc>
              <a:defRPr/>
            </a:pPr>
            <a:r>
              <a:rPr lang="en-US" sz="4050" dirty="0">
                <a:solidFill>
                  <a:srgbClr val="FF3535"/>
                </a:solidFill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1" y="1257300"/>
            <a:ext cx="7710327" cy="18288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vi-VN" sz="3300" kern="0">
                <a:solidFill>
                  <a:prstClr val="black"/>
                </a:solidFill>
                <a:latin typeface="Arial" panose="020B0604020202020204"/>
              </a:rPr>
              <a:t>Tả đặc điểm nổi bật về một đồ chơi của em.</a:t>
            </a:r>
            <a:endParaRPr lang="en-US" sz="3300" kern="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2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7308" y="1058610"/>
            <a:ext cx="7710327" cy="18288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2400">
                <a:solidFill>
                  <a:prstClr val="black"/>
                </a:solidFill>
              </a:rPr>
              <a:t>Nêu công dụng của 1 đồ chơi mà em yêu thích</a:t>
            </a:r>
            <a:endParaRPr lang="en-US" sz="2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916" y="1369998"/>
            <a:ext cx="651830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2400"/>
              <a:t>* Nói từ 3 - 4 câu về một đồ chơi của em.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13173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8096250" y="2033587"/>
            <a:ext cx="514350" cy="842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461331" y="1696924"/>
            <a:ext cx="607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 err="1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Thứ</a:t>
            </a:r>
            <a:r>
              <a:rPr lang="en-US" sz="2700" dirty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700" dirty="0" err="1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năm</a:t>
            </a:r>
            <a:r>
              <a:rPr lang="en-US" sz="2700" dirty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2700" dirty="0" err="1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ngày</a:t>
            </a:r>
            <a:r>
              <a:rPr lang="en-US" sz="2700" dirty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… </a:t>
            </a:r>
            <a:r>
              <a:rPr lang="en-US" sz="2700" dirty="0" err="1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tháng</a:t>
            </a:r>
            <a:r>
              <a:rPr lang="en-US" sz="2700" dirty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… </a:t>
            </a:r>
            <a:r>
              <a:rPr lang="en-US" sz="2700" dirty="0" err="1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năm</a:t>
            </a:r>
            <a:r>
              <a:rPr lang="en-US" sz="2700" dirty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161" y="2243319"/>
            <a:ext cx="2606266" cy="80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2159" y="2876550"/>
            <a:ext cx="41788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2060"/>
                </a:solidFill>
              </a:rPr>
              <a:t>Bài 26- Luyện tập 2</a:t>
            </a:r>
            <a:endParaRPr lang="vi-VN" sz="33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448" y="3493388"/>
            <a:ext cx="6540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2060"/>
                </a:solidFill>
              </a:rPr>
              <a:t>Viết đoạn văn nêu lí do thích hay không thích về một nhân vật</a:t>
            </a:r>
            <a:endParaRPr lang="vi-VN" sz="33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919" y="1049531"/>
            <a:ext cx="36469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27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619" y="2014538"/>
            <a:ext cx="80510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>
                <a:latin typeface="Arial" pitchFamily="34" charset="0"/>
                <a:cs typeface="Arial" pitchFamily="34" charset="0"/>
              </a:rPr>
              <a:t>- Biết kể tên một số câu chuyện đã đọc hay đã nghe. </a:t>
            </a:r>
            <a:r>
              <a:rPr lang="nl-NL" sz="2100">
                <a:latin typeface="Arial" pitchFamily="34" charset="0"/>
                <a:cs typeface="Arial" pitchFamily="34" charset="0"/>
              </a:rPr>
              <a:t>Nắm được nội dung câu </a:t>
            </a:r>
            <a:r>
              <a:rPr lang="nl-NL" sz="2100">
                <a:latin typeface="Arial" pitchFamily="34" charset="0"/>
                <a:cs typeface="Arial" pitchFamily="34" charset="0"/>
              </a:rPr>
              <a:t>chuyện đã đọc và câu chuyện </a:t>
            </a:r>
            <a:r>
              <a:rPr lang="nl-NL" sz="2100">
                <a:latin typeface="Arial" pitchFamily="34" charset="0"/>
                <a:cs typeface="Arial" pitchFamily="34" charset="0"/>
              </a:rPr>
              <a:t>bạn kể.</a:t>
            </a:r>
            <a:endParaRPr lang="vi-VN" sz="2100">
              <a:latin typeface="Arial" pitchFamily="34" charset="0"/>
              <a:cs typeface="Arial" pitchFamily="34" charset="0"/>
            </a:endParaRPr>
          </a:p>
          <a:p>
            <a:r>
              <a:rPr lang="nl-NL" sz="2100">
                <a:latin typeface="Arial" pitchFamily="34" charset="0"/>
                <a:cs typeface="Arial" pitchFamily="34" charset="0"/>
              </a:rPr>
              <a:t>- Hiểu được nhân vật mà bạn thích hay không thích.</a:t>
            </a:r>
            <a:endParaRPr lang="vi-VN" sz="2100">
              <a:latin typeface="Arial" pitchFamily="34" charset="0"/>
              <a:cs typeface="Arial" pitchFamily="34" charset="0"/>
            </a:endParaRPr>
          </a:p>
          <a:p>
            <a:r>
              <a:rPr lang="nl-NL" sz="2100">
                <a:latin typeface="Arial" pitchFamily="34" charset="0"/>
                <a:cs typeface="Arial" pitchFamily="34" charset="0"/>
              </a:rPr>
              <a:t>- Đọc mở rộng theo yêu cầu.</a:t>
            </a:r>
            <a:endParaRPr lang="vi-VN" sz="2100">
              <a:latin typeface="Arial" pitchFamily="34" charset="0"/>
              <a:cs typeface="Arial" pitchFamily="34" charset="0"/>
            </a:endParaRPr>
          </a:p>
          <a:p>
            <a:endParaRPr lang="vi-VN" sz="21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19" y="3871913"/>
            <a:ext cx="8215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>
                <a:latin typeface="Arial" pitchFamily="34" charset="0"/>
                <a:cs typeface="Arial" pitchFamily="34" charset="0"/>
              </a:rPr>
              <a:t>- </a:t>
            </a:r>
            <a:r>
              <a:rPr lang="nl-NL" sz="2100">
                <a:latin typeface="Arial" pitchFamily="34" charset="0"/>
                <a:cs typeface="Arial" pitchFamily="34" charset="0"/>
              </a:rPr>
              <a:t>Biết viết </a:t>
            </a:r>
            <a:r>
              <a:rPr lang="nl-NL" sz="2100">
                <a:latin typeface="Arial" pitchFamily="34" charset="0"/>
                <a:cs typeface="Arial" pitchFamily="34" charset="0"/>
              </a:rPr>
              <a:t>một đoạn văn nêu được lí do em thích hoặc không thích một nhân vật trong câu chuyện đã đọc hoặc đã nghe</a:t>
            </a:r>
            <a:r>
              <a:rPr lang="nl-NL" sz="2100">
                <a:latin typeface="Arial" pitchFamily="34" charset="0"/>
                <a:cs typeface="Arial" pitchFamily="34" charset="0"/>
              </a:rPr>
              <a:t>.</a:t>
            </a:r>
            <a:endParaRPr lang="vi-VN" sz="21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385762" y="505311"/>
            <a:ext cx="2900363" cy="5495439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19" y="995514"/>
            <a:ext cx="4866972" cy="4866972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04" y="1645920"/>
            <a:ext cx="2338466" cy="17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8682" y="852737"/>
            <a:ext cx="1130978" cy="159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8013031" y="857250"/>
            <a:ext cx="1130978" cy="1597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468952" y="952977"/>
            <a:ext cx="8975085" cy="507831"/>
            <a:chOff x="-398834" y="64982"/>
            <a:chExt cx="11656025" cy="67710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6" y="64982"/>
              <a:ext cx="11523477" cy="677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2700" b="1">
                  <a:solidFill>
                    <a:srgbClr val="2888E1"/>
                  </a:solidFill>
                  <a:latin typeface="OpenSans"/>
                </a:rPr>
                <a:t>* Bài </a:t>
              </a:r>
              <a:r>
                <a:rPr lang="vi-VN" sz="2700" b="1">
                  <a:solidFill>
                    <a:srgbClr val="2888E1"/>
                  </a:solidFill>
                  <a:latin typeface="OpenSans"/>
                </a:rPr>
                <a:t>1</a:t>
              </a:r>
              <a:r>
                <a:rPr lang="en-US" sz="2700">
                  <a:solidFill>
                    <a:srgbClr val="000000"/>
                  </a:solidFill>
                  <a:latin typeface="OpenSans"/>
                </a:rPr>
                <a:t>: Kể tên một số câu chuyện em yêu thích.</a:t>
              </a:r>
              <a:endParaRPr lang="vi-VN" sz="2700" dirty="0">
                <a:solidFill>
                  <a:srgbClr val="000000"/>
                </a:solidFill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427317" y="1969912"/>
            <a:ext cx="8341834" cy="3819507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685800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defRPr/>
            </a:pP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1309" y="2104911"/>
            <a:ext cx="3213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2</a:t>
            </a:r>
            <a:endParaRPr lang="vi-VN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ownloads\Ảnh 20-11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10" y="3139326"/>
            <a:ext cx="1335881" cy="19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Ảnh 20-11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78" y="3528710"/>
            <a:ext cx="1364456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Ảnh 20-11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64" y="3778641"/>
            <a:ext cx="1407319" cy="18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Ảnh 20-11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56" y="2428974"/>
            <a:ext cx="1357313" cy="189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Ảnh 20-11\chu_cuoi_cung_trang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6" y="2270851"/>
            <a:ext cx="1465155" cy="205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655</Words>
  <Application>Microsoft Office PowerPoint</Application>
  <PresentationFormat>On-screen Show (4:3)</PresentationFormat>
  <Paragraphs>112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Arial-Rounded</vt:lpstr>
      <vt:lpstr>Baloo</vt:lpstr>
      <vt:lpstr>Calibri</vt:lpstr>
      <vt:lpstr>Calibri Light</vt:lpstr>
      <vt:lpstr>等线</vt:lpstr>
      <vt:lpstr>OpenSans</vt:lpstr>
      <vt:lpstr>Pattaya</vt:lpstr>
      <vt:lpstr>SVN-Hole Hearted</vt:lpstr>
      <vt:lpstr>Times New Roman</vt:lpstr>
      <vt:lpstr>White Xmas PERSONAL USE</vt:lpstr>
      <vt:lpstr>Office Theme</vt:lpstr>
      <vt:lpstr>1_Office 主题</vt:lpstr>
      <vt:lpstr>Office 主题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Phuong Linh</cp:lastModifiedBy>
  <cp:revision>69</cp:revision>
  <dcterms:created xsi:type="dcterms:W3CDTF">2022-06-19T14:38:22Z</dcterms:created>
  <dcterms:modified xsi:type="dcterms:W3CDTF">2022-12-09T07:38:51Z</dcterms:modified>
</cp:coreProperties>
</file>