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02" r:id="rId2"/>
    <p:sldMasterId id="2147483814" r:id="rId3"/>
    <p:sldMasterId id="2147483826" r:id="rId4"/>
    <p:sldMasterId id="2147483839" r:id="rId5"/>
  </p:sldMasterIdLst>
  <p:notesMasterIdLst>
    <p:notesMasterId r:id="rId27"/>
  </p:notesMasterIdLst>
  <p:sldIdLst>
    <p:sldId id="11681" r:id="rId6"/>
    <p:sldId id="280" r:id="rId7"/>
    <p:sldId id="297" r:id="rId8"/>
    <p:sldId id="298" r:id="rId9"/>
    <p:sldId id="299" r:id="rId10"/>
    <p:sldId id="11694" r:id="rId11"/>
    <p:sldId id="11649" r:id="rId12"/>
    <p:sldId id="11697" r:id="rId13"/>
    <p:sldId id="11659" r:id="rId14"/>
    <p:sldId id="11657" r:id="rId15"/>
    <p:sldId id="260" r:id="rId16"/>
    <p:sldId id="11677" r:id="rId17"/>
    <p:sldId id="11656" r:id="rId18"/>
    <p:sldId id="11687" r:id="rId19"/>
    <p:sldId id="11695" r:id="rId20"/>
    <p:sldId id="259" r:id="rId21"/>
    <p:sldId id="11675" r:id="rId22"/>
    <p:sldId id="11696" r:id="rId23"/>
    <p:sldId id="11682" r:id="rId24"/>
    <p:sldId id="11673" r:id="rId25"/>
    <p:sldId id="1169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4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1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50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96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66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48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2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20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24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52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7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99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06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44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94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500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149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360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893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43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740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7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99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000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1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991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89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01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27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63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41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737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1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69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66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18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04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8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44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48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3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4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7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97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54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94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63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06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49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268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06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1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86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82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4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11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365126"/>
            <a:ext cx="878458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7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365126"/>
            <a:ext cx="878458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9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438" y="238125"/>
            <a:ext cx="94275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365126"/>
            <a:ext cx="878458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5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385762" y="505311"/>
            <a:ext cx="2900363" cy="5495439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23" y="995514"/>
            <a:ext cx="5277368" cy="4866972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04" y="1645920"/>
            <a:ext cx="2338466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8013031" y="857250"/>
            <a:ext cx="1130978" cy="1597192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8682" y="852737"/>
            <a:ext cx="1130978" cy="1597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4468692" y="3117259"/>
            <a:ext cx="3041824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defTabSz="685800">
              <a:defRPr/>
            </a:pPr>
            <a:r>
              <a:rPr lang="en-US" sz="4500" dirty="0" err="1">
                <a:solidFill>
                  <a:srgbClr val="FF3535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Khởi</a:t>
            </a:r>
            <a:r>
              <a:rPr lang="en-US" sz="4500" dirty="0">
                <a:solidFill>
                  <a:srgbClr val="FF3535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500" dirty="0" err="1">
                <a:solidFill>
                  <a:srgbClr val="FF3535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động</a:t>
            </a:r>
            <a:endParaRPr lang="en-US" sz="4500" dirty="0">
              <a:solidFill>
                <a:srgbClr val="FF3535"/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8013031" y="857250"/>
            <a:ext cx="1130978" cy="15971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468952" y="952977"/>
            <a:ext cx="8975085" cy="923330"/>
            <a:chOff x="-398834" y="64982"/>
            <a:chExt cx="11656025" cy="123110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6" y="64982"/>
              <a:ext cx="11523477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2700" b="1" dirty="0">
                  <a:solidFill>
                    <a:srgbClr val="2888E1"/>
                  </a:solidFill>
                  <a:latin typeface="OpenSans"/>
                </a:rPr>
                <a:t>* Bài 1</a:t>
              </a:r>
              <a:r>
                <a:rPr lang="en-US" sz="27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2700" b="1" dirty="0">
                  <a:solidFill>
                    <a:srgbClr val="000000"/>
                  </a:solidFill>
                  <a:latin typeface="OpenSans"/>
                </a:rPr>
                <a:t>Tìm trong những từ dưới đây các cặp từ có nghĩa trái ngược nhau</a:t>
              </a:r>
              <a:endParaRPr lang="vi-VN" sz="2700" dirty="0">
                <a:solidFill>
                  <a:srgbClr val="000000"/>
                </a:solidFill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-3104004" y="1969912"/>
            <a:ext cx="11873155" cy="4942379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vi-VN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2778919" y="1357313"/>
            <a:ext cx="59442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 flipV="1">
            <a:off x="-315027" y="1853224"/>
            <a:ext cx="4308050" cy="1332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287384" y="2183984"/>
            <a:ext cx="1705924" cy="73280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8" name="Sun 17"/>
          <p:cNvSpPr/>
          <p:nvPr/>
        </p:nvSpPr>
        <p:spPr>
          <a:xfrm>
            <a:off x="6445044" y="2409919"/>
            <a:ext cx="1453107" cy="84656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9" name="Sun 18"/>
          <p:cNvSpPr/>
          <p:nvPr/>
        </p:nvSpPr>
        <p:spPr>
          <a:xfrm>
            <a:off x="3552410" y="2277962"/>
            <a:ext cx="1481447" cy="861016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0" name="Sun 19"/>
          <p:cNvSpPr/>
          <p:nvPr/>
        </p:nvSpPr>
        <p:spPr>
          <a:xfrm>
            <a:off x="262726" y="4016979"/>
            <a:ext cx="1724170" cy="1003637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1" name="Sun 20"/>
          <p:cNvSpPr/>
          <p:nvPr/>
        </p:nvSpPr>
        <p:spPr>
          <a:xfrm>
            <a:off x="4875814" y="3224434"/>
            <a:ext cx="1621946" cy="952856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2" name="Sun 21"/>
          <p:cNvSpPr/>
          <p:nvPr/>
        </p:nvSpPr>
        <p:spPr>
          <a:xfrm>
            <a:off x="1788630" y="3064197"/>
            <a:ext cx="1605581" cy="98257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04" y="4557562"/>
            <a:ext cx="1702427" cy="89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326" y="4492946"/>
            <a:ext cx="1623535" cy="85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5652" y="2366272"/>
            <a:ext cx="16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vui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2937" y="4296738"/>
            <a:ext cx="110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lạnh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31199" y="3359274"/>
            <a:ext cx="119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bé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31577" y="2421449"/>
            <a:ext cx="128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đẹp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0899" y="4772275"/>
            <a:ext cx="118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xấu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11069" y="4711525"/>
            <a:ext cx="1222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nóng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26598" y="2569989"/>
            <a:ext cx="147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buồn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53797" y="3482185"/>
            <a:ext cx="112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lớn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8013031" y="857250"/>
            <a:ext cx="1130978" cy="1597192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0251" y="869971"/>
            <a:ext cx="123444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3343050" y="1548069"/>
            <a:ext cx="2977722" cy="1107996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defTabSz="685800">
              <a:defRPr/>
            </a:pPr>
            <a:r>
              <a:rPr lang="en-US" sz="6600" spc="-113" dirty="0">
                <a:solidFill>
                  <a:srgbClr val="1B51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6600" spc="-113" dirty="0" err="1">
                <a:solidFill>
                  <a:srgbClr val="1B51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6600" spc="-113" dirty="0">
              <a:solidFill>
                <a:srgbClr val="1B518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4567663" y="2674620"/>
            <a:ext cx="2139233" cy="27432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374950" y="2597191"/>
            <a:ext cx="2192714" cy="281178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337245" y="1611630"/>
            <a:ext cx="2706952" cy="1657754"/>
            <a:chOff x="449660" y="1005840"/>
            <a:chExt cx="3609269" cy="2210339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1"/>
              <a:ext cx="23566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lang="en-US" sz="3300" b="1" dirty="0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bày</a:t>
              </a:r>
              <a:endParaRPr lang="en-US" sz="3300" b="1" dirty="0">
                <a:solidFill>
                  <a:srgbClr val="F52D6B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6099805" y="1474470"/>
            <a:ext cx="2393243" cy="192024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8" y="1718399"/>
              <a:ext cx="220922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Nhận</a:t>
              </a:r>
              <a:r>
                <a:rPr lang="en-US" sz="3300" b="1" dirty="0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xét</a:t>
              </a:r>
              <a:endParaRPr lang="en-US" sz="33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8682" y="852737"/>
            <a:ext cx="1130978" cy="1597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468952" y="1822493"/>
            <a:ext cx="8489311" cy="3819507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570433" y="1934025"/>
            <a:ext cx="1954850" cy="1486969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74" y="3504989"/>
            <a:ext cx="2291174" cy="161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566" y="1934026"/>
            <a:ext cx="2219604" cy="15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855" y="3282848"/>
            <a:ext cx="2064711" cy="145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6654" y="2466001"/>
            <a:ext cx="148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vui- buồn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0684" y="3839186"/>
            <a:ext cx="136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đẹp- xấu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3954" y="2504384"/>
            <a:ext cx="101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bé- lớn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4359" y="4094952"/>
            <a:ext cx="135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nóng- lạnh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432" y="1022804"/>
            <a:ext cx="7726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>
                <a:solidFill>
                  <a:srgbClr val="002060"/>
                </a:solidFill>
                <a:latin typeface="OpenSans"/>
              </a:rPr>
              <a:t>* Bài 1</a:t>
            </a:r>
            <a:r>
              <a:rPr lang="en-US" sz="2100">
                <a:solidFill>
                  <a:srgbClr val="000000"/>
                </a:solidFill>
                <a:latin typeface="OpenSans"/>
              </a:rPr>
              <a:t>: </a:t>
            </a:r>
            <a:r>
              <a:rPr lang="vi-VN" sz="2100" b="1">
                <a:solidFill>
                  <a:srgbClr val="000000"/>
                </a:solidFill>
                <a:latin typeface="OpenSans"/>
              </a:rPr>
              <a:t>Tìm trong những từ dưới đây các cặp từ có nghĩa trái ngược nhau</a:t>
            </a:r>
            <a:endParaRPr lang="vi-VN" sz="210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728" y="5118548"/>
            <a:ext cx="791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Các từ có nghĩa trái ngược nhau gọi là từ trái nghĩa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385762" y="505311"/>
            <a:ext cx="2900363" cy="5495439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19" y="995514"/>
            <a:ext cx="4866972" cy="48669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4572000" y="3048126"/>
            <a:ext cx="3041824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defTabSz="685800">
              <a:defRPr/>
            </a:pPr>
            <a:r>
              <a:rPr lang="en-US" sz="4500" dirty="0">
                <a:solidFill>
                  <a:srgbClr val="FF3535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04" y="1645920"/>
            <a:ext cx="2338466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8013031" y="857250"/>
            <a:ext cx="1130978" cy="1597192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8682" y="852737"/>
            <a:ext cx="1130978" cy="1597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28498"/>
            <a:ext cx="417720" cy="616137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28" y="1013603"/>
            <a:ext cx="1500072" cy="700900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910048" y="1251442"/>
            <a:ext cx="4200371" cy="1047621"/>
            <a:chOff x="8021253" y="3198267"/>
            <a:chExt cx="3508046" cy="2072517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3508046" cy="2072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115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Calibri" panose="020F0502020204030204"/>
                </a:rPr>
                <a:t>M: </a:t>
              </a:r>
              <a:r>
                <a:rPr lang="en-US" sz="3200" b="1">
                  <a:solidFill>
                    <a:prstClr val="black"/>
                  </a:solidFill>
                  <a:latin typeface="Calibri" panose="020F0502020204030204"/>
                </a:rPr>
                <a:t>nhanh- chậm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C:\Users\Administrator\Downloads\d35fb5bb6efeaba0f2e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0300"/>
            <a:ext cx="9144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655" y="127474"/>
            <a:ext cx="8369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*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</a:rPr>
              <a:t>Tìm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thêm</a:t>
            </a:r>
            <a:r>
              <a:rPr lang="en-US" sz="3200" b="1" dirty="0">
                <a:solidFill>
                  <a:srgbClr val="002060"/>
                </a:solidFill>
              </a:rPr>
              <a:t> 3-5 </a:t>
            </a:r>
            <a:r>
              <a:rPr lang="en-US" sz="3200" b="1" dirty="0" err="1">
                <a:solidFill>
                  <a:srgbClr val="002060"/>
                </a:solidFill>
              </a:rPr>
              <a:t>cặp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chỉ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đặc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điểm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nghĩa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trái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nhau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737337" y="1395127"/>
            <a:ext cx="3832388" cy="1870587"/>
            <a:chOff x="8021253" y="3198267"/>
            <a:chExt cx="2874599" cy="37005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3700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67307" y="4329944"/>
              <a:ext cx="2628545" cy="213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libri" panose="020F0502020204030204"/>
                </a:rPr>
                <a:t>chăm</a:t>
              </a:r>
              <a:r>
                <a:rPr lang="en-US" sz="3200" b="1" dirty="0">
                  <a:latin typeface="Calibri" panose="020F0502020204030204"/>
                </a:rPr>
                <a:t> </a:t>
              </a:r>
              <a:r>
                <a:rPr lang="en-US" sz="3200" b="1" dirty="0" err="1">
                  <a:latin typeface="Calibri" panose="020F0502020204030204"/>
                </a:rPr>
                <a:t>chỉ</a:t>
              </a:r>
              <a:r>
                <a:rPr lang="en-US" sz="3200" b="1" dirty="0">
                  <a:latin typeface="Calibri" panose="020F0502020204030204"/>
                </a:rPr>
                <a:t> - </a:t>
              </a:r>
              <a:r>
                <a:rPr lang="en-US" sz="3200" b="1" dirty="0" err="1" smtClean="0">
                  <a:latin typeface="Calibri" panose="020F0502020204030204"/>
                </a:rPr>
                <a:t>lười</a:t>
              </a:r>
              <a:r>
                <a:rPr lang="en-US" sz="3200" b="1" dirty="0" smtClean="0">
                  <a:latin typeface="Calibri" panose="020F0502020204030204"/>
                </a:rPr>
                <a:t> </a:t>
              </a:r>
              <a:r>
                <a:rPr lang="en-US" sz="3200" b="1" dirty="0" err="1">
                  <a:latin typeface="Calibri" panose="020F0502020204030204"/>
                </a:rPr>
                <a:t>nhác</a:t>
              </a:r>
              <a:endParaRPr lang="en-US" sz="3200" b="1" dirty="0">
                <a:latin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4465224" y="3373964"/>
            <a:ext cx="3433335" cy="2047121"/>
            <a:chOff x="11449169" y="4113012"/>
            <a:chExt cx="2867436" cy="404983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11449169" y="4113012"/>
              <a:ext cx="2628226" cy="404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11688060" y="5476712"/>
              <a:ext cx="2628545" cy="213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chiến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thắng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thua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cuộc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5079340" y="724045"/>
            <a:ext cx="3275690" cy="1893776"/>
            <a:chOff x="8116394" y="2635680"/>
            <a:chExt cx="2735775" cy="374647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116394" y="2635680"/>
              <a:ext cx="2628226" cy="3746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5"/>
              <a:ext cx="2628545" cy="213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libri" panose="020F0502020204030204"/>
                </a:rPr>
                <a:t>chủ</a:t>
              </a:r>
              <a:r>
                <a:rPr lang="en-US" sz="3200" b="1" dirty="0">
                  <a:latin typeface="Calibri" panose="020F0502020204030204"/>
                </a:rPr>
                <a:t> </a:t>
              </a:r>
              <a:r>
                <a:rPr lang="en-US" sz="3200" b="1" dirty="0" err="1">
                  <a:latin typeface="Calibri" panose="020F0502020204030204"/>
                </a:rPr>
                <a:t>quan</a:t>
              </a:r>
              <a:r>
                <a:rPr lang="en-US" sz="3200" b="1" dirty="0">
                  <a:latin typeface="Calibri" panose="020F0502020204030204"/>
                </a:rPr>
                <a:t> 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–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Calibri" panose="020F0502020204030204"/>
                </a:rPr>
                <a:t>cẩn</a:t>
              </a:r>
              <a:r>
                <a:rPr lang="en-US" sz="3200" b="1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Calibri" panose="020F0502020204030204"/>
                </a:rPr>
                <a:t>trọng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6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465918" y="870698"/>
            <a:ext cx="8286750" cy="82699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3436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685800" y="1878567"/>
            <a:ext cx="8066868" cy="4154984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004" y="3911873"/>
            <a:ext cx="4320540" cy="22631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8733" y="937671"/>
            <a:ext cx="8276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/>
              <a:t>* Bài 3. Đọc lại câu chuyện </a:t>
            </a:r>
            <a:r>
              <a:rPr lang="en-US" sz="2700" b="1" i="1">
                <a:solidFill>
                  <a:srgbClr val="FF0000"/>
                </a:solidFill>
              </a:rPr>
              <a:t>Đi tìm mặt trời</a:t>
            </a:r>
            <a:r>
              <a:rPr lang="en-US" sz="2700" b="1"/>
              <a:t>, đặt câu khiến trong tình huống sau:</a:t>
            </a:r>
            <a:endParaRPr lang="vi-VN" sz="2700" b="1"/>
          </a:p>
        </p:txBody>
      </p:sp>
      <p:sp>
        <p:nvSpPr>
          <p:cNvPr id="4" name="TextBox 3"/>
          <p:cNvSpPr txBox="1"/>
          <p:nvPr/>
        </p:nvSpPr>
        <p:spPr>
          <a:xfrm>
            <a:off x="948245" y="2025762"/>
            <a:ext cx="7192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3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8245" y="3127084"/>
            <a:ext cx="75419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3000" b="1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8013031" y="857250"/>
            <a:ext cx="1130978" cy="1597192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0251" y="869971"/>
            <a:ext cx="123444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3503168" y="1658712"/>
            <a:ext cx="2596637" cy="92333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defTabSz="685800">
              <a:defRPr/>
            </a:pPr>
            <a:r>
              <a:rPr lang="en-US" sz="5400" spc="-113" dirty="0">
                <a:solidFill>
                  <a:srgbClr val="1B51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5400" spc="-113" dirty="0" err="1">
                <a:solidFill>
                  <a:srgbClr val="1B51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5400" spc="-113" dirty="0">
              <a:solidFill>
                <a:srgbClr val="1B518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4567663" y="2674620"/>
            <a:ext cx="2139233" cy="27432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374950" y="2597191"/>
            <a:ext cx="2192714" cy="281178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337245" y="1611630"/>
            <a:ext cx="2706952" cy="1657754"/>
            <a:chOff x="449660" y="1005840"/>
            <a:chExt cx="3609269" cy="2210339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1"/>
              <a:ext cx="23566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lang="en-US" sz="3300" b="1" dirty="0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bày</a:t>
              </a:r>
              <a:endParaRPr lang="en-US" sz="3300" b="1" dirty="0">
                <a:solidFill>
                  <a:srgbClr val="F52D6B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6099805" y="1474470"/>
            <a:ext cx="2393243" cy="192024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8" y="1718399"/>
              <a:ext cx="220922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Nhận</a:t>
              </a:r>
              <a:r>
                <a:rPr lang="en-US" sz="3300" b="1" dirty="0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xét</a:t>
              </a:r>
              <a:endParaRPr lang="en-US" sz="33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8682" y="852737"/>
            <a:ext cx="1130978" cy="1597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465918" y="870698"/>
            <a:ext cx="8286750" cy="82699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3436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685800" y="1878567"/>
            <a:ext cx="8066868" cy="4154984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149" y="4365286"/>
            <a:ext cx="3122249" cy="16354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8733" y="937671"/>
            <a:ext cx="8276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prstClr val="black"/>
                </a:solidFill>
              </a:rPr>
              <a:t>* Bài 3. </a:t>
            </a:r>
            <a:r>
              <a:rPr lang="en-US" sz="2700">
                <a:solidFill>
                  <a:prstClr val="black"/>
                </a:solidFill>
              </a:rPr>
              <a:t>Đọc lại câu chuyện </a:t>
            </a:r>
            <a:r>
              <a:rPr lang="en-US" sz="2700" b="1" i="1">
                <a:solidFill>
                  <a:srgbClr val="FF0000"/>
                </a:solidFill>
              </a:rPr>
              <a:t>Đi tìm mặt trời</a:t>
            </a:r>
            <a:r>
              <a:rPr lang="en-US" sz="2700">
                <a:solidFill>
                  <a:prstClr val="black"/>
                </a:solidFill>
              </a:rPr>
              <a:t>, đặt câu khiến trong tình huống sau:</a:t>
            </a:r>
            <a:endParaRPr lang="vi-VN" sz="27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0561" y="1929622"/>
            <a:ext cx="7192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30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561" y="3024534"/>
            <a:ext cx="7541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b="1">
                <a:solidFill>
                  <a:srgbClr val="0000FF"/>
                </a:solidFill>
                <a:latin typeface="Times New Roman"/>
              </a:rPr>
              <a:t>* Bác công ơi, bác hãy đi tìm mặt trời giúp cư dân trong cánh rừng của chúng ta nhé!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0561" y="3950927"/>
            <a:ext cx="6697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0000FF"/>
                </a:solidFill>
                <a:latin typeface="+mj-lt"/>
              </a:rPr>
              <a:t>* Công ơi, công hãy đi tìm mặt trời giúp muông thú trong rừng nhé!</a:t>
            </a:r>
          </a:p>
          <a:p>
            <a:endParaRPr lang="vi-VN" sz="2400" b="1">
              <a:solidFill>
                <a:srgbClr val="0000F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467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421057" y="1009122"/>
            <a:ext cx="8331611" cy="1200329"/>
            <a:chOff x="-38885" y="70115"/>
            <a:chExt cx="7221350" cy="160043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9389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8885" y="70115"/>
              <a:ext cx="7182465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vi-VN" sz="24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Bài 3.</a:t>
              </a:r>
              <a:r>
                <a:rPr lang="en-US" sz="2400" b="1">
                  <a:solidFill>
                    <a:prstClr val="black"/>
                  </a:solidFill>
                </a:rPr>
                <a:t> Đọc lại câu chuyện </a:t>
              </a:r>
              <a:r>
                <a:rPr lang="en-US" sz="2400" b="1" i="1">
                  <a:solidFill>
                    <a:srgbClr val="FF0000"/>
                  </a:solidFill>
                </a:rPr>
                <a:t>Đi tìm mặt trời</a:t>
              </a:r>
              <a:r>
                <a:rPr lang="en-US" sz="2400" b="1">
                  <a:solidFill>
                    <a:prstClr val="black"/>
                  </a:solidFill>
                </a:rPr>
                <a:t>, đặt câu khiến trong tình huống sau:</a:t>
              </a:r>
              <a:endParaRPr lang="vi-VN" sz="2400" b="1">
                <a:solidFill>
                  <a:prstClr val="black"/>
                </a:solidFill>
              </a:endParaRPr>
            </a:p>
            <a:p>
              <a:pPr algn="ctr" defTabSz="685800">
                <a:defRPr/>
              </a:pPr>
              <a:endParaRPr lang="vi-VN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564022" y="1952066"/>
            <a:ext cx="8255238" cy="4154984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319" y="3380285"/>
            <a:ext cx="690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* Xin ông trời hãy chiếu sáng cho khu rừng với!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9320" y="4016886"/>
            <a:ext cx="6909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C00000"/>
                </a:solidFill>
                <a:latin typeface="+mj-lt"/>
              </a:rPr>
              <a:t>* Đề nghị ông trời  hãy chiếu sáng cho khu rừng tối tăm và ẩm ướt này với!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9319" y="2186367"/>
            <a:ext cx="667853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7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27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1311" y="863203"/>
            <a:ext cx="9121379" cy="5243513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" y="857250"/>
            <a:ext cx="2233986" cy="150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Cách gọi tên các đồ dùng gia đình trong tiếng Anh - VnExpress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333">
            <a:off x="1264409" y="3445748"/>
            <a:ext cx="1780313" cy="1780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716">
            <a:off x="3999905" y="1516648"/>
            <a:ext cx="2210991" cy="1565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224">
            <a:off x="6715782" y="3491393"/>
            <a:ext cx="1946275" cy="194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8096250" y="2033587"/>
            <a:ext cx="514350" cy="842963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857250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698618" y="1921482"/>
            <a:ext cx="6806726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14000"/>
              </a:lnSpc>
              <a:defRPr/>
            </a:pPr>
            <a:r>
              <a:rPr lang="en-US" sz="4050" dirty="0">
                <a:solidFill>
                  <a:srgbClr val="FF3535"/>
                </a:solidFill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1311" y="857250"/>
            <a:ext cx="9121379" cy="5243513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8133577" y="4915768"/>
            <a:ext cx="525102" cy="10918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1" y="1257300"/>
            <a:ext cx="8077199" cy="21590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prstClr val="black"/>
                </a:solidFill>
                <a:latin typeface="Arial" panose="020B0604020202020204"/>
              </a:rPr>
              <a:t>Cái gì bật sáng trong đêm</a:t>
            </a:r>
          </a:p>
          <a:p>
            <a:pPr algn="ctr"/>
            <a:r>
              <a:rPr lang="vi-VN" sz="3600">
                <a:solidFill>
                  <a:prstClr val="black"/>
                </a:solidFill>
                <a:latin typeface="Arial" panose="020B0604020202020204"/>
              </a:rPr>
              <a:t>Giúp cho nhà dưới nhà trên sáng ngời.</a:t>
            </a:r>
          </a:p>
          <a:p>
            <a:pPr algn="ctr"/>
            <a:r>
              <a:rPr lang="vi-VN" sz="3600">
                <a:solidFill>
                  <a:prstClr val="black"/>
                </a:solidFill>
                <a:latin typeface="Arial" panose="020B0604020202020204"/>
              </a:rPr>
              <a:t>                    ( Là cái gì?)</a:t>
            </a:r>
            <a:endParaRPr lang="en-US" sz="36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3486149" y="4100512"/>
            <a:ext cx="1807370" cy="108585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Arial" panose="020B0604020202020204"/>
              </a:rPr>
              <a:t>Ngôi sao</a:t>
            </a:r>
            <a:endParaRPr lang="en-US" sz="24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38" y="3945408"/>
            <a:ext cx="550607" cy="530695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350169" y="4114800"/>
            <a:ext cx="1630243" cy="108585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Arial" panose="020B0604020202020204"/>
              </a:rPr>
              <a:t>Bóng đèn</a:t>
            </a:r>
            <a:endParaRPr lang="en-US" sz="24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5763538" y="4114800"/>
            <a:ext cx="1715968" cy="108585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Arial" panose="020B0604020202020204"/>
              </a:rPr>
              <a:t>Ngọn nến</a:t>
            </a:r>
            <a:endParaRPr lang="en-US" sz="24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13" y="3959696"/>
            <a:ext cx="544157" cy="533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72" y="3959696"/>
            <a:ext cx="550607" cy="530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1311" y="857250"/>
            <a:ext cx="9121379" cy="5243513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8220379" y="4792592"/>
            <a:ext cx="535553" cy="11136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0150" y="1257300"/>
            <a:ext cx="6332339" cy="18288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36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3600" dirty="0">
                <a:solidFill>
                  <a:prstClr val="black"/>
                </a:solidFill>
                <a:latin typeface="Arial" panose="020B0604020202020204"/>
              </a:rPr>
              <a:t>Tặng gió mát </a:t>
            </a:r>
            <a:r>
              <a:rPr lang="vi-VN" sz="3600">
                <a:solidFill>
                  <a:prstClr val="black"/>
                </a:solidFill>
                <a:latin typeface="Arial" panose="020B0604020202020204"/>
              </a:rPr>
              <a:t>cho đời</a:t>
            </a:r>
          </a:p>
          <a:p>
            <a:pPr algn="ctr"/>
            <a:r>
              <a:rPr lang="vi-VN" sz="3600">
                <a:solidFill>
                  <a:prstClr val="black"/>
                </a:solidFill>
                <a:latin typeface="Arial" panose="020B0604020202020204"/>
              </a:rPr>
              <a:t>          ( Là cái gì?)</a:t>
            </a:r>
            <a:endParaRPr lang="en-US" sz="36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3761938" y="4100512"/>
            <a:ext cx="1638737" cy="108585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33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18" y="3771901"/>
            <a:ext cx="550607" cy="530695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5883631" y="4114800"/>
            <a:ext cx="1374419" cy="108585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33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33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278732" y="4114800"/>
            <a:ext cx="1530230" cy="108585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33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43" y="3942415"/>
            <a:ext cx="544157" cy="533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22" y="3797389"/>
            <a:ext cx="550607" cy="530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1311" y="857250"/>
            <a:ext cx="9121379" cy="5243513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082986" y="4321719"/>
            <a:ext cx="737203" cy="16263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4376" y="1257300"/>
            <a:ext cx="8244948" cy="18288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>
                <a:solidFill>
                  <a:prstClr val="black"/>
                </a:solidFill>
                <a:latin typeface="Arial" panose="020B0604020202020204"/>
              </a:rPr>
              <a:t>Con gì được mệnh danh là chúa sơn lâm?</a:t>
            </a:r>
            <a:endParaRPr lang="en-US" sz="33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787131" y="4100512"/>
            <a:ext cx="1794770" cy="108585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prstClr val="white"/>
                </a:solidFill>
                <a:latin typeface="Arial" panose="020B0604020202020204"/>
              </a:rPr>
              <a:t>Con tê giác</a:t>
            </a:r>
            <a:endParaRPr lang="en-US" sz="33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426" y="3771901"/>
            <a:ext cx="550607" cy="530695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3714750" y="4114800"/>
            <a:ext cx="1797078" cy="108585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" panose="020B0604020202020204"/>
              </a:rPr>
              <a:t>Con hổ</a:t>
            </a:r>
            <a:endParaRPr lang="en-US" sz="3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282728" y="4114800"/>
            <a:ext cx="1526234" cy="108585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prstClr val="white"/>
                </a:solidFill>
                <a:latin typeface="Arial" panose="020B0604020202020204"/>
              </a:rPr>
              <a:t>Con voi</a:t>
            </a:r>
            <a:endParaRPr lang="en-US" sz="33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70" y="3832811"/>
            <a:ext cx="544157" cy="533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8" y="3959695"/>
            <a:ext cx="550607" cy="530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023" y="1203355"/>
            <a:ext cx="82680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300" b="1">
                <a:latin typeface="Times New Roman" pitchFamily="18" charset="0"/>
                <a:cs typeface="Times New Roman" pitchFamily="18" charset="0"/>
              </a:rPr>
              <a:t>* Tìm hình ảnh so sánh trong câu thơ sau :</a:t>
            </a:r>
            <a:endParaRPr lang="vi-VN" sz="33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2838" y="2049389"/>
            <a:ext cx="6050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300">
                <a:latin typeface="Times New Roman" pitchFamily="18" charset="0"/>
                <a:cs typeface="Times New Roman" pitchFamily="18" charset="0"/>
              </a:rPr>
              <a:t>1.Hai bàn tay em </a:t>
            </a:r>
            <a:endParaRPr lang="vi-VN" sz="330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33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3300">
                <a:latin typeface="Times New Roman" pitchFamily="18" charset="0"/>
                <a:cs typeface="Times New Roman" pitchFamily="18" charset="0"/>
              </a:rPr>
              <a:t>Như hoa đầu cành.</a:t>
            </a:r>
            <a:endParaRPr lang="vi-VN" sz="3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2839" y="3561995"/>
            <a:ext cx="6909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30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33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300">
                <a:latin typeface="Times New Roman" pitchFamily="18" charset="0"/>
                <a:cs typeface="Times New Roman" pitchFamily="18" charset="0"/>
              </a:rPr>
              <a:t>Mùa đông</a:t>
            </a:r>
            <a:r>
              <a:rPr lang="vi-VN" sz="33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300">
                <a:latin typeface="Times New Roman" pitchFamily="18" charset="0"/>
                <a:cs typeface="Times New Roman" pitchFamily="18" charset="0"/>
              </a:rPr>
              <a:t>- Trời là cái tủ ướp lạnh</a:t>
            </a:r>
            <a:endParaRPr lang="vi-VN" sz="330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33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33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300">
                <a:latin typeface="Times New Roman" pitchFamily="18" charset="0"/>
                <a:cs typeface="Times New Roman" pitchFamily="18" charset="0"/>
              </a:rPr>
              <a:t>Mùa hè</a:t>
            </a:r>
            <a:r>
              <a:rPr lang="vi-VN" sz="33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3300">
                <a:latin typeface="Times New Roman" pitchFamily="18" charset="0"/>
                <a:cs typeface="Times New Roman" pitchFamily="18" charset="0"/>
              </a:rPr>
              <a:t>- Trời là cái bếp lò nung.</a:t>
            </a:r>
            <a:endParaRPr lang="vi-VN" sz="3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081" y="2055678"/>
            <a:ext cx="36340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>
                <a:solidFill>
                  <a:srgbClr val="FF0000"/>
                </a:solidFill>
                <a:latin typeface="+mj-lt"/>
              </a:rPr>
              <a:t>Hai bàn tay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7671" y="2555845"/>
            <a:ext cx="42365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 hoa đầu cành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06467" y="3561995"/>
            <a:ext cx="47199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tủ ướp lạnh</a:t>
            </a:r>
            <a:endParaRPr lang="vi-VN" sz="33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8385" y="4079082"/>
            <a:ext cx="45249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bếp lò nung.</a:t>
            </a:r>
            <a:endParaRPr lang="vi-VN" sz="33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8096250" y="2033587"/>
            <a:ext cx="514350" cy="842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1461331" y="1696924"/>
            <a:ext cx="60728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dirty="0" err="1">
                <a:solidFill>
                  <a:srgbClr val="1F705D"/>
                </a:solidFill>
                <a:latin typeface="+mj-lt"/>
                <a:cs typeface="Pattaya" panose="00000500000000000000" pitchFamily="2" charset="-34"/>
              </a:rPr>
              <a:t>Thứ</a:t>
            </a:r>
            <a:r>
              <a:rPr lang="en-US" sz="2700" dirty="0">
                <a:solidFill>
                  <a:srgbClr val="1F705D"/>
                </a:solidFill>
                <a:latin typeface="+mj-lt"/>
                <a:cs typeface="Pattaya" panose="00000500000000000000" pitchFamily="2" charset="-34"/>
              </a:rPr>
              <a:t> </a:t>
            </a:r>
            <a:r>
              <a:rPr lang="en-US" sz="2700" dirty="0" err="1">
                <a:solidFill>
                  <a:srgbClr val="1F705D"/>
                </a:solidFill>
                <a:latin typeface="+mj-lt"/>
                <a:cs typeface="Pattaya" panose="00000500000000000000" pitchFamily="2" charset="-34"/>
              </a:rPr>
              <a:t>năm</a:t>
            </a:r>
            <a:r>
              <a:rPr lang="en-US" sz="2700" dirty="0">
                <a:solidFill>
                  <a:srgbClr val="1F705D"/>
                </a:solidFill>
                <a:latin typeface="+mj-lt"/>
                <a:cs typeface="Pattaya" panose="00000500000000000000" pitchFamily="2" charset="-34"/>
              </a:rPr>
              <a:t>, </a:t>
            </a:r>
            <a:r>
              <a:rPr lang="en-US" sz="2700" dirty="0" err="1">
                <a:solidFill>
                  <a:srgbClr val="1F705D"/>
                </a:solidFill>
                <a:latin typeface="+mj-lt"/>
                <a:cs typeface="Pattaya" panose="00000500000000000000" pitchFamily="2" charset="-34"/>
              </a:rPr>
              <a:t>ngày</a:t>
            </a:r>
            <a:r>
              <a:rPr lang="en-US" sz="2700" dirty="0">
                <a:solidFill>
                  <a:srgbClr val="1F705D"/>
                </a:solidFill>
                <a:latin typeface="+mj-lt"/>
                <a:cs typeface="Pattaya" panose="00000500000000000000" pitchFamily="2" charset="-34"/>
              </a:rPr>
              <a:t> … </a:t>
            </a:r>
            <a:r>
              <a:rPr lang="en-US" sz="2700" dirty="0" err="1">
                <a:solidFill>
                  <a:srgbClr val="1F705D"/>
                </a:solidFill>
                <a:latin typeface="+mj-lt"/>
                <a:cs typeface="Pattaya" panose="00000500000000000000" pitchFamily="2" charset="-34"/>
              </a:rPr>
              <a:t>tháng</a:t>
            </a:r>
            <a:r>
              <a:rPr lang="en-US" sz="2700" dirty="0">
                <a:solidFill>
                  <a:srgbClr val="1F705D"/>
                </a:solidFill>
                <a:latin typeface="+mj-lt"/>
                <a:cs typeface="Pattaya" panose="00000500000000000000" pitchFamily="2" charset="-34"/>
              </a:rPr>
              <a:t> … </a:t>
            </a:r>
            <a:r>
              <a:rPr lang="en-US" sz="2700" dirty="0" err="1">
                <a:solidFill>
                  <a:srgbClr val="1F705D"/>
                </a:solidFill>
                <a:latin typeface="+mj-lt"/>
                <a:cs typeface="Pattaya" panose="00000500000000000000" pitchFamily="2" charset="-34"/>
              </a:rPr>
              <a:t>năm</a:t>
            </a:r>
            <a:r>
              <a:rPr lang="en-US" sz="2700" dirty="0">
                <a:solidFill>
                  <a:srgbClr val="1F705D"/>
                </a:solidFill>
                <a:latin typeface="+mj-lt"/>
                <a:cs typeface="Pattaya" panose="00000500000000000000" pitchFamily="2" charset="-34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161" y="2243319"/>
            <a:ext cx="2606266" cy="804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1443" y="2858272"/>
            <a:ext cx="41788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2060"/>
                </a:solidFill>
              </a:rPr>
              <a:t>Bài</a:t>
            </a:r>
            <a:r>
              <a:rPr lang="en-US" sz="3300" b="1" dirty="0">
                <a:solidFill>
                  <a:srgbClr val="002060"/>
                </a:solidFill>
              </a:rPr>
              <a:t> 26- </a:t>
            </a:r>
            <a:r>
              <a:rPr lang="en-US" sz="3300" b="1" dirty="0" err="1">
                <a:solidFill>
                  <a:srgbClr val="002060"/>
                </a:solidFill>
              </a:rPr>
              <a:t>Luyện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tập</a:t>
            </a:r>
            <a:endParaRPr lang="vi-VN" sz="33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2249" y="3493388"/>
            <a:ext cx="44480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002060"/>
                </a:solidFill>
              </a:rPr>
              <a:t>Từ trái nghĩa. Câu khiến</a:t>
            </a:r>
            <a:endParaRPr lang="vi-VN" sz="33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0919" y="1049531"/>
            <a:ext cx="36469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27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8350" y="1946838"/>
            <a:ext cx="749893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100" b="1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100">
                <a:latin typeface="Arial" pitchFamily="34" charset="0"/>
                <a:ea typeface="Times New Roman"/>
                <a:cs typeface="Arial" pitchFamily="34" charset="0"/>
              </a:rPr>
              <a:t>Nhận biết được từ ngữ có nghĩa trái ngược nhau và tìm được từ ngữ có nghĩa trái ngược nhau dựa vào gợi ý.</a:t>
            </a:r>
            <a:r>
              <a:rPr lang="nl-NL" sz="2100" b="1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vi-VN" sz="210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/>
            <a:r>
              <a:rPr lang="nl-NL" sz="2100">
                <a:latin typeface="Arial" pitchFamily="34" charset="0"/>
                <a:ea typeface="Times New Roman"/>
                <a:cs typeface="Arial" pitchFamily="34" charset="0"/>
              </a:rPr>
              <a:t>- Hiểu được tác dụng của câu khiến.</a:t>
            </a:r>
            <a:endParaRPr lang="vi-VN" sz="210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350" y="3045607"/>
            <a:ext cx="6377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100">
                <a:latin typeface="Arial" pitchFamily="34" charset="0"/>
                <a:ea typeface="Times New Roman"/>
                <a:cs typeface="Arial" pitchFamily="34" charset="0"/>
              </a:rPr>
              <a:t>- Biết đặt câu khiến phù hợp theo tình huống đã cho.</a:t>
            </a:r>
            <a:endParaRPr lang="vi-VN" sz="210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385762" y="505311"/>
            <a:ext cx="2900363" cy="5495439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19" y="995514"/>
            <a:ext cx="4866972" cy="4866972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04" y="1645920"/>
            <a:ext cx="2338466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8013031" y="857250"/>
            <a:ext cx="1130978" cy="1597192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8682" y="852737"/>
            <a:ext cx="1130978" cy="1597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167180"/>
            <a:ext cx="2734293" cy="8001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578</Words>
  <Application>Microsoft Office PowerPoint</Application>
  <PresentationFormat>On-screen Show (4:3)</PresentationFormat>
  <Paragraphs>116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Arial-Rounded</vt:lpstr>
      <vt:lpstr>Baloo</vt:lpstr>
      <vt:lpstr>Calibri</vt:lpstr>
      <vt:lpstr>Calibri Light</vt:lpstr>
      <vt:lpstr>等线</vt:lpstr>
      <vt:lpstr>OpenSans</vt:lpstr>
      <vt:lpstr>Pattaya</vt:lpstr>
      <vt:lpstr>Times New Roman</vt:lpstr>
      <vt:lpstr>White Xmas PERSONAL USE</vt:lpstr>
      <vt:lpstr>Office Theme</vt:lpstr>
      <vt:lpstr>1_Office 主题</vt:lpstr>
      <vt:lpstr>Office 主题</vt:lpstr>
      <vt:lpstr>2_Office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Phuong Linh</cp:lastModifiedBy>
  <cp:revision>64</cp:revision>
  <dcterms:created xsi:type="dcterms:W3CDTF">2022-06-19T14:38:22Z</dcterms:created>
  <dcterms:modified xsi:type="dcterms:W3CDTF">2022-12-08T09:12:42Z</dcterms:modified>
</cp:coreProperties>
</file>