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27" r:id="rId2"/>
    <p:sldId id="432" r:id="rId3"/>
    <p:sldId id="456" r:id="rId4"/>
    <p:sldId id="455" r:id="rId5"/>
    <p:sldId id="443" r:id="rId6"/>
    <p:sldId id="445" r:id="rId7"/>
    <p:sldId id="441" r:id="rId8"/>
    <p:sldId id="447" r:id="rId9"/>
    <p:sldId id="452" r:id="rId10"/>
    <p:sldId id="454" r:id="rId11"/>
    <p:sldId id="434" r:id="rId12"/>
    <p:sldId id="449" r:id="rId13"/>
    <p:sldId id="431" r:id="rId14"/>
  </p:sldIdLst>
  <p:sldSz cx="12192000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0000FF"/>
    <a:srgbClr val="FF0066"/>
    <a:srgbClr val="FF7C80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1260" y="90"/>
      </p:cViewPr>
      <p:guideLst>
        <p:guide orient="horz"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9"/>
            <a:ext cx="103632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5181600"/>
            <a:ext cx="85344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7"/>
            <a:ext cx="2743200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7"/>
            <a:ext cx="8026400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92694"/>
            <a:ext cx="11613234" cy="8320175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1176236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1209104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131923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126336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1223927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994741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2027609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2137736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2081868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2042433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813246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846115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956241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900374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860938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3631752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3664620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3774747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3718879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3679443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4450257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4483125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4593252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4537384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4497949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5268762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5301631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5411758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535589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5316454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6087268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6120136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6230263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6174395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6134959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6905773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6938641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7048768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6992900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6953465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7724278"/>
            <a:ext cx="109915" cy="23644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7757147"/>
            <a:ext cx="449374" cy="14804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7867274"/>
            <a:ext cx="45719" cy="6095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7811406"/>
            <a:ext cx="45719" cy="609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7771970"/>
            <a:ext cx="447726" cy="12812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309" tIns="91309" rIns="91309" bIns="9130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99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20"/>
            <a:ext cx="10363200" cy="2000249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5384800" cy="6034617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3"/>
            <a:ext cx="5384800" cy="6034617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046817"/>
            <a:ext cx="5386917" cy="853016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899833"/>
            <a:ext cx="5386917" cy="5268384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9"/>
            <a:ext cx="6815667" cy="7804151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9"/>
            <a:ext cx="4011084" cy="6254751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6400802"/>
            <a:ext cx="7315200" cy="755651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817033"/>
            <a:ext cx="7315200" cy="54864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7156453"/>
            <a:ext cx="7315200" cy="1073149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66713"/>
            <a:ext cx="10972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33600"/>
            <a:ext cx="10972800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8326438"/>
            <a:ext cx="2844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8326438"/>
            <a:ext cx="3860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8326438"/>
            <a:ext cx="2844800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134712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22" b="1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2622" b="1">
              <a:solidFill>
                <a:srgbClr val="FF0066"/>
              </a:solidFill>
              <a:latin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188935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1993045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413857" y="2406232"/>
            <a:ext cx="9480401" cy="128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13: MỘT SỐ BỘ PHẬN CỦA THỰC VẬT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3299201" y="5142776"/>
            <a:ext cx="5319915" cy="75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:……………………………………</a:t>
            </a:r>
            <a:endParaRPr lang="en-US" altLang="en-US" sz="2097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097" b="1" i="1" dirty="0" err="1">
                <a:solidFill>
                  <a:srgbClr val="0000CC"/>
                </a:solidFill>
                <a:latin typeface="Times New Roman" pitchFamily="18" charset="0"/>
              </a:rPr>
              <a:t>Lớp</a:t>
            </a:r>
            <a:r>
              <a:rPr lang="en-US" altLang="en-US" sz="2097" b="1" i="1" dirty="0">
                <a:solidFill>
                  <a:srgbClr val="0000CC"/>
                </a:solidFill>
                <a:latin typeface="Times New Roman" pitchFamily="18" charset="0"/>
              </a:rPr>
              <a:t>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95" y="2912872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1438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6332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16533" y="1039138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230688" y="1153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43" y="2117666"/>
            <a:ext cx="5593600" cy="492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8004" y="2444644"/>
            <a:ext cx="5677539" cy="1087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696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 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7201" y="3601682"/>
            <a:ext cx="5600493" cy="291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696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Cây có 3 cách mọc: mọc đứng, mọc leo, mọc bò</a:t>
            </a:r>
            <a:endParaRPr lang="en-US" sz="2696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2696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Có 2 loại thân cây: Thân cứng (thân gỗ), thân mềm (thân thảo)</a:t>
            </a:r>
            <a:endParaRPr lang="en-US" sz="2696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96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loài cây có độ lớn, màu sắc khác nhau</a:t>
            </a:r>
            <a:endParaRPr lang="en-US" sz="2696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514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59479" y="2482740"/>
            <a:ext cx="11415508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26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37" y="3219794"/>
            <a:ext cx="6735150" cy="32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63112"/>
              </p:ext>
            </p:extLst>
          </p:nvPr>
        </p:nvGraphicFramePr>
        <p:xfrm>
          <a:off x="388246" y="3316294"/>
          <a:ext cx="4851590" cy="2797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795">
                  <a:extLst>
                    <a:ext uri="{9D8B030D-6E8A-4147-A177-3AD203B41FA5}">
                      <a16:colId xmlns:a16="http://schemas.microsoft.com/office/drawing/2014/main" val="699958547"/>
                    </a:ext>
                  </a:extLst>
                </a:gridCol>
                <a:gridCol w="2425795">
                  <a:extLst>
                    <a:ext uri="{9D8B030D-6E8A-4147-A177-3AD203B41FA5}">
                      <a16:colId xmlns:a16="http://schemas.microsoft.com/office/drawing/2014/main" val="1030936581"/>
                    </a:ext>
                  </a:extLst>
                </a:gridCol>
              </a:tblGrid>
              <a:tr h="479451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endParaRPr lang="en-US" sz="27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endParaRPr lang="en-US" sz="27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535994"/>
                  </a:ext>
                </a:extLst>
              </a:tr>
              <a:tr h="2317348">
                <a:tc>
                  <a:txBody>
                    <a:bodyPr/>
                    <a:lstStyle/>
                    <a:p>
                      <a:endParaRPr lang="en-US" sz="27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7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20665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59479" y="4645653"/>
            <a:ext cx="1667466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22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2696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3832" y="4624147"/>
            <a:ext cx="1523851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22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696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6069" y="4001225"/>
            <a:ext cx="2154127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7622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rau </a:t>
            </a: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dền</a:t>
            </a:r>
            <a:endParaRPr lang="en-US" sz="2696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2162" y="4001224"/>
            <a:ext cx="1935145" cy="5071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7622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696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cần tây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73177" y="1832278"/>
            <a:ext cx="10502267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endParaRPr lang="en-US" sz="26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ự nhiên xã hội lớp 3 Bài 13 trang 55 Thực hành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20" y="2460131"/>
            <a:ext cx="9360716" cy="23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719117"/>
              </p:ext>
            </p:extLst>
          </p:nvPr>
        </p:nvGraphicFramePr>
        <p:xfrm>
          <a:off x="1244409" y="5142776"/>
          <a:ext cx="9531949" cy="2194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6481">
                  <a:extLst>
                    <a:ext uri="{9D8B030D-6E8A-4147-A177-3AD203B41FA5}">
                      <a16:colId xmlns:a16="http://schemas.microsoft.com/office/drawing/2014/main" val="271004872"/>
                    </a:ext>
                  </a:extLst>
                </a:gridCol>
                <a:gridCol w="5821909">
                  <a:extLst>
                    <a:ext uri="{9D8B030D-6E8A-4147-A177-3AD203B41FA5}">
                      <a16:colId xmlns:a16="http://schemas.microsoft.com/office/drawing/2014/main" val="3700237987"/>
                    </a:ext>
                  </a:extLst>
                </a:gridCol>
                <a:gridCol w="1883559">
                  <a:extLst>
                    <a:ext uri="{9D8B030D-6E8A-4147-A177-3AD203B41FA5}">
                      <a16:colId xmlns:a16="http://schemas.microsoft.com/office/drawing/2014/main" val="1408205917"/>
                    </a:ext>
                  </a:extLst>
                </a:gridCol>
              </a:tblGrid>
              <a:tr h="479451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lang="en-US" sz="27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27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88879"/>
                  </a:ext>
                </a:extLst>
              </a:tr>
              <a:tr h="1712326">
                <a:tc>
                  <a:txBody>
                    <a:bodyPr/>
                    <a:lstStyle/>
                    <a:p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dền</a:t>
                      </a:r>
                      <a:endParaRPr lang="en-US" sz="27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7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27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bưởi</a:t>
                      </a:r>
                      <a:endParaRPr lang="en-US" sz="27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27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indent="0" algn="l" defTabSz="14368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7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cọc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rễ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700" baseline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aseline="0" dirty="0" err="1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sz="2700" baseline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Nhỏ</a:t>
                      </a:r>
                      <a:endParaRPr lang="en-US" sz="1600" dirty="0" smtClean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en-US" sz="1600" dirty="0" err="1" smtClean="0">
                          <a:solidFill>
                            <a:srgbClr val="0000FF"/>
                          </a:solidFill>
                        </a:rPr>
                        <a:t>Lớn</a:t>
                      </a:r>
                      <a:endParaRPr 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 marL="68493" marR="68493" marT="34247" marB="342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5109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78522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438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728425" y="4229535"/>
            <a:ext cx="6906382" cy="8430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426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 YouTub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147347"/>
            <a:ext cx="12192001" cy="68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FA5382-B280-4CF9-8936-16E151AEEB49}"/>
              </a:ext>
            </a:extLst>
          </p:cNvPr>
          <p:cNvSpPr/>
          <p:nvPr/>
        </p:nvSpPr>
        <p:spPr>
          <a:xfrm>
            <a:off x="2683927" y="1457151"/>
            <a:ext cx="6609267" cy="922123"/>
          </a:xfrm>
          <a:prstGeom prst="rect">
            <a:avLst/>
          </a:prstGeom>
          <a:noFill/>
        </p:spPr>
        <p:txBody>
          <a:bodyPr wrap="none" lIns="91324" tIns="45662" rIns="91324" bIns="45662">
            <a:spAutoFit/>
          </a:bodyPr>
          <a:lstStyle/>
          <a:p>
            <a:pPr algn="ctr"/>
            <a:r>
              <a:rPr lang="en-US" sz="5393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9BEA61-D8CD-4AB6-8C94-F9D1E3B577CA}"/>
              </a:ext>
            </a:extLst>
          </p:cNvPr>
          <p:cNvSpPr txBox="1"/>
          <p:nvPr/>
        </p:nvSpPr>
        <p:spPr>
          <a:xfrm>
            <a:off x="1347001" y="2397199"/>
            <a:ext cx="9404736" cy="5349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và nói (hoặc viết) được các loại rễ cây và đặc điểm của từng loại .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 sánh được (hình dạng, kích thước, màu sắc,...) của rễ cây và thân cây của các thực vật khác nhau.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Phân loại được thực vật dựa trên đặc điểm của rễ cây và thân cây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2.Học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79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798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SG" sz="1798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32230" y="750098"/>
            <a:ext cx="7293345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9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514600"/>
            <a:ext cx="4478903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427" y="3490580"/>
            <a:ext cx="4503302" cy="175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trong hình 1 đang quan sát những cây nào?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 đặc điểm của một số cây trong hình?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80375" y="1066801"/>
            <a:ext cx="7126761" cy="6821706"/>
            <a:chOff x="8976519" y="2418014"/>
            <a:chExt cx="7186823" cy="658160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1" t="23491" r="51416" b="15439"/>
            <a:stretch/>
          </p:blipFill>
          <p:spPr bwMode="auto">
            <a:xfrm>
              <a:off x="8976519" y="3079602"/>
              <a:ext cx="7186823" cy="5920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8" t="16666" r="51416" b="74766"/>
            <a:stretch/>
          </p:blipFill>
          <p:spPr bwMode="auto">
            <a:xfrm>
              <a:off x="13091319" y="2418014"/>
              <a:ext cx="3072023" cy="830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49452" y="5230381"/>
            <a:ext cx="4485119" cy="175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 bạn đang quan sát cây </a:t>
            </a:r>
            <a:r>
              <a:rPr lang="nl-NL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 hào.</a:t>
            </a:r>
          </a:p>
          <a:p>
            <a:pPr algn="just"/>
            <a:r>
              <a:rPr lang="nl-NL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Các </a:t>
            </a:r>
            <a:r>
              <a:rPr lang="nl-NL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 đang quan sát cây trầu </a:t>
            </a:r>
            <a:r>
              <a:rPr lang="nl-NL" sz="2696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nl-NL" sz="2696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0681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8999" y="2916751"/>
            <a:ext cx="5255348" cy="2581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6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16533" y="1039138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230688" y="1153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751" y="1892810"/>
            <a:ext cx="7314584" cy="460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8998" y="2403054"/>
            <a:ext cx="5637002" cy="21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endParaRPr lang="en-US" sz="2696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endParaRPr lang="en-US" sz="2696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696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96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696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16533" y="1039138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230688" y="1153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45" y="2288899"/>
            <a:ext cx="5850448" cy="46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7065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4867" y="1832279"/>
            <a:ext cx="7134692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r>
              <a:rPr lang="en-US" sz="2846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46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556" y="2722248"/>
            <a:ext cx="1105730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sát hinh sau và nhận xét đ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ặc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chùm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72" y="3589166"/>
            <a:ext cx="7420080" cy="305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8246" y="6341404"/>
            <a:ext cx="6735150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cọc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26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0940" y="7301068"/>
            <a:ext cx="6335607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 điểm của rễ chùm: </a:t>
            </a:r>
            <a:r>
              <a:rPr lang="nl-NL" sz="269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 nhiều rễ con.</a:t>
            </a:r>
            <a:endParaRPr lang="en-US" sz="2696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55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8340" y="1775201"/>
            <a:ext cx="599314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 descr="Tự nhiên xã hội lớp 3 Bài 13 trang 54, 55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40" y="2688441"/>
            <a:ext cx="10273957" cy="375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2239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23818" y="1825814"/>
            <a:ext cx="8675785" cy="530273"/>
            <a:chOff x="1673234" y="1011649"/>
            <a:chExt cx="8674608" cy="707928"/>
          </a:xfrm>
        </p:grpSpPr>
        <p:sp>
          <p:nvSpPr>
            <p:cNvPr id="10" name="Rectangle 9"/>
            <p:cNvSpPr/>
            <p:nvPr/>
          </p:nvSpPr>
          <p:spPr>
            <a:xfrm>
              <a:off x="1673234" y="1011649"/>
              <a:ext cx="8674608" cy="7079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mọc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đặc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846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46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794267" y="1642590"/>
              <a:ext cx="769564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616556" y="2870506"/>
            <a:ext cx="5993142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696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898" y="3454121"/>
            <a:ext cx="5969645" cy="133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 nào có thân dứng, thân leo, thân bò?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Cây nào có thân gỗ, thân thảo?</a:t>
            </a:r>
            <a:endParaRPr lang="en-US" sz="2696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116533" y="1039138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ỹ thuật trồng su hào cho năng suất cao"/>
          <p:cNvSpPr>
            <a:spLocks noChangeAspect="1" noChangeArrowheads="1"/>
          </p:cNvSpPr>
          <p:nvPr/>
        </p:nvSpPr>
        <p:spPr bwMode="auto">
          <a:xfrm>
            <a:off x="230688" y="1153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Tự nhiên xã hội lớp 3 Bài 13 trang 56 Khám phá - Kết nối tri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43" y="3427952"/>
            <a:ext cx="5593600" cy="44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2135" y="4768197"/>
            <a:ext cx="6063408" cy="3135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đứng, thân leo, thân bò:</a:t>
            </a:r>
          </a:p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đứng: cây lúa, cây mít</a:t>
            </a:r>
          </a:p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leo: cây mướp</a:t>
            </a:r>
          </a:p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bò: cây dưa hấu</a:t>
            </a:r>
          </a:p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Cây nào có thân gỗ, thân thảo:</a:t>
            </a:r>
          </a:p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gỗ: cây mít</a:t>
            </a:r>
          </a:p>
          <a:p>
            <a:pPr algn="just"/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Thân thảo: cây lúa, cây mướp, cây dưa </a:t>
            </a:r>
            <a:r>
              <a:rPr lang="vi-VN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2472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72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9445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13947</TotalTime>
  <Words>768</Words>
  <Application>Microsoft Office PowerPoint</Application>
  <PresentationFormat>Custom</PresentationFormat>
  <Paragraphs>82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Phuong Linh</cp:lastModifiedBy>
  <cp:revision>1130</cp:revision>
  <dcterms:created xsi:type="dcterms:W3CDTF">2008-09-09T22:52:10Z</dcterms:created>
  <dcterms:modified xsi:type="dcterms:W3CDTF">2022-12-06T04:38:01Z</dcterms:modified>
</cp:coreProperties>
</file>