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Lst>
  <p:notesMasterIdLst>
    <p:notesMasterId r:id="rId25"/>
  </p:notesMasterIdLst>
  <p:sldIdLst>
    <p:sldId id="260" r:id="rId4"/>
    <p:sldId id="258" r:id="rId5"/>
    <p:sldId id="341" r:id="rId6"/>
    <p:sldId id="2638" r:id="rId7"/>
    <p:sldId id="335" r:id="rId8"/>
    <p:sldId id="2642" r:id="rId9"/>
    <p:sldId id="2639" r:id="rId10"/>
    <p:sldId id="2640" r:id="rId11"/>
    <p:sldId id="2641" r:id="rId12"/>
    <p:sldId id="2643" r:id="rId13"/>
    <p:sldId id="344" r:id="rId14"/>
    <p:sldId id="2644" r:id="rId15"/>
    <p:sldId id="2645" r:id="rId16"/>
    <p:sldId id="2646" r:id="rId17"/>
    <p:sldId id="333" r:id="rId18"/>
    <p:sldId id="337" r:id="rId19"/>
    <p:sldId id="2647" r:id="rId20"/>
    <p:sldId id="345" r:id="rId21"/>
    <p:sldId id="340" r:id="rId22"/>
    <p:sldId id="348" r:id="rId23"/>
    <p:sldId id="34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781718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image" Target="../media/image37.png"/><Relationship Id="rId11" Type="http://schemas.openxmlformats.org/officeDocument/2006/relationships/image" Target="../media/image42.gif"/><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1.jpe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jpe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43.png"/><Relationship Id="rId10" Type="http://schemas.openxmlformats.org/officeDocument/2006/relationships/audio" Target="../media/audio2.wav"/><Relationship Id="rId4" Type="http://schemas.openxmlformats.org/officeDocument/2006/relationships/image" Target="../media/image36.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5160D146-9FA0-40CB-B676-58E2DD5ABFD8}"/>
              </a:ext>
            </a:extLst>
          </p:cNvPr>
          <p:cNvSpPr txBox="1"/>
          <p:nvPr/>
        </p:nvSpPr>
        <p:spPr>
          <a:xfrm>
            <a:off x="3220621" y="1128956"/>
            <a:ext cx="66727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Thứ</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ngày</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tháng</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năm</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 2022</a:t>
            </a:r>
          </a:p>
        </p:txBody>
      </p:sp>
      <p:pic>
        <p:nvPicPr>
          <p:cNvPr id="2" name="Picture 1">
            <a:extLst>
              <a:ext uri="{FF2B5EF4-FFF2-40B4-BE49-F238E27FC236}">
                <a16:creationId xmlns:a16="http://schemas.microsoft.com/office/drawing/2014/main"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6" name="Picture 5">
            <a:extLst>
              <a:ext uri="{FF2B5EF4-FFF2-40B4-BE49-F238E27FC236}">
                <a16:creationId xmlns:a16="http://schemas.microsoft.com/office/drawing/2014/main" id="{8ABA20AB-6BDC-4CA8-83E2-93B2D87E7BE9}"/>
              </a:ext>
            </a:extLst>
          </p:cNvPr>
          <p:cNvPicPr>
            <a:picLocks noChangeAspect="1"/>
          </p:cNvPicPr>
          <p:nvPr/>
        </p:nvPicPr>
        <p:blipFill>
          <a:blip r:embed="rId10"/>
          <a:stretch>
            <a:fillRect/>
          </a:stretch>
        </p:blipFill>
        <p:spPr>
          <a:xfrm>
            <a:off x="4821302" y="3418883"/>
            <a:ext cx="2603218" cy="646232"/>
          </a:xfrm>
          <a:prstGeom prst="rect">
            <a:avLst/>
          </a:prstGeom>
        </p:spPr>
      </p:pic>
      <p:pic>
        <p:nvPicPr>
          <p:cNvPr id="8" name="Picture 7">
            <a:extLst>
              <a:ext uri="{FF2B5EF4-FFF2-40B4-BE49-F238E27FC236}">
                <a16:creationId xmlns:a16="http://schemas.microsoft.com/office/drawing/2014/main" id="{422D38B4-588F-44C7-A4FA-625E1B709C36}"/>
              </a:ext>
            </a:extLst>
          </p:cNvPr>
          <p:cNvPicPr>
            <a:picLocks noChangeAspect="1"/>
          </p:cNvPicPr>
          <p:nvPr/>
        </p:nvPicPr>
        <p:blipFill>
          <a:blip r:embed="rId11"/>
          <a:stretch>
            <a:fillRect/>
          </a:stretch>
        </p:blipFill>
        <p:spPr>
          <a:xfrm>
            <a:off x="2571319" y="3932246"/>
            <a:ext cx="7193903" cy="1109568"/>
          </a:xfrm>
          <a:prstGeom prst="rect">
            <a:avLst/>
          </a:prstGeom>
        </p:spPr>
      </p:pic>
      <p:pic>
        <p:nvPicPr>
          <p:cNvPr id="31" name="Picture 30">
            <a:extLst>
              <a:ext uri="{FF2B5EF4-FFF2-40B4-BE49-F238E27FC236}">
                <a16:creationId xmlns:a16="http://schemas.microsoft.com/office/drawing/2014/main" id="{7EF9C5E5-3E69-409A-9591-989EC208976E}"/>
              </a:ext>
            </a:extLst>
          </p:cNvPr>
          <p:cNvPicPr>
            <a:picLocks noChangeAspect="1"/>
          </p:cNvPicPr>
          <p:nvPr/>
        </p:nvPicPr>
        <p:blipFill>
          <a:blip r:embed="rId12"/>
          <a:stretch>
            <a:fillRect/>
          </a:stretch>
        </p:blipFill>
        <p:spPr>
          <a:xfrm>
            <a:off x="4478749" y="1879095"/>
            <a:ext cx="2871465" cy="87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7878781"/>
      </p:ext>
    </p:extLst>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ambria" panose="02040503050406030204" pitchFamily="18" charset="0"/>
              </a:rPr>
              <a:t>Viết</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3 – 4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câu</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chỉ</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đồ</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vật</a:t>
            </a:r>
            <a:endParaRPr kumimoji="0" lang="en-US" sz="5400" b="0" i="0" u="none" strike="noStrike" kern="1200" cap="none" spc="0" normalizeH="0" baseline="0" noProof="0" dirty="0">
              <a:ln>
                <a:noFill/>
              </a:ln>
              <a:solidFill>
                <a:srgbClr val="ED7D31">
                  <a:lumMod val="5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01083"/>
          </a:xfrm>
          <a:prstGeom prst="rect">
            <a:avLst/>
          </a:prstGeom>
        </p:spPr>
      </p:pic>
    </p:spTree>
    <p:extLst>
      <p:ext uri="{BB962C8B-B14F-4D97-AF65-F5344CB8AC3E}">
        <p14:creationId xmlns:p14="http://schemas.microsoft.com/office/powerpoint/2010/main" val="967205523"/>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378"/>
            <a:ext cx="12192000" cy="6567243"/>
          </a:xfrm>
          <a:prstGeom prst="rect">
            <a:avLst/>
          </a:prstGeom>
        </p:spPr>
      </p:pic>
    </p:spTree>
    <p:extLst>
      <p:ext uri="{BB962C8B-B14F-4D97-AF65-F5344CB8AC3E}">
        <p14:creationId xmlns:p14="http://schemas.microsoft.com/office/powerpoint/2010/main" val="2898955445"/>
      </p:ext>
    </p:extLst>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032"/>
            <a:ext cx="12192000" cy="6685935"/>
          </a:xfrm>
          <a:prstGeom prst="rect">
            <a:avLst/>
          </a:prstGeom>
        </p:spPr>
      </p:pic>
    </p:spTree>
    <p:extLst>
      <p:ext uri="{BB962C8B-B14F-4D97-AF65-F5344CB8AC3E}">
        <p14:creationId xmlns:p14="http://schemas.microsoft.com/office/powerpoint/2010/main" val="3153206478"/>
      </p:ext>
    </p:extLst>
  </p:cSld>
  <p:clrMapOvr>
    <a:masterClrMapping/>
  </p:clrMapOvr>
  <p:transition spd="slow">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219832" y="0"/>
            <a:ext cx="9950823" cy="1077218"/>
          </a:xfrm>
          <a:prstGeom prst="rect">
            <a:avLst/>
          </a:prstGeom>
          <a:solidFill>
            <a:schemeClr val="bg1"/>
          </a:solid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6" y="836451"/>
            <a:ext cx="10920274" cy="4524315"/>
          </a:xfrm>
          <a:prstGeom prst="rect">
            <a:avLst/>
          </a:prstGeom>
          <a:noFill/>
        </p:spPr>
        <p:txBody>
          <a:bodyPr wrap="square" rtlCol="0">
            <a:spAutoFit/>
          </a:bodyPr>
          <a:lstStyle/>
          <a:p>
            <a:pPr algn="just"/>
            <a:r>
              <a:rPr lang="vi-VN" sz="3200" b="1" dirty="0" smtClean="0">
                <a:latin typeface="+mj-lt"/>
                <a:ea typeface="Arial-Rounded" panose="020B0500000000000000" pitchFamily="34" charset="0"/>
                <a:cs typeface="Arial-Rounded" panose="020B0500000000000000" pitchFamily="34" charset="0"/>
              </a:rPr>
              <a:t>G</a:t>
            </a:r>
            <a:r>
              <a:rPr lang="en-US" sz="3200" b="1" dirty="0" err="1" smtClean="0">
                <a:latin typeface="+mj-lt"/>
                <a:ea typeface="Arial-Rounded" panose="020B0500000000000000" pitchFamily="34" charset="0"/>
                <a:cs typeface="Arial-Rounded" panose="020B0500000000000000" pitchFamily="34" charset="0"/>
              </a:rPr>
              <a:t>ợi</a:t>
            </a:r>
            <a:r>
              <a:rPr lang="en-US" sz="3200" b="1" dirty="0" smtClean="0">
                <a:latin typeface="+mj-lt"/>
                <a:ea typeface="Arial-Rounded" panose="020B0500000000000000" pitchFamily="34" charset="0"/>
                <a:cs typeface="Arial-Rounded" panose="020B0500000000000000" pitchFamily="34" charset="0"/>
              </a:rPr>
              <a:t> ý</a:t>
            </a:r>
            <a:r>
              <a:rPr lang="vi-VN" sz="3200" b="1" dirty="0" smtClean="0">
                <a:latin typeface="+mj-lt"/>
                <a:ea typeface="Arial-Rounded" panose="020B0500000000000000" pitchFamily="34" charset="0"/>
                <a:cs typeface="Arial-Rounded" panose="020B0500000000000000" pitchFamily="34" charset="0"/>
              </a:rPr>
              <a:t>:</a:t>
            </a:r>
          </a:p>
          <a:p>
            <a:pPr algn="just"/>
            <a:r>
              <a:rPr lang="vi-VN" sz="3200" b="1" dirty="0" smtClean="0">
                <a:latin typeface="+mj-lt"/>
                <a:ea typeface="Arial-Rounded" panose="020B0500000000000000" pitchFamily="34" charset="0"/>
                <a:cs typeface="Arial-Rounded" panose="020B0500000000000000" pitchFamily="34" charset="0"/>
              </a:rPr>
              <a:t>- </a:t>
            </a:r>
            <a:r>
              <a:rPr lang="vi-VN" sz="3200" b="1" dirty="0">
                <a:latin typeface="+mj-lt"/>
                <a:ea typeface="Arial-Rounded" panose="020B0500000000000000" pitchFamily="34" charset="0"/>
                <a:cs typeface="Arial-Rounded" panose="020B0500000000000000" pitchFamily="34" charset="0"/>
              </a:rPr>
              <a:t>Viết câu tả màu sắc</a:t>
            </a:r>
          </a:p>
          <a:p>
            <a:pPr algn="just"/>
            <a:r>
              <a:rPr lang="vi-VN" sz="3200" b="1" i="1" dirty="0">
                <a:solidFill>
                  <a:srgbClr val="002060"/>
                </a:solidFill>
                <a:latin typeface="+mj-lt"/>
                <a:ea typeface="Arial-Rounded" panose="020B0500000000000000" pitchFamily="34" charset="0"/>
                <a:cs typeface="Arial-Rounded" panose="020B0500000000000000" pitchFamily="34" charset="0"/>
              </a:rPr>
              <a:t>M: Chiếc cặp sách màu xanh da trời trông thật mát mắt.</a:t>
            </a:r>
          </a:p>
          <a:p>
            <a:pPr algn="just"/>
            <a:r>
              <a:rPr lang="vi-VN" sz="3200" b="1" dirty="0">
                <a:latin typeface="+mj-lt"/>
                <a:ea typeface="Arial-Rounded" panose="020B0500000000000000" pitchFamily="34" charset="0"/>
                <a:cs typeface="Arial-Rounded" panose="020B0500000000000000" pitchFamily="34" charset="0"/>
              </a:rPr>
              <a:t>- Viết câu tả hình dáng, kích thước</a:t>
            </a:r>
          </a:p>
          <a:p>
            <a:pPr algn="just"/>
            <a:r>
              <a:rPr lang="vi-VN" sz="3200" b="1" i="1" dirty="0">
                <a:solidFill>
                  <a:srgbClr val="002060"/>
                </a:solidFill>
                <a:latin typeface="+mj-lt"/>
                <a:ea typeface="Arial-Rounded" panose="020B0500000000000000" pitchFamily="34" charset="0"/>
                <a:cs typeface="Arial-Rounded" panose="020B0500000000000000" pitchFamily="34" charset="0"/>
              </a:rPr>
              <a:t>M: Quai cặp to bản, hơi cong cong để khi xách không bị đau tay.</a:t>
            </a:r>
          </a:p>
          <a:p>
            <a:pPr algn="just"/>
            <a:r>
              <a:rPr lang="vi-VN" sz="3200" b="1" dirty="0">
                <a:latin typeface="+mj-lt"/>
                <a:ea typeface="Arial-Rounded" panose="020B0500000000000000" pitchFamily="34" charset="0"/>
                <a:cs typeface="Arial-Rounded" panose="020B0500000000000000" pitchFamily="34" charset="0"/>
              </a:rPr>
              <a:t>- Viết câu tả hoạt động, công dụng</a:t>
            </a:r>
          </a:p>
          <a:p>
            <a:pPr algn="just"/>
            <a:r>
              <a:rPr lang="vi-VN" sz="3200" b="1" i="1" dirty="0">
                <a:solidFill>
                  <a:srgbClr val="002060"/>
                </a:solidFill>
                <a:latin typeface="+mj-lt"/>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Cambria" panose="02040503050406030204" pitchFamily="18" charset="0"/>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9165" y="0"/>
            <a:ext cx="2742289" cy="707886"/>
          </a:xfrm>
          <a:prstGeom prst="rect">
            <a:avLst/>
          </a:prstGeom>
          <a:noFill/>
        </p:spPr>
        <p:txBody>
          <a:bodyPr wrap="none" rtlCol="0">
            <a:spAutoFit/>
          </a:bodyPr>
          <a:lstStyle/>
          <a:p>
            <a:r>
              <a:rPr lang="en-US" sz="4000" b="1" dirty="0" err="1" smtClean="0">
                <a:solidFill>
                  <a:srgbClr val="002060"/>
                </a:solidFill>
              </a:rPr>
              <a:t>Câu</a:t>
            </a:r>
            <a:r>
              <a:rPr lang="en-US" sz="4000" b="1" dirty="0" smtClean="0">
                <a:solidFill>
                  <a:srgbClr val="002060"/>
                </a:solidFill>
              </a:rPr>
              <a:t> </a:t>
            </a:r>
            <a:r>
              <a:rPr lang="en-US" sz="4000" b="1" dirty="0" err="1" smtClean="0">
                <a:solidFill>
                  <a:srgbClr val="002060"/>
                </a:solidFill>
              </a:rPr>
              <a:t>văn</a:t>
            </a:r>
            <a:r>
              <a:rPr lang="en-US" sz="4000" b="1" dirty="0" smtClean="0">
                <a:solidFill>
                  <a:srgbClr val="002060"/>
                </a:solidFill>
              </a:rPr>
              <a:t> hay</a:t>
            </a:r>
            <a:endParaRPr lang="en-US" sz="4000" b="1" dirty="0">
              <a:solidFill>
                <a:srgbClr val="00206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1619" b="32190"/>
          <a:stretch/>
        </p:blipFill>
        <p:spPr>
          <a:xfrm>
            <a:off x="133603" y="747074"/>
            <a:ext cx="11950920" cy="248194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0095" b="26095"/>
          <a:stretch/>
        </p:blipFill>
        <p:spPr>
          <a:xfrm>
            <a:off x="133603" y="3435530"/>
            <a:ext cx="11791068" cy="3004459"/>
          </a:xfrm>
          <a:prstGeom prst="rect">
            <a:avLst/>
          </a:prstGeom>
        </p:spPr>
      </p:pic>
    </p:spTree>
    <p:extLst>
      <p:ext uri="{BB962C8B-B14F-4D97-AF65-F5344CB8AC3E}">
        <p14:creationId xmlns:p14="http://schemas.microsoft.com/office/powerpoint/2010/main" val="1419874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970318"/>
          </a:xfrm>
          <a:prstGeom prst="rect">
            <a:avLst/>
          </a:prstGeom>
          <a:noFill/>
        </p:spPr>
        <p:txBody>
          <a:bodyPr wrap="square">
            <a:spAutoFit/>
          </a:bodyPr>
          <a:lstStyle/>
          <a:p>
            <a:pPr lvl="0" algn="just">
              <a:defRPr/>
            </a:pPr>
            <a:r>
              <a:rPr lang="en-US" sz="3600" b="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3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fltVal val="0"/>
                                          </p:val>
                                        </p:tav>
                                        <p:tav tm="100000">
                                          <p:val>
                                            <p:strVal val="#ppt_w"/>
                                          </p:val>
                                        </p:tav>
                                      </p:tavLst>
                                    </p:anim>
                                    <p:anim calcmode="lin" valueType="num">
                                      <p:cBhvr>
                                        <p:cTn id="66" dur="1000" fill="hold"/>
                                        <p:tgtEl>
                                          <p:spTgt spid="10"/>
                                        </p:tgtEl>
                                        <p:attrNameLst>
                                          <p:attrName>ppt_h</p:attrName>
                                        </p:attrNameLst>
                                      </p:cBhvr>
                                      <p:tavLst>
                                        <p:tav tm="0">
                                          <p:val>
                                            <p:fltVal val="0"/>
                                          </p:val>
                                        </p:tav>
                                        <p:tav tm="100000">
                                          <p:val>
                                            <p:strVal val="#ppt_h"/>
                                          </p:val>
                                        </p:tav>
                                      </p:tavLst>
                                    </p:anim>
                                    <p:anim calcmode="lin" valueType="num">
                                      <p:cBhvr>
                                        <p:cTn id="67" dur="1000" fill="hold"/>
                                        <p:tgtEl>
                                          <p:spTgt spid="10"/>
                                        </p:tgtEl>
                                        <p:attrNameLst>
                                          <p:attrName>style.rotation</p:attrName>
                                        </p:attrNameLst>
                                      </p:cBhvr>
                                      <p:tavLst>
                                        <p:tav tm="0">
                                          <p:val>
                                            <p:fltVal val="90"/>
                                          </p:val>
                                        </p:tav>
                                        <p:tav tm="100000">
                                          <p:val>
                                            <p:fltVal val="0"/>
                                          </p:val>
                                        </p:tav>
                                      </p:tavLst>
                                    </p:anim>
                                    <p:animEffect transition="in" filter="fade">
                                      <p:cBhvr>
                                        <p:cTn id="6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530</Words>
  <Application>Microsoft Office PowerPoint</Application>
  <PresentationFormat>Widescreen</PresentationFormat>
  <Paragraphs>60</Paragraphs>
  <Slides>21</Slides>
  <Notes>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21</vt:i4>
      </vt:variant>
    </vt:vector>
  </HeadingPairs>
  <TitlesOfParts>
    <vt:vector size="39" baseType="lpstr">
      <vt:lpstr>微软雅黑</vt:lpstr>
      <vt:lpstr>宋体</vt:lpstr>
      <vt:lpstr>Arial</vt:lpstr>
      <vt:lpstr>Arial-Rounded</vt:lpstr>
      <vt:lpstr>Baloo</vt:lpstr>
      <vt:lpstr>Calibri</vt:lpstr>
      <vt:lpstr>Calibri Light</vt:lpstr>
      <vt:lpstr>Cambria</vt:lpstr>
      <vt:lpstr>等线</vt:lpstr>
      <vt:lpstr>等线 Light</vt:lpstr>
      <vt:lpstr>SVN-Roselina Script</vt:lpstr>
      <vt:lpstr>Times New Roman</vt:lpstr>
      <vt:lpstr>White Xmas PERSONAL USE</vt:lpstr>
      <vt:lpstr>幼圆</vt:lpstr>
      <vt:lpstr>字魂95号-手刻宋</vt:lpstr>
      <vt:lpstr>默认设计模板</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Linh</cp:lastModifiedBy>
  <cp:revision>28</cp:revision>
  <dcterms:created xsi:type="dcterms:W3CDTF">2022-07-29T00:24:17Z</dcterms:created>
  <dcterms:modified xsi:type="dcterms:W3CDTF">2022-11-11T06:24:26Z</dcterms:modified>
</cp:coreProperties>
</file>