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 id="2147484064" r:id="rId7"/>
  </p:sldMasterIdLst>
  <p:notesMasterIdLst>
    <p:notesMasterId r:id="rId42"/>
  </p:notesMasterIdLst>
  <p:sldIdLst>
    <p:sldId id="872" r:id="rId8"/>
    <p:sldId id="1021" r:id="rId9"/>
    <p:sldId id="1022" r:id="rId10"/>
    <p:sldId id="1023" r:id="rId11"/>
    <p:sldId id="1024" r:id="rId12"/>
    <p:sldId id="1025" r:id="rId13"/>
    <p:sldId id="1026" r:id="rId14"/>
    <p:sldId id="1027" r:id="rId15"/>
    <p:sldId id="1031" r:id="rId16"/>
    <p:sldId id="1028" r:id="rId17"/>
    <p:sldId id="1001" r:id="rId18"/>
    <p:sldId id="1003" r:id="rId19"/>
    <p:sldId id="1004" r:id="rId20"/>
    <p:sldId id="1005" r:id="rId21"/>
    <p:sldId id="1006" r:id="rId22"/>
    <p:sldId id="1008" r:id="rId23"/>
    <p:sldId id="1010" r:id="rId24"/>
    <p:sldId id="1011" r:id="rId25"/>
    <p:sldId id="1019" r:id="rId26"/>
    <p:sldId id="1009" r:id="rId27"/>
    <p:sldId id="1032" r:id="rId28"/>
    <p:sldId id="1033" r:id="rId29"/>
    <p:sldId id="1034" r:id="rId30"/>
    <p:sldId id="1014" r:id="rId31"/>
    <p:sldId id="1015" r:id="rId32"/>
    <p:sldId id="1016" r:id="rId33"/>
    <p:sldId id="1017" r:id="rId34"/>
    <p:sldId id="1000" r:id="rId35"/>
    <p:sldId id="1020" r:id="rId36"/>
    <p:sldId id="765" r:id="rId37"/>
    <p:sldId id="439" r:id="rId38"/>
    <p:sldId id="1029" r:id="rId39"/>
    <p:sldId id="389" r:id="rId40"/>
    <p:sldId id="1030" r:id="rId41"/>
  </p:sldIdLst>
  <p:sldSz cx="9144000" cy="5143500" type="screen16x9"/>
  <p:notesSz cx="6858000" cy="9144000"/>
  <p:custDataLst>
    <p:tags r:id="rId43"/>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31"/>
            <p14:sldId id="1028"/>
            <p14:sldId id="1001"/>
            <p14:sldId id="1003"/>
            <p14:sldId id="1004"/>
            <p14:sldId id="1005"/>
            <p14:sldId id="1006"/>
            <p14:sldId id="1008"/>
            <p14:sldId id="1010"/>
            <p14:sldId id="1011"/>
            <p14:sldId id="1019"/>
            <p14:sldId id="1009"/>
            <p14:sldId id="1032"/>
            <p14:sldId id="1033"/>
            <p14:sldId id="1034"/>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87" d="100"/>
          <a:sy n="87" d="100"/>
        </p:scale>
        <p:origin x="240" y="5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2022/4/1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31</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10</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3788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487293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712689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363112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7472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123047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3349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669165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089450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069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70841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799151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347599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022967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3131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84266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6439795"/>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2022/4/1</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413767768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7144090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62028716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9117721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83234129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6799162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859558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697121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7817922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97689598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111714938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59104550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1396439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225188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3285685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6543676" y="273845"/>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26293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845155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38119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292295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807546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2022/4/1</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2022/4/1</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665748356"/>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2022/4/1</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59167178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415365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2022/4/1</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80376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873213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99604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09152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61539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91949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5976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8454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12703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49351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09311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52884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36373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76869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8005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94429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75531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807382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22745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1389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683867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8448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6346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62218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168811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21179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16402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160929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562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extLst>
      <p:ext uri="{BB962C8B-B14F-4D97-AF65-F5344CB8AC3E}">
        <p14:creationId xmlns:p14="http://schemas.microsoft.com/office/powerpoint/2010/main" val="3541553492"/>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12820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91589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18977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463961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02688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2022/4/1</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1" y="205948"/>
            <a:ext cx="8230379" cy="85739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13096" y="1200352"/>
            <a:ext cx="4074094" cy="165533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13096" y="2938405"/>
            <a:ext cx="4074094" cy="165619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0902247"/>
      </p:ext>
    </p:extLst>
  </p:cSld>
  <p:clrMapOvr>
    <a:masterClrMapping/>
  </p:clrMapOvr>
  <p:transition spd="slow" advTm="1000">
    <p:split orient="vert"/>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2022/4/1</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theme" Target="../theme/theme4.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audio" Target="../media/audio1.wav"/><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5.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34" Type="http://schemas.openxmlformats.org/officeDocument/2006/relationships/theme" Target="../theme/theme6.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8"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4113"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slow" p14:dur="2000" advTm="3000">
        <p:sndAc>
          <p:stSnd>
            <p:snd r:embed="rId14" name="当我们同在一起.wav"/>
          </p:stSnd>
        </p:sndAc>
      </p:transition>
    </mc:Choice>
    <mc:Fallback xmlns="">
      <p:transition spd="slow" advTm="3000">
        <p:sndAc>
          <p:stSnd>
            <p:snd r:embed="rId15"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4/1/2022</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4115" r:id="rId8"/>
    <p:sldLayoutId id="2147484112" r:id="rId9"/>
    <p:sldLayoutId id="2147484084" r:id="rId10"/>
    <p:sldLayoutId id="2147484079" r:id="rId11"/>
    <p:sldLayoutId id="2147483805" r:id="rId12"/>
    <p:sldLayoutId id="2147483806" r:id="rId13"/>
    <p:sldLayoutId id="2147483807" r:id="rId14"/>
    <p:sldLayoutId id="2147483808" r:id="rId15"/>
    <p:sldLayoutId id="2147483835" r:id="rId16"/>
    <p:sldLayoutId id="2147484114" r:id="rId17"/>
    <p:sldLayoutId id="2147484111" r:id="rId18"/>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4/1/2022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4110" r:id="rId8"/>
    <p:sldLayoutId id="2147483870" r:id="rId9"/>
    <p:sldLayoutId id="2147483871" r:id="rId10"/>
    <p:sldLayoutId id="2147483872" r:id="rId11"/>
    <p:sldLayoutId id="2147483873" r:id="rId12"/>
    <p:sldLayoutId id="2147483874" r:id="rId13"/>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4140" r:id="rId8"/>
    <p:sldLayoutId id="2147484139" r:id="rId9"/>
    <p:sldLayoutId id="2147484138" r:id="rId10"/>
    <p:sldLayoutId id="2147484137" r:id="rId11"/>
    <p:sldLayoutId id="2147484136" r:id="rId12"/>
    <p:sldLayoutId id="2147484135" r:id="rId13"/>
    <p:sldLayoutId id="2147484134" r:id="rId14"/>
    <p:sldLayoutId id="2147484133" r:id="rId15"/>
    <p:sldLayoutId id="2147484132" r:id="rId16"/>
    <p:sldLayoutId id="2147484131" r:id="rId17"/>
    <p:sldLayoutId id="2147484130" r:id="rId18"/>
    <p:sldLayoutId id="2147484129" r:id="rId19"/>
    <p:sldLayoutId id="2147484128" r:id="rId20"/>
    <p:sldLayoutId id="2147484127" r:id="rId21"/>
    <p:sldLayoutId id="2147484126" r:id="rId22"/>
    <p:sldLayoutId id="2147484125" r:id="rId23"/>
    <p:sldLayoutId id="2147484124" r:id="rId24"/>
    <p:sldLayoutId id="2147484109" r:id="rId25"/>
    <p:sldLayoutId id="2147484108" r:id="rId26"/>
    <p:sldLayoutId id="2147484107" r:id="rId27"/>
    <p:sldLayoutId id="2147484106" r:id="rId28"/>
    <p:sldLayoutId id="2147484105" r:id="rId29"/>
    <p:sldLayoutId id="2147484104" r:id="rId30"/>
    <p:sldLayoutId id="2147484103" r:id="rId31"/>
    <p:sldLayoutId id="2147484102" r:id="rId32"/>
    <p:sldLayoutId id="2147484101" r:id="rId33"/>
    <p:sldLayoutId id="2147484100" r:id="rId34"/>
    <p:sldLayoutId id="2147484099" r:id="rId35"/>
    <p:sldLayoutId id="2147484098" r:id="rId36"/>
    <p:sldLayoutId id="2147484097" r:id="rId37"/>
    <p:sldLayoutId id="2147484096" r:id="rId38"/>
    <p:sldLayoutId id="2147484095" r:id="rId39"/>
    <p:sldLayoutId id="2147484094" r:id="rId40"/>
    <p:sldLayoutId id="2147484093" r:id="rId41"/>
    <p:sldLayoutId id="2147483911" r:id="rId42"/>
    <p:sldLayoutId id="2147483912" r:id="rId43"/>
    <p:sldLayoutId id="2147483913" r:id="rId44"/>
    <p:sldLayoutId id="2147483914" r:id="rId45"/>
    <p:sldLayoutId id="2147483915" r:id="rId46"/>
    <p:sldLayoutId id="2147484078" r:id="rId4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4/1/2022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122" r:id="rId2"/>
    <p:sldLayoutId id="2147484121" r:id="rId3"/>
    <p:sldLayoutId id="2147484120" r:id="rId4"/>
    <p:sldLayoutId id="2147484119" r:id="rId5"/>
    <p:sldLayoutId id="2147484118" r:id="rId6"/>
    <p:sldLayoutId id="2147484117" r:id="rId7"/>
    <p:sldLayoutId id="2147484091" r:id="rId8"/>
    <p:sldLayoutId id="2147484090" r:id="rId9"/>
    <p:sldLayoutId id="2147484089" r:id="rId10"/>
    <p:sldLayoutId id="2147484088" r:id="rId11"/>
    <p:sldLayoutId id="2147484087" r:id="rId12"/>
    <p:sldLayoutId id="2147484086" r:id="rId13"/>
    <p:sldLayoutId id="2147484083" r:id="rId14"/>
    <p:sldLayoutId id="2147484081" r:id="rId15"/>
    <p:sldLayoutId id="2147484052" r:id="rId16"/>
    <p:sldLayoutId id="2147484053" r:id="rId17"/>
    <p:sldLayoutId id="2147484054" r:id="rId18"/>
    <p:sldLayoutId id="2147484055" r:id="rId19"/>
    <p:sldLayoutId id="2147484056" r:id="rId20"/>
    <p:sldLayoutId id="2147484057" r:id="rId21"/>
    <p:sldLayoutId id="2147484123" r:id="rId22"/>
    <p:sldLayoutId id="2147484092" r:id="rId23"/>
    <p:sldLayoutId id="2147484082" r:id="rId24"/>
    <p:sldLayoutId id="2147484058" r:id="rId25"/>
    <p:sldLayoutId id="2147484059" r:id="rId26"/>
    <p:sldLayoutId id="2147484060" r:id="rId27"/>
    <p:sldLayoutId id="2147484061" r:id="rId28"/>
    <p:sldLayoutId id="2147484062" r:id="rId29"/>
    <p:sldLayoutId id="2147484063" r:id="rId30"/>
    <p:sldLayoutId id="2147484116" r:id="rId31"/>
    <p:sldLayoutId id="2147484085" r:id="rId32"/>
    <p:sldLayoutId id="2147484080" r:id="rId3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3016A027-9143-4183-876C-8F245754F8E4}" type="datetimeFigureOut">
              <a:rPr lang="vi-VN" smtClean="0">
                <a:solidFill>
                  <a:prstClr val="black">
                    <a:tint val="75000"/>
                  </a:prstClr>
                </a:solidFill>
              </a:rPr>
              <a:pPr defTabSz="685783"/>
              <a:t>01/04/2022</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173162928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2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17.jpeg"/><Relationship Id="rId5" Type="http://schemas.openxmlformats.org/officeDocument/2006/relationships/image" Target="../media/image25.jp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25.jp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25.jp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31.jpeg"/><Relationship Id="rId5" Type="http://schemas.openxmlformats.org/officeDocument/2006/relationships/image" Target="../media/image25.jp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32.jpeg"/><Relationship Id="rId5" Type="http://schemas.openxmlformats.org/officeDocument/2006/relationships/image" Target="../media/image25.jp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27.jpe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3.png"/><Relationship Id="rId5" Type="http://schemas.openxmlformats.org/officeDocument/2006/relationships/image" Target="../media/image25.jp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5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jp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10" Type="http://schemas.openxmlformats.org/officeDocument/2006/relationships/image" Target="../media/image57.jpeg"/><Relationship Id="rId4" Type="http://schemas.openxmlformats.org/officeDocument/2006/relationships/image" Target="../media/image24.jpeg"/><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4.jpeg"/><Relationship Id="rId7"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66.pn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102.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7.xml"/><Relationship Id="rId5" Type="http://schemas.openxmlformats.org/officeDocument/2006/relationships/image" Target="../media/image67.jpe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76.png"/><Relationship Id="rId10" Type="http://schemas.openxmlformats.org/officeDocument/2006/relationships/audio" Target="../media/audio1.wav"/><Relationship Id="rId4" Type="http://schemas.openxmlformats.org/officeDocument/2006/relationships/image" Target="../media/image75.jpg"/><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434" y="3411647"/>
            <a:ext cx="2538167" cy="1224929"/>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113">
            <a:off x="5563641" y="3365356"/>
            <a:ext cx="1372589" cy="985634"/>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703" y="2364427"/>
            <a:ext cx="2486483" cy="1163169"/>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0665" y="1482560"/>
            <a:ext cx="2640199" cy="115508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89751">
            <a:off x="5274347" y="2095722"/>
            <a:ext cx="1531464" cy="136605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1319">
            <a:off x="3380256" y="2060692"/>
            <a:ext cx="2493352" cy="189494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8896">
            <a:off x="782712" y="1269542"/>
            <a:ext cx="1585039" cy="1121331"/>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92" y="1121369"/>
            <a:ext cx="1370117" cy="62444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142" y="283882"/>
            <a:ext cx="1406340" cy="1244399"/>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6326" y="1258448"/>
            <a:ext cx="2477742" cy="141782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320" y="3553113"/>
            <a:ext cx="2006625" cy="867186"/>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320" y="3008166"/>
            <a:ext cx="2028909" cy="80696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80648" y="2401237"/>
            <a:ext cx="2574381" cy="156629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09976" y="708559"/>
            <a:ext cx="1791680" cy="58159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6202" y="51328"/>
            <a:ext cx="1489727" cy="89572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1864" y="504357"/>
            <a:ext cx="1866839" cy="197412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3005937" y="1528281"/>
            <a:ext cx="2077134" cy="1770854"/>
          </a:xfrm>
          <a:prstGeom prst="cloud">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685800"/>
            <a:r>
              <a:rPr lang="en-US" sz="1500" b="1" dirty="0">
                <a:solidFill>
                  <a:srgbClr val="7030A0"/>
                </a:solidFill>
                <a:latin typeface="Times New Roman" panose="02020603050405020304" pitchFamily="18" charset="0"/>
                <a:cs typeface="Times New Roman" panose="02020603050405020304" pitchFamily="18" charset="0"/>
              </a:rPr>
              <a:t>GIỚI THIỆU VỀ ĐỒ DÙNG HỌC TẬP</a:t>
            </a:r>
          </a:p>
        </p:txBody>
      </p:sp>
    </p:spTree>
    <p:extLst>
      <p:ext uri="{BB962C8B-B14F-4D97-AF65-F5344CB8AC3E}">
        <p14:creationId xmlns:p14="http://schemas.microsoft.com/office/powerpoint/2010/main" val="3446410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lef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9"/>
                                        </p:tgtEl>
                                        <p:attrNameLst>
                                          <p:attrName>style.visibility</p:attrName>
                                        </p:attrNameLst>
                                      </p:cBhvr>
                                      <p:to>
                                        <p:strVal val="visible"/>
                                      </p:to>
                                    </p:set>
                                    <p:animEffect transition="in" filter="wipe(left)">
                                      <p:cBhvr>
                                        <p:cTn id="22" dur="500"/>
                                        <p:tgtEl>
                                          <p:spTgt spid="215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20"/>
                                        </p:tgtEl>
                                        <p:attrNameLst>
                                          <p:attrName>style.visibility</p:attrName>
                                        </p:attrNameLst>
                                      </p:cBhvr>
                                      <p:to>
                                        <p:strVal val="visible"/>
                                      </p:to>
                                    </p:set>
                                    <p:animEffect transition="in" filter="wipe(left)">
                                      <p:cBhvr>
                                        <p:cTn id="27" dur="500"/>
                                        <p:tgtEl>
                                          <p:spTgt spid="215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23"/>
                                        </p:tgtEl>
                                        <p:attrNameLst>
                                          <p:attrName>style.visibility</p:attrName>
                                        </p:attrNameLst>
                                      </p:cBhvr>
                                      <p:to>
                                        <p:strVal val="visible"/>
                                      </p:to>
                                    </p:set>
                                    <p:animEffect transition="in" filter="wipe(left)">
                                      <p:cBhvr>
                                        <p:cTn id="32" dur="500"/>
                                        <p:tgtEl>
                                          <p:spTgt spid="215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21"/>
                                        </p:tgtEl>
                                        <p:attrNameLst>
                                          <p:attrName>style.visibility</p:attrName>
                                        </p:attrNameLst>
                                      </p:cBhvr>
                                      <p:to>
                                        <p:strVal val="visible"/>
                                      </p:to>
                                    </p:set>
                                    <p:animEffect transition="in" filter="wipe(left)">
                                      <p:cBhvr>
                                        <p:cTn id="37" dur="500"/>
                                        <p:tgtEl>
                                          <p:spTgt spid="215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22"/>
                                        </p:tgtEl>
                                        <p:attrNameLst>
                                          <p:attrName>style.visibility</p:attrName>
                                        </p:attrNameLst>
                                      </p:cBhvr>
                                      <p:to>
                                        <p:strVal val="visible"/>
                                      </p:to>
                                    </p:set>
                                    <p:animEffect transition="in" filter="wipe(left)">
                                      <p:cBhvr>
                                        <p:cTn id="42" dur="500"/>
                                        <p:tgtEl>
                                          <p:spTgt spid="215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24"/>
                                        </p:tgtEl>
                                        <p:attrNameLst>
                                          <p:attrName>style.visibility</p:attrName>
                                        </p:attrNameLst>
                                      </p:cBhvr>
                                      <p:to>
                                        <p:strVal val="visible"/>
                                      </p:to>
                                    </p:set>
                                    <p:animEffect transition="in" filter="wipe(left)">
                                      <p:cBhvr>
                                        <p:cTn id="47" dur="500"/>
                                        <p:tgtEl>
                                          <p:spTgt spid="215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1512"/>
                                        </p:tgtEl>
                                        <p:attrNameLst>
                                          <p:attrName>style.visibility</p:attrName>
                                        </p:attrNameLst>
                                      </p:cBhvr>
                                      <p:to>
                                        <p:strVal val="visible"/>
                                      </p:to>
                                    </p:set>
                                    <p:animEffect transition="in" filter="wipe(right)">
                                      <p:cBhvr>
                                        <p:cTn id="52" dur="500"/>
                                        <p:tgtEl>
                                          <p:spTgt spid="215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1513"/>
                                        </p:tgtEl>
                                        <p:attrNameLst>
                                          <p:attrName>style.visibility</p:attrName>
                                        </p:attrNameLst>
                                      </p:cBhvr>
                                      <p:to>
                                        <p:strVal val="visible"/>
                                      </p:to>
                                    </p:set>
                                    <p:animEffect transition="in" filter="wipe(right)">
                                      <p:cBhvr>
                                        <p:cTn id="57" dur="500"/>
                                        <p:tgtEl>
                                          <p:spTgt spid="215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1514"/>
                                        </p:tgtEl>
                                        <p:attrNameLst>
                                          <p:attrName>style.visibility</p:attrName>
                                        </p:attrNameLst>
                                      </p:cBhvr>
                                      <p:to>
                                        <p:strVal val="visible"/>
                                      </p:to>
                                    </p:set>
                                    <p:animEffect transition="in" filter="wipe(right)">
                                      <p:cBhvr>
                                        <p:cTn id="62" dur="500"/>
                                        <p:tgtEl>
                                          <p:spTgt spid="215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1515"/>
                                        </p:tgtEl>
                                        <p:attrNameLst>
                                          <p:attrName>style.visibility</p:attrName>
                                        </p:attrNameLst>
                                      </p:cBhvr>
                                      <p:to>
                                        <p:strVal val="visible"/>
                                      </p:to>
                                    </p:set>
                                    <p:animEffect transition="in" filter="wipe(right)">
                                      <p:cBhvr>
                                        <p:cTn id="67" dur="500"/>
                                        <p:tgtEl>
                                          <p:spTgt spid="215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1516"/>
                                        </p:tgtEl>
                                        <p:attrNameLst>
                                          <p:attrName>style.visibility</p:attrName>
                                        </p:attrNameLst>
                                      </p:cBhvr>
                                      <p:to>
                                        <p:strVal val="visible"/>
                                      </p:to>
                                    </p:set>
                                    <p:animEffect transition="in" filter="wipe(right)">
                                      <p:cBhvr>
                                        <p:cTn id="72" dur="500"/>
                                        <p:tgtEl>
                                          <p:spTgt spid="215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1517"/>
                                        </p:tgtEl>
                                        <p:attrNameLst>
                                          <p:attrName>style.visibility</p:attrName>
                                        </p:attrNameLst>
                                      </p:cBhvr>
                                      <p:to>
                                        <p:strVal val="visible"/>
                                      </p:to>
                                    </p:set>
                                    <p:animEffect transition="in" filter="wipe(right)">
                                      <p:cBhvr>
                                        <p:cTn id="77" dur="500"/>
                                        <p:tgtEl>
                                          <p:spTgt spid="215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1518"/>
                                        </p:tgtEl>
                                        <p:attrNameLst>
                                          <p:attrName>style.visibility</p:attrName>
                                        </p:attrNameLst>
                                      </p:cBhvr>
                                      <p:to>
                                        <p:strVal val="visible"/>
                                      </p:to>
                                    </p:set>
                                    <p:animEffect transition="in" filter="wipe(right)">
                                      <p:cBhvr>
                                        <p:cTn id="82"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1357808" y="647514"/>
            <a:ext cx="2443653" cy="22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35097" y="1084252"/>
            <a:ext cx="0" cy="37881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749216" y="3152764"/>
            <a:ext cx="4477911" cy="1749255"/>
          </a:xfrm>
          <a:prstGeom prst="round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b="1" i="1" dirty="0" err="1">
                <a:solidFill>
                  <a:srgbClr val="FF0000"/>
                </a:solidFill>
                <a:latin typeface="HP001 4 hàng" panose="020B0603050302020204" pitchFamily="34" charset="0"/>
                <a:cs typeface="Times New Roman" panose="02020603050405020304" pitchFamily="18" charset="0"/>
              </a:rPr>
              <a:t>Lưu</a:t>
            </a:r>
            <a:r>
              <a:rPr lang="en-US" b="1" i="1" dirty="0">
                <a:solidFill>
                  <a:srgbClr val="FF0000"/>
                </a:solidFill>
                <a:latin typeface="HP001 4 hàng" panose="020B0603050302020204" pitchFamily="34" charset="0"/>
                <a:cs typeface="Times New Roman" panose="02020603050405020304" pitchFamily="18" charset="0"/>
              </a:rPr>
              <a:t> ý:</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Viết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đủ</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nội</a:t>
            </a:r>
            <a:r>
              <a:rPr lang="en-US" b="1" dirty="0">
                <a:solidFill>
                  <a:srgbClr val="002060"/>
                </a:solidFill>
                <a:latin typeface="HP001 4 hàng" panose="020B0603050302020204" pitchFamily="34" charset="0"/>
                <a:cs typeface="Times New Roman" panose="02020603050405020304" pitchFamily="18" charset="0"/>
              </a:rPr>
              <a:t> dung.</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đủ</a:t>
            </a:r>
            <a:r>
              <a:rPr lang="en-US" b="1" dirty="0">
                <a:solidFill>
                  <a:srgbClr val="002060"/>
                </a:solidFill>
                <a:latin typeface="HP001 4 hàng" panose="020B0603050302020204" pitchFamily="34" charset="0"/>
                <a:cs typeface="Times New Roman" panose="02020603050405020304" pitchFamily="18" charset="0"/>
              </a:rPr>
              <a:t> ý, </a:t>
            </a:r>
            <a:r>
              <a:rPr lang="en-US" b="1" dirty="0" err="1">
                <a:solidFill>
                  <a:srgbClr val="002060"/>
                </a:solidFill>
                <a:latin typeface="HP001 4 hàng" panose="020B0603050302020204" pitchFamily="34" charset="0"/>
                <a:cs typeface="Times New Roman" panose="02020603050405020304" pitchFamily="18" charset="0"/>
              </a:rPr>
              <a:t>diễn</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đạt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rõ</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ràng</a:t>
            </a:r>
            <a:r>
              <a:rPr lang="en-US" b="1" dirty="0">
                <a:solidFill>
                  <a:srgbClr val="002060"/>
                </a:solidFill>
                <a:latin typeface="HP001 4 hàng" panose="020B0603050302020204" pitchFamily="34" charset="0"/>
                <a:cs typeface="Times New Roman" panose="02020603050405020304" pitchFamily="18" charset="0"/>
              </a:rPr>
              <a:t>.</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Các</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nối</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tiếp</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nhau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thành</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một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đoạn</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văn</a:t>
            </a:r>
            <a:r>
              <a:rPr lang="en-US" b="1" dirty="0">
                <a:solidFill>
                  <a:srgbClr val="002060"/>
                </a:solidFill>
                <a:latin typeface="HP001 4 hàng" panose="020B0603050302020204" pitchFamily="34" charset="0"/>
                <a:cs typeface="Times New Roman" panose="02020603050405020304" pitchFamily="18" charset="0"/>
              </a:rPr>
              <a:t>.</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Đầu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viết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hoa</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cuối</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có</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dấu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chấm</a:t>
            </a:r>
            <a:endParaRPr lang="en-US" b="1" dirty="0">
              <a:solidFill>
                <a:srgbClr val="002060"/>
              </a:solidFill>
              <a:latin typeface="HP001 4 hàng" panose="020B0603050302020204" pitchFamily="34" charset="0"/>
              <a:cs typeface="Times New Roman" panose="02020603050405020304" pitchFamily="18" charset="0"/>
            </a:endParaRPr>
          </a:p>
        </p:txBody>
      </p:sp>
      <p:cxnSp>
        <p:nvCxnSpPr>
          <p:cNvPr id="22" name="Straight Connector 21"/>
          <p:cNvCxnSpPr/>
          <p:nvPr/>
        </p:nvCxnSpPr>
        <p:spPr>
          <a:xfrm>
            <a:off x="4845422" y="1084252"/>
            <a:ext cx="0" cy="18940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r="14704" b="52596"/>
          <a:stretch/>
        </p:blipFill>
        <p:spPr>
          <a:xfrm>
            <a:off x="4735096" y="935125"/>
            <a:ext cx="4492031" cy="2192333"/>
          </a:xfrm>
          <a:prstGeom prst="rect">
            <a:avLst/>
          </a:prstGeom>
        </p:spPr>
      </p:pic>
      <p:sp>
        <p:nvSpPr>
          <p:cNvPr id="17" name="TextBox 16"/>
          <p:cNvSpPr txBox="1"/>
          <p:nvPr/>
        </p:nvSpPr>
        <p:spPr>
          <a:xfrm>
            <a:off x="4968197" y="1203595"/>
            <a:ext cx="5047681"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Thứ</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sáu</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ngày</a:t>
            </a:r>
            <a:r>
              <a:rPr lang="en-US" sz="1575" b="1" dirty="0">
                <a:solidFill>
                  <a:srgbClr val="7030A0"/>
                </a:solidFill>
                <a:latin typeface="HP001 4 hàng" panose="020B0603050302020204" pitchFamily="34" charset="-93"/>
                <a:cs typeface="Times New Roman" pitchFamily="18" charset="0"/>
              </a:rPr>
              <a:t> 1 </a:t>
            </a:r>
            <a:r>
              <a:rPr lang="en-US" sz="1575" b="1" dirty="0" err="1">
                <a:solidFill>
                  <a:srgbClr val="7030A0"/>
                </a:solidFill>
                <a:latin typeface="HP001 4 hàng" panose="020B0603050302020204" pitchFamily="34" charset="-93"/>
                <a:cs typeface="Times New Roman" pitchFamily="18" charset="0"/>
              </a:rPr>
              <a:t>tháng</a:t>
            </a:r>
            <a:r>
              <a:rPr lang="en-US" sz="1575" b="1" dirty="0">
                <a:solidFill>
                  <a:srgbClr val="7030A0"/>
                </a:solidFill>
                <a:latin typeface="HP001 4 hàng" panose="020B0603050302020204" pitchFamily="34" charset="-93"/>
                <a:cs typeface="Times New Roman" pitchFamily="18" charset="0"/>
              </a:rPr>
              <a:t> 4 </a:t>
            </a:r>
            <a:r>
              <a:rPr lang="en-US" sz="1575" b="1" dirty="0" err="1">
                <a:solidFill>
                  <a:srgbClr val="7030A0"/>
                </a:solidFill>
                <a:latin typeface="HP001 4 hàng" panose="020B0603050302020204" pitchFamily="34" charset="-93"/>
                <a:cs typeface="Times New Roman" pitchFamily="18" charset="0"/>
              </a:rPr>
              <a:t>năm</a:t>
            </a:r>
            <a:r>
              <a:rPr lang="en-US" sz="1575" b="1" dirty="0">
                <a:solidFill>
                  <a:srgbClr val="7030A0"/>
                </a:solidFill>
                <a:latin typeface="HP001 4 hàng" panose="020B0603050302020204" pitchFamily="34" charset="-93"/>
                <a:cs typeface="Times New Roman" pitchFamily="18" charset="0"/>
              </a:rPr>
              <a:t> 2022</a:t>
            </a:r>
          </a:p>
        </p:txBody>
      </p:sp>
      <p:sp>
        <p:nvSpPr>
          <p:cNvPr id="18" name="TextBox 17"/>
          <p:cNvSpPr txBox="1"/>
          <p:nvPr/>
        </p:nvSpPr>
        <p:spPr>
          <a:xfrm>
            <a:off x="6295618" y="1609651"/>
            <a:ext cx="1954340"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Luyện</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viết</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đoạn</a:t>
            </a:r>
            <a:endParaRPr lang="en-US" sz="1575" b="1" dirty="0">
              <a:solidFill>
                <a:srgbClr val="7030A0"/>
              </a:solidFill>
              <a:latin typeface="HP001 4 hàng" panose="020B0603050302020204" pitchFamily="34" charset="-93"/>
              <a:cs typeface="Times New Roman" pitchFamily="18" charset="0"/>
            </a:endParaRPr>
          </a:p>
        </p:txBody>
      </p:sp>
      <p:sp>
        <p:nvSpPr>
          <p:cNvPr id="19" name="TextBox 18"/>
          <p:cNvSpPr txBox="1"/>
          <p:nvPr/>
        </p:nvSpPr>
        <p:spPr>
          <a:xfrm>
            <a:off x="5075513" y="2007174"/>
            <a:ext cx="4490214"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FF0000"/>
                </a:solidFill>
                <a:latin typeface="HP001 4H" panose="020B0603050302020204" pitchFamily="34" charset="0"/>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Viết</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đoạn</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văn</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giới</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thiệu</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một</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đồ</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dùng</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học</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tập</a:t>
            </a:r>
            <a:r>
              <a:rPr lang="en-US" sz="1575" b="1" dirty="0">
                <a:solidFill>
                  <a:srgbClr val="FF0000"/>
                </a:solidFill>
                <a:latin typeface="HP001 4 hàng" panose="020B0603050302020204" pitchFamily="34" charset="-93"/>
                <a:cs typeface="Times New Roman" pitchFamily="18" charset="0"/>
              </a:rPr>
              <a:t>.</a:t>
            </a:r>
          </a:p>
        </p:txBody>
      </p:sp>
      <p:sp>
        <p:nvSpPr>
          <p:cNvPr id="23" name="TextBox 22"/>
          <p:cNvSpPr txBox="1"/>
          <p:nvPr/>
        </p:nvSpPr>
        <p:spPr>
          <a:xfrm>
            <a:off x="4895977" y="2409703"/>
            <a:ext cx="3705113"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Bài</a:t>
            </a:r>
            <a:r>
              <a:rPr lang="en-US" sz="1575" b="1" dirty="0">
                <a:solidFill>
                  <a:srgbClr val="7030A0"/>
                </a:solidFill>
                <a:latin typeface="HP001 4 hàng" panose="020B0603050302020204" pitchFamily="34" charset="-93"/>
                <a:cs typeface="Times New Roman" pitchFamily="18" charset="0"/>
              </a:rPr>
              <a:t> 2:</a:t>
            </a:r>
          </a:p>
        </p:txBody>
      </p:sp>
      <p:sp>
        <p:nvSpPr>
          <p:cNvPr id="13" name="TextBox 12"/>
          <p:cNvSpPr txBox="1"/>
          <p:nvPr/>
        </p:nvSpPr>
        <p:spPr>
          <a:xfrm>
            <a:off x="6632600" y="2811300"/>
            <a:ext cx="3705113"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Bài</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làm</a:t>
            </a:r>
            <a:endParaRPr lang="en-US" sz="1575" b="1" dirty="0">
              <a:solidFill>
                <a:srgbClr val="7030A0"/>
              </a:solidFill>
              <a:latin typeface="HP001 4 hàng" panose="020B0603050302020204" pitchFamily="34" charset="-93"/>
              <a:cs typeface="Times New Roman" pitchFamily="18" charset="0"/>
            </a:endParaRPr>
          </a:p>
        </p:txBody>
      </p:sp>
      <p:sp>
        <p:nvSpPr>
          <p:cNvPr id="14" name="TextBox 13"/>
          <p:cNvSpPr txBox="1"/>
          <p:nvPr/>
        </p:nvSpPr>
        <p:spPr>
          <a:xfrm>
            <a:off x="402222" y="242124"/>
            <a:ext cx="8326949" cy="830997"/>
          </a:xfrm>
          <a:prstGeom prst="rect">
            <a:avLst/>
          </a:prstGeom>
          <a:noFill/>
        </p:spPr>
        <p:txBody>
          <a:bodyPr wrap="square" rtlCol="0">
            <a:spAutoFit/>
          </a:bodyPr>
          <a:lstStyle/>
          <a:p>
            <a:pPr defTabSz="685800">
              <a:defRPr/>
            </a:pPr>
            <a:r>
              <a:rPr lang="en-US" sz="2400" b="1" dirty="0">
                <a:solidFill>
                  <a:srgbClr val="0000FF"/>
                </a:solidFill>
                <a:latin typeface="Times New Roman" panose="02020603050405020304" pitchFamily="18" charset="0"/>
                <a:cs typeface="Times New Roman" panose="02020603050405020304" pitchFamily="18" charset="0"/>
              </a:rPr>
              <a:t>2. </a:t>
            </a:r>
            <a:r>
              <a:rPr lang="en-US" sz="2400" b="1" dirty="0" err="1">
                <a:solidFill>
                  <a:srgbClr val="0000FF"/>
                </a:solidFill>
                <a:latin typeface="Times New Roman" panose="02020603050405020304" pitchFamily="18" charset="0"/>
                <a:cs typeface="Times New Roman" panose="02020603050405020304" pitchFamily="18" charset="0"/>
              </a:rPr>
              <a:t>Viết</a:t>
            </a:r>
            <a:r>
              <a:rPr lang="en-US" sz="2400" b="1" dirty="0">
                <a:solidFill>
                  <a:srgbClr val="0000FF"/>
                </a:solidFill>
                <a:latin typeface="Times New Roman" panose="02020603050405020304" pitchFamily="18" charset="0"/>
                <a:cs typeface="Times New Roman" panose="02020603050405020304" pitchFamily="18" charset="0"/>
              </a:rPr>
              <a:t> 4 – 5 </a:t>
            </a:r>
            <a:r>
              <a:rPr lang="en-US" sz="2400" b="1" dirty="0" err="1">
                <a:solidFill>
                  <a:srgbClr val="0000FF"/>
                </a:solidFill>
                <a:latin typeface="Times New Roman" panose="02020603050405020304" pitchFamily="18" charset="0"/>
                <a:cs typeface="Times New Roman" panose="02020603050405020304" pitchFamily="18" charset="0"/>
              </a:rPr>
              <a:t>câu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giới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thiệu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dùng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tập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nói</a:t>
            </a:r>
            <a:r>
              <a:rPr lang="en-US" sz="2400" b="1" dirty="0">
                <a:solidFill>
                  <a:srgbClr val="0000FF"/>
                </a:solidFill>
                <a:latin typeface="Times New Roman" panose="02020603050405020304" pitchFamily="18" charset="0"/>
                <a:cs typeface="Times New Roman" panose="02020603050405020304" pitchFamily="18" charset="0"/>
              </a:rPr>
              <a:t> ở </a:t>
            </a:r>
            <a:r>
              <a:rPr lang="en-US" sz="2400" b="1" dirty="0" err="1">
                <a:solidFill>
                  <a:srgbClr val="0000FF"/>
                </a:solidFill>
                <a:latin typeface="Times New Roman" panose="02020603050405020304" pitchFamily="18" charset="0"/>
                <a:cs typeface="Times New Roman" panose="02020603050405020304" pitchFamily="18" charset="0"/>
              </a:rPr>
              <a:t>trên</a:t>
            </a:r>
            <a:r>
              <a:rPr lang="en-US" sz="2400" b="1" dirty="0">
                <a:solidFill>
                  <a:srgbClr val="0000FF"/>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19314" y="1196122"/>
            <a:ext cx="4715782" cy="3766028"/>
          </a:xfrm>
          <a:prstGeom prst="rect">
            <a:avLst/>
          </a:prstGeom>
        </p:spPr>
      </p:pic>
      <p:cxnSp>
        <p:nvCxnSpPr>
          <p:cNvPr id="20" name="Straight Connector 19"/>
          <p:cNvCxnSpPr/>
          <p:nvPr/>
        </p:nvCxnSpPr>
        <p:spPr>
          <a:xfrm flipV="1">
            <a:off x="4250781" y="633045"/>
            <a:ext cx="2104694" cy="11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41770"/>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455533"/>
            <a:ext cx="9069114" cy="2031325"/>
          </a:xfrm>
          <a:prstGeom prst="rect">
            <a:avLst/>
          </a:prstGeom>
        </p:spPr>
        <p:txBody>
          <a:bodyPr wrap="square">
            <a:spAutoFit/>
          </a:bodyPr>
          <a:lstStyle/>
          <a:p>
            <a:pPr algn="ctr" defTabSz="685800">
              <a:lnSpc>
                <a:spcPct val="120000"/>
              </a:lnSpc>
              <a:defRPr/>
            </a:pPr>
            <a:r>
              <a:rPr lang="en-US" sz="2100" b="1" dirty="0" err="1">
                <a:solidFill>
                  <a:srgbClr val="FF0000"/>
                </a:solidFill>
                <a:latin typeface="HP001 4 hàng" panose="020B0603050302020204" pitchFamily="34" charset="0"/>
                <a:ea typeface="Times New Roman" panose="02020603050405020304" pitchFamily="18" charset="0"/>
              </a:rPr>
              <a:t>Bài</a:t>
            </a:r>
            <a:r>
              <a:rPr lang="en-US" sz="2100" b="1" dirty="0">
                <a:solidFill>
                  <a:srgbClr val="FF0000"/>
                </a:solidFill>
                <a:latin typeface="HP001 4 hàng" panose="020B0603050302020204" pitchFamily="34" charset="0"/>
                <a:ea typeface="Times New Roman" panose="02020603050405020304" pitchFamily="18" charset="0"/>
              </a:rPr>
              <a:t> </a:t>
            </a:r>
            <a:r>
              <a:rPr lang="en-US" sz="2100" b="1" dirty="0" err="1">
                <a:solidFill>
                  <a:srgbClr val="FF0000"/>
                </a:solidFill>
                <a:latin typeface="HP001 4 hàng" panose="020B0603050302020204" pitchFamily="34" charset="0"/>
                <a:ea typeface="Times New Roman" panose="02020603050405020304" pitchFamily="18" charset="0"/>
              </a:rPr>
              <a:t>làm</a:t>
            </a:r>
            <a:endParaRPr lang="en-US" sz="2100" b="1" dirty="0">
              <a:solidFill>
                <a:srgbClr val="FF0000"/>
              </a:solidFill>
              <a:latin typeface="HP001 4 hàng" panose="020B0603050302020204" pitchFamily="34" charset="0"/>
              <a:ea typeface="Times New Roman" panose="02020603050405020304" pitchFamily="18" charset="0"/>
            </a:endParaRPr>
          </a:p>
          <a:p>
            <a:pPr algn="just" defTabSz="685800">
              <a:lnSpc>
                <a:spcPct val="120000"/>
              </a:lnSpc>
              <a:defRPr/>
            </a:pPr>
            <a:r>
              <a:rPr lang="en-US" sz="2100" b="1" dirty="0">
                <a:solidFill>
                  <a:srgbClr val="7030A0"/>
                </a:solidFill>
                <a:latin typeface="HP001 4 hàng" panose="020B0603050302020204" pitchFamily="34" charset="0"/>
                <a:ea typeface="Times New Roman" panose="02020603050405020304" pitchFamily="18" charset="0"/>
              </a:rPr>
              <a:t>	</a:t>
            </a:r>
            <a:r>
              <a:rPr lang="vi-VN" sz="2100" b="1" dirty="0">
                <a:solidFill>
                  <a:srgbClr val="7030A0"/>
                </a:solidFill>
                <a:latin typeface="HP001 4 hàng" panose="020B0603050302020204" pitchFamily="34" charset="0"/>
                <a:ea typeface="Times New Roman" panose="02020603050405020304" pitchFamily="18" charset="0"/>
              </a:rPr>
              <a:t>Chiếc bút chì của em dài bằng một gang tay. Thân bút tròn như chiếc đũa. Vỏ ngoài của bút sơn màu xanh bóng loáng. Trên nền xanh ấy nổi bật hàng chữ vàng in lấp lánh. Em rất yêu chiếc bút chì của mình</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và</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sẽ</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giữ</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gìn</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nó</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thật</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cẩn</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thận</a:t>
            </a:r>
            <a:r>
              <a:rPr lang="vi-VN" sz="2100" b="1" dirty="0">
                <a:solidFill>
                  <a:srgbClr val="7030A0"/>
                </a:solidFill>
                <a:latin typeface="HP001 4 hàng" panose="020B0603050302020204" pitchFamily="34" charset="0"/>
                <a:ea typeface="Times New Roman" panose="02020603050405020304" pitchFamily="18" charset="0"/>
              </a:rPr>
              <a:t>.</a:t>
            </a:r>
            <a:r>
              <a:rPr lang="en-US" sz="2100" b="1" dirty="0">
                <a:solidFill>
                  <a:srgbClr val="7030A0"/>
                </a:solidFill>
                <a:latin typeface="HP001 4 hàng" panose="020B0603050302020204" pitchFamily="34" charset="0"/>
                <a:ea typeface="Times New Roman" panose="02020603050405020304" pitchFamily="18" charset="0"/>
              </a:rPr>
              <a:t>          </a:t>
            </a:r>
          </a:p>
        </p:txBody>
      </p:sp>
      <p:sp>
        <p:nvSpPr>
          <p:cNvPr id="6" name="Rectangle 5"/>
          <p:cNvSpPr/>
          <p:nvPr/>
        </p:nvSpPr>
        <p:spPr>
          <a:xfrm>
            <a:off x="118241" y="1851731"/>
            <a:ext cx="8832631" cy="2806922"/>
          </a:xfrm>
          <a:prstGeom prst="rect">
            <a:avLst/>
          </a:prstGeom>
        </p:spPr>
        <p:txBody>
          <a:bodyPr wrap="square">
            <a:spAutoFit/>
          </a:bodyPr>
          <a:lstStyle/>
          <a:p>
            <a:pPr algn="just" defTabSz="685800">
              <a:lnSpc>
                <a:spcPct val="120000"/>
              </a:lnSpc>
              <a:defRPr/>
            </a:pPr>
            <a:endParaRPr lang="en-US" sz="2100" b="1" dirty="0">
              <a:solidFill>
                <a:srgbClr val="7030A0"/>
              </a:solidFill>
              <a:latin typeface="HP001 4 hàng" panose="020B0603050302020204" pitchFamily="34" charset="0"/>
              <a:ea typeface="Times New Roman" panose="02020603050405020304" pitchFamily="18" charset="0"/>
            </a:endParaRPr>
          </a:p>
          <a:p>
            <a:pPr algn="just" defTabSz="685800">
              <a:lnSpc>
                <a:spcPct val="120000"/>
              </a:lnSpc>
              <a:defRPr/>
            </a:pP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FF0000"/>
                </a:solidFill>
                <a:latin typeface="HP001 4 hàng" panose="020B0603050302020204" pitchFamily="34" charset="0"/>
                <a:cs typeface="Times New Roman" panose="02020603050405020304" pitchFamily="18" charset="0"/>
              </a:rPr>
              <a:t>Bài</a:t>
            </a:r>
            <a:r>
              <a:rPr lang="en-US" sz="2100" b="1" dirty="0">
                <a:solidFill>
                  <a:srgbClr val="FF0000"/>
                </a:solidFill>
                <a:latin typeface="HP001 4 hàng" panose="020B0603050302020204" pitchFamily="34" charset="0"/>
                <a:cs typeface="Times New Roman" panose="02020603050405020304" pitchFamily="18" charset="0"/>
              </a:rPr>
              <a:t> </a:t>
            </a:r>
            <a:r>
              <a:rPr lang="en-US" sz="2100" b="1" dirty="0" err="1">
                <a:solidFill>
                  <a:srgbClr val="FF0000"/>
                </a:solidFill>
                <a:latin typeface="HP001 4 hàng" panose="020B0603050302020204" pitchFamily="34" charset="0"/>
                <a:cs typeface="Times New Roman" panose="02020603050405020304" pitchFamily="18" charset="0"/>
              </a:rPr>
              <a:t>làm</a:t>
            </a:r>
            <a:endParaRPr lang="en-US" sz="2100" b="1" dirty="0">
              <a:solidFill>
                <a:srgbClr val="FF0000"/>
              </a:solidFill>
              <a:latin typeface="HP001 4 hàng" panose="020B0603050302020204" pitchFamily="34" charset="0"/>
              <a:cs typeface="Times New Roman" panose="02020603050405020304" pitchFamily="18" charset="0"/>
            </a:endParaRPr>
          </a:p>
          <a:p>
            <a:pPr algn="just" defTabSz="685800">
              <a:lnSpc>
                <a:spcPct val="120000"/>
              </a:lnSpc>
              <a:defRPr/>
            </a:pP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rất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nhiều</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đồ</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dùng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học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tập</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nhưng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thích</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nhất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là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chiếc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gọt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bút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chì</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bố</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đã</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tặng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nhân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dịp</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sinh</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nhật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hình</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dáng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giống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như</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một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chiếc</a:t>
            </a:r>
            <a:r>
              <a:rPr lang="en-US" sz="2100" b="1" dirty="0">
                <a:solidFill>
                  <a:srgbClr val="7030A0"/>
                </a:solidFill>
                <a:latin typeface="HP001 4 hàng" panose="020B0603050302020204" pitchFamily="34" charset="0"/>
                <a:cs typeface="Times New Roman" panose="02020603050405020304" pitchFamily="18" charset="0"/>
              </a:rPr>
              <a:t> ô </a:t>
            </a:r>
            <a:r>
              <a:rPr lang="en-US" sz="2100" b="1" dirty="0" err="1">
                <a:solidFill>
                  <a:srgbClr val="7030A0"/>
                </a:solidFill>
                <a:latin typeface="HP001 4 hàng" panose="020B0603050302020204" pitchFamily="34" charset="0"/>
                <a:cs typeface="Times New Roman" panose="02020603050405020304" pitchFamily="18" charset="0"/>
              </a:rPr>
              <a:t>tô</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đồ</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chơi</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Lưỡi</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dao</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sắc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bén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gọt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chì</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nhẹ</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nhàng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không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bị</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gãy</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không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chỉ</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giúp</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gọt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chì</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còn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là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món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đồ</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trang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trí</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dễ</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thương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trên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bàn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học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của</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sẽ</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giữ</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gìn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thật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cẩn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thận</a:t>
            </a:r>
            <a:r>
              <a:rPr lang="en-US" sz="2100" b="1" dirty="0">
                <a:solidFill>
                  <a:srgbClr val="7030A0"/>
                </a:solidFill>
                <a:latin typeface="HP001 4 hàng" panose="020B0603050302020204" pitchFamily="34" charset="0"/>
                <a:cs typeface="Times New Roman" panose="02020603050405020304" pitchFamily="18" charset="0"/>
              </a:rPr>
              <a:t>. </a:t>
            </a:r>
            <a:endParaRPr lang="en-US" sz="2100" b="1" dirty="0">
              <a:solidFill>
                <a:srgbClr val="7030A0"/>
              </a:solidFill>
              <a:latin typeface="HP001 4 hàng" panose="020B060305030202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2905267" y="0"/>
            <a:ext cx="3073342" cy="577081"/>
          </a:xfrm>
          <a:prstGeom prst="rect">
            <a:avLst/>
          </a:prstGeom>
          <a:noFill/>
        </p:spPr>
        <p:txBody>
          <a:bodyPr wrap="none" lIns="68580" tIns="34290" rIns="68580" bIns="34290">
            <a:spAutoFit/>
          </a:bodyPr>
          <a:lstStyle/>
          <a:p>
            <a:pPr algn="ctr" defTabSz="685800"/>
            <a:r>
              <a:rPr lang="en-US" sz="33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a:rPr>
              <a:t>BÀI THAM KHẢO</a:t>
            </a:r>
          </a:p>
        </p:txBody>
      </p:sp>
    </p:spTree>
    <p:extLst>
      <p:ext uri="{BB962C8B-B14F-4D97-AF65-F5344CB8AC3E}">
        <p14:creationId xmlns:p14="http://schemas.microsoft.com/office/powerpoint/2010/main" val="38373712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5"/>
            </a:xfrm>
            <a:prstGeom prst="rect">
              <a:avLst/>
            </a:prstGeom>
            <a:noFill/>
          </p:spPr>
          <p:txBody>
            <a:bodyPr wrap="square" lIns="68576" tIns="34289" rIns="68576" bIns="34289" rtlCol="0">
              <a:spAutoFit/>
            </a:bodyPr>
            <a:lstStyle/>
            <a:p>
              <a:pPr algn="ctr" defTabSz="685749">
                <a:defRPr/>
              </a:pPr>
              <a:r>
                <a:rPr lang="en-US" sz="4000" b="1" dirty="0" smtClean="0">
                  <a:solidFill>
                    <a:srgbClr val="0000FF"/>
                  </a:solidFill>
                  <a:latin typeface="Arial" pitchFamily="34" charset="0"/>
                  <a:cs typeface="Arial" pitchFamily="34" charset="0"/>
                </a:rPr>
                <a:t>2 </a:t>
              </a:r>
              <a:r>
                <a:rPr lang="en-US" sz="4000" b="1" dirty="0" err="1" smtClean="0">
                  <a:solidFill>
                    <a:srgbClr val="0000FF"/>
                  </a:solidFill>
                  <a:latin typeface="Arial" pitchFamily="34" charset="0"/>
                  <a:cs typeface="Arial" pitchFamily="34" charset="0"/>
                </a:rPr>
                <a:t>hoa</a:t>
              </a:r>
              <a:r>
                <a:rPr lang="en-US" sz="4000" b="1" dirty="0" smtClean="0">
                  <a:solidFill>
                    <a:srgbClr val="0000FF"/>
                  </a:solidFill>
                  <a:latin typeface="Arial" pitchFamily="34" charset="0"/>
                  <a:cs typeface="Arial" pitchFamily="34" charset="0"/>
                </a:rPr>
                <a:t> </a:t>
              </a:r>
              <a:r>
                <a:rPr lang="en-US" sz="4000" b="1" dirty="0" err="1" smtClean="0">
                  <a:solidFill>
                    <a:srgbClr val="0000FF"/>
                  </a:solidFill>
                  <a:latin typeface="Arial" pitchFamily="34" charset="0"/>
                  <a:cs typeface="Arial" pitchFamily="34" charset="0"/>
                </a:rPr>
                <a:t>điểm</a:t>
              </a:r>
              <a:r>
                <a:rPr lang="en-US" sz="4000" b="1" dirty="0" smtClean="0">
                  <a:solidFill>
                    <a:srgbClr val="0000FF"/>
                  </a:solidFill>
                  <a:latin typeface="Arial" pitchFamily="34" charset="0"/>
                  <a:cs typeface="Arial" pitchFamily="34" charset="0"/>
                </a:rPr>
                <a:t> </a:t>
              </a:r>
              <a:r>
                <a:rPr lang="en-US" sz="4000" b="1" dirty="0" err="1" smtClean="0">
                  <a:solidFill>
                    <a:srgbClr val="0000FF"/>
                  </a:solidFill>
                  <a:latin typeface="Arial" pitchFamily="34" charset="0"/>
                  <a:cs typeface="Arial" pitchFamily="34" charset="0"/>
                </a:rPr>
                <a:t>tốt</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0944"/>
            <a:ext cx="9144000" cy="55190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086220" y="1685561"/>
            <a:ext cx="2000727" cy="467436"/>
          </a:xfrm>
          <a:prstGeom prst="rect">
            <a:avLst/>
          </a:prstGeom>
          <a:noFill/>
        </p:spPr>
        <p:txBody>
          <a:bodyPr wrap="square">
            <a:spAutoFit/>
          </a:bodyPr>
          <a:lstStyle/>
          <a:p>
            <a:pPr defTabSz="685783" fontAlgn="base">
              <a:lnSpc>
                <a:spcPct val="125000"/>
              </a:lnSpc>
              <a:spcBef>
                <a:spcPct val="0"/>
              </a:spcBef>
              <a:spcAft>
                <a:spcPct val="0"/>
              </a:spcAft>
              <a:defRPr/>
            </a:pPr>
            <a:r>
              <a:rPr lang="en-US" sz="1950" b="1" dirty="0">
                <a:solidFill>
                  <a:srgbClr val="000000">
                    <a:lumMod val="95000"/>
                    <a:lumOff val="5000"/>
                  </a:srgbClr>
                </a:solidFill>
                <a:latin typeface="HP001 4H" panose="020B0603050302020204" pitchFamily="34" charset="0"/>
                <a:cs typeface="Times New Roman" pitchFamily="18" charset="0"/>
              </a:rPr>
              <a:t> </a:t>
            </a:r>
            <a:endParaRPr lang="en-US" sz="1950" b="1" dirty="0">
              <a:solidFill>
                <a:srgbClr val="000000">
                  <a:lumMod val="95000"/>
                  <a:lumOff val="5000"/>
                </a:srgbClr>
              </a:solidFill>
              <a:latin typeface="HP001 4 hàng" panose="020B0603050302020204" pitchFamily="34" charset="-93"/>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460" y="52542"/>
            <a:ext cx="7617541" cy="5332084"/>
          </a:xfrm>
          <a:prstGeom prst="rect">
            <a:avLst/>
          </a:prstGeom>
        </p:spPr>
      </p:pic>
      <p:sp>
        <p:nvSpPr>
          <p:cNvPr id="14" name="Rounded Rectangle 13"/>
          <p:cNvSpPr/>
          <p:nvPr/>
        </p:nvSpPr>
        <p:spPr>
          <a:xfrm>
            <a:off x="199320" y="979921"/>
            <a:ext cx="899363" cy="10601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783">
              <a:defRPr/>
            </a:pPr>
            <a:endParaRPr lang="en-US" sz="1350">
              <a:solidFill>
                <a:prstClr val="white"/>
              </a:solidFill>
              <a:latin typeface="Arial"/>
            </a:endParaRPr>
          </a:p>
        </p:txBody>
      </p:sp>
      <p:sp>
        <p:nvSpPr>
          <p:cNvPr id="15" name="TextBox 14"/>
          <p:cNvSpPr txBox="1"/>
          <p:nvPr/>
        </p:nvSpPr>
        <p:spPr>
          <a:xfrm>
            <a:off x="178448" y="1079835"/>
            <a:ext cx="881573" cy="1061829"/>
          </a:xfrm>
          <a:prstGeom prst="rect">
            <a:avLst/>
          </a:prstGeom>
          <a:noFill/>
        </p:spPr>
        <p:txBody>
          <a:bodyPr wrap="square" rtlCol="0">
            <a:spAutoFit/>
          </a:bodyPr>
          <a:lstStyle/>
          <a:p>
            <a:pPr algn="ctr" defTabSz="685783">
              <a:defRPr/>
            </a:pPr>
            <a:r>
              <a:rPr lang="en-US" sz="2100" b="1" dirty="0" err="1">
                <a:solidFill>
                  <a:srgbClr val="FF0000"/>
                </a:solidFill>
                <a:latin typeface="HP001 4 hàng" pitchFamily="34" charset="-93"/>
                <a:cs typeface="Times New Roman" panose="02020603050405020304" pitchFamily="18" charset="0"/>
              </a:rPr>
              <a:t>Vở</a:t>
            </a:r>
            <a:endParaRPr lang="en-US" sz="2100" b="1" dirty="0">
              <a:solidFill>
                <a:srgbClr val="FF0000"/>
              </a:solidFill>
              <a:latin typeface="HP001 4 hàng" pitchFamily="34" charset="-93"/>
              <a:cs typeface="Times New Roman" panose="02020603050405020304" pitchFamily="18" charset="0"/>
            </a:endParaRPr>
          </a:p>
          <a:p>
            <a:pPr algn="ctr" defTabSz="685783">
              <a:defRPr/>
            </a:pPr>
            <a:r>
              <a:rPr lang="en-US" sz="2100" b="1" dirty="0" err="1">
                <a:solidFill>
                  <a:srgbClr val="FF0000"/>
                </a:solidFill>
                <a:latin typeface="HP001 4 hàng" pitchFamily="34" charset="-93"/>
                <a:cs typeface="Times New Roman" panose="02020603050405020304" pitchFamily="18" charset="0"/>
              </a:rPr>
              <a:t>Tiếng</a:t>
            </a:r>
            <a:r>
              <a:rPr lang="en-US" sz="2100" b="1" dirty="0">
                <a:solidFill>
                  <a:srgbClr val="FF0000"/>
                </a:solidFill>
                <a:latin typeface="HP001 4 hàng" pitchFamily="34" charset="-93"/>
                <a:cs typeface="Times New Roman" panose="02020603050405020304" pitchFamily="18" charset="0"/>
              </a:rPr>
              <a:t> </a:t>
            </a:r>
            <a:r>
              <a:rPr lang="en-US" sz="2100" b="1" dirty="0" err="1">
                <a:solidFill>
                  <a:srgbClr val="FF0000"/>
                </a:solidFill>
                <a:latin typeface="HP001 4 hàng" pitchFamily="34" charset="-93"/>
                <a:cs typeface="Times New Roman" panose="02020603050405020304" pitchFamily="18" charset="0"/>
              </a:rPr>
              <a:t>Việt</a:t>
            </a:r>
            <a:endParaRPr lang="en-US" sz="2100" b="1" dirty="0">
              <a:solidFill>
                <a:srgbClr val="FF0000"/>
              </a:solidFill>
              <a:latin typeface="HP001 4 hàng" pitchFamily="34" charset="-93"/>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81" y="-39371"/>
            <a:ext cx="9953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904713" y="287628"/>
            <a:ext cx="7212580"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Thứ</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sáu</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ngày</a:t>
            </a:r>
            <a:r>
              <a:rPr lang="en-US" sz="2400" b="1" dirty="0">
                <a:solidFill>
                  <a:srgbClr val="7030A0"/>
                </a:solidFill>
                <a:latin typeface="HP001 4 hàng" panose="020B0603050302020204" pitchFamily="34" charset="-93"/>
                <a:cs typeface="Times New Roman" pitchFamily="18" charset="0"/>
              </a:rPr>
              <a:t> 1 </a:t>
            </a:r>
            <a:r>
              <a:rPr lang="en-US" sz="2400" b="1" dirty="0" err="1">
                <a:solidFill>
                  <a:srgbClr val="7030A0"/>
                </a:solidFill>
                <a:latin typeface="HP001 4 hàng" panose="020B0603050302020204" pitchFamily="34" charset="-93"/>
                <a:cs typeface="Times New Roman" pitchFamily="18" charset="0"/>
              </a:rPr>
              <a:t>tháng</a:t>
            </a:r>
            <a:r>
              <a:rPr lang="en-US" sz="2400" b="1" dirty="0">
                <a:solidFill>
                  <a:srgbClr val="7030A0"/>
                </a:solidFill>
                <a:latin typeface="HP001 4 hàng" panose="020B0603050302020204" pitchFamily="34" charset="-93"/>
                <a:cs typeface="Times New Roman" pitchFamily="18" charset="0"/>
              </a:rPr>
              <a:t> 4 </a:t>
            </a:r>
            <a:r>
              <a:rPr lang="en-US" sz="2400" b="1" dirty="0" err="1">
                <a:solidFill>
                  <a:srgbClr val="7030A0"/>
                </a:solidFill>
                <a:latin typeface="HP001 4 hàng" panose="020B0603050302020204" pitchFamily="34" charset="-93"/>
                <a:cs typeface="Times New Roman" pitchFamily="18" charset="0"/>
              </a:rPr>
              <a:t>năm</a:t>
            </a:r>
            <a:r>
              <a:rPr lang="en-US" sz="2400" b="1" dirty="0">
                <a:solidFill>
                  <a:srgbClr val="7030A0"/>
                </a:solidFill>
                <a:latin typeface="HP001 4 hàng" panose="020B0603050302020204" pitchFamily="34" charset="-93"/>
                <a:cs typeface="Times New Roman" pitchFamily="18" charset="0"/>
              </a:rPr>
              <a:t> 2022</a:t>
            </a:r>
          </a:p>
        </p:txBody>
      </p:sp>
      <p:sp>
        <p:nvSpPr>
          <p:cNvPr id="20" name="TextBox 19"/>
          <p:cNvSpPr txBox="1"/>
          <p:nvPr/>
        </p:nvSpPr>
        <p:spPr>
          <a:xfrm>
            <a:off x="3783009" y="750824"/>
            <a:ext cx="2736128"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Luyện</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viết</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đoạn</a:t>
            </a:r>
            <a:endParaRPr lang="en-US" sz="2400" b="1" dirty="0">
              <a:solidFill>
                <a:srgbClr val="7030A0"/>
              </a:solidFill>
              <a:latin typeface="HP001 4 hàng" panose="020B0603050302020204" pitchFamily="34" charset="-93"/>
              <a:cs typeface="Times New Roman" pitchFamily="18" charset="0"/>
            </a:endParaRPr>
          </a:p>
        </p:txBody>
      </p:sp>
      <p:sp>
        <p:nvSpPr>
          <p:cNvPr id="17" name="TextBox 22"/>
          <p:cNvSpPr txBox="1"/>
          <p:nvPr/>
        </p:nvSpPr>
        <p:spPr>
          <a:xfrm>
            <a:off x="2407243" y="1256119"/>
            <a:ext cx="7548686" cy="49629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fontAlgn="base">
              <a:lnSpc>
                <a:spcPct val="125000"/>
              </a:lnSpc>
              <a:spcBef>
                <a:spcPct val="0"/>
              </a:spcBef>
              <a:spcAft>
                <a:spcPct val="0"/>
              </a:spcAft>
              <a:defRPr/>
            </a:pPr>
            <a:r>
              <a:rPr lang="en-US" sz="2100" b="1" dirty="0" err="1">
                <a:solidFill>
                  <a:srgbClr val="7030A0"/>
                </a:solidFill>
                <a:latin typeface="HP001 4 hàng" pitchFamily="34" charset="-93"/>
                <a:cs typeface="Times New Roman" pitchFamily="18" charset="0"/>
              </a:rPr>
              <a:t>Viết</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đoạn</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văn</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giới</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thiệu</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về</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một</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đồ</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dùng</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học</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tập</a:t>
            </a:r>
            <a:r>
              <a:rPr lang="en-US" sz="2100" b="1" dirty="0">
                <a:solidFill>
                  <a:srgbClr val="7030A0"/>
                </a:solidFill>
                <a:latin typeface="HP001 4 hàng" pitchFamily="34" charset="-93"/>
                <a:cs typeface="Times New Roman" pitchFamily="18" charset="0"/>
              </a:rPr>
              <a:t>.</a:t>
            </a:r>
          </a:p>
        </p:txBody>
      </p:sp>
      <p:sp>
        <p:nvSpPr>
          <p:cNvPr id="11" name="TextBox 10"/>
          <p:cNvSpPr txBox="1"/>
          <p:nvPr/>
        </p:nvSpPr>
        <p:spPr>
          <a:xfrm>
            <a:off x="1769403" y="1672720"/>
            <a:ext cx="2736128"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Bài</a:t>
            </a:r>
            <a:r>
              <a:rPr lang="en-US" sz="2400" b="1" dirty="0">
                <a:solidFill>
                  <a:srgbClr val="7030A0"/>
                </a:solidFill>
                <a:latin typeface="HP001 4 hàng" panose="020B0603050302020204" pitchFamily="34" charset="-93"/>
                <a:cs typeface="Times New Roman" pitchFamily="18" charset="0"/>
              </a:rPr>
              <a:t> 2:</a:t>
            </a:r>
          </a:p>
        </p:txBody>
      </p:sp>
      <p:sp>
        <p:nvSpPr>
          <p:cNvPr id="12" name="TextBox 11"/>
          <p:cNvSpPr txBox="1"/>
          <p:nvPr/>
        </p:nvSpPr>
        <p:spPr>
          <a:xfrm>
            <a:off x="4284189" y="2137768"/>
            <a:ext cx="2736128"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Bài</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làm</a:t>
            </a:r>
            <a:endParaRPr lang="en-US" sz="2400" b="1" dirty="0">
              <a:solidFill>
                <a:srgbClr val="7030A0"/>
              </a:solidFill>
              <a:latin typeface="HP001 4 hàng" panose="020B0603050302020204" pitchFamily="34" charset="-93"/>
              <a:cs typeface="Times New Roman" pitchFamily="18" charset="0"/>
            </a:endParaRPr>
          </a:p>
        </p:txBody>
      </p:sp>
    </p:spTree>
    <p:extLst>
      <p:ext uri="{BB962C8B-B14F-4D97-AF65-F5344CB8AC3E}">
        <p14:creationId xmlns:p14="http://schemas.microsoft.com/office/powerpoint/2010/main" val="6315532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 name="INKNOELEADERBOARD" val="-871751917"/>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44225</TotalTime>
  <Words>1468</Words>
  <Application>Microsoft Office PowerPoint</Application>
  <PresentationFormat>On-screen Show (16:9)</PresentationFormat>
  <Paragraphs>236</Paragraphs>
  <Slides>34</Slides>
  <Notes>25</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34</vt:i4>
      </vt:variant>
    </vt:vector>
  </HeadingPairs>
  <TitlesOfParts>
    <vt:vector size="56" baseType="lpstr">
      <vt:lpstr>Microsoft YaHei</vt:lpstr>
      <vt:lpstr>宋体</vt:lpstr>
      <vt:lpstr>Arial</vt:lpstr>
      <vt:lpstr>Arial (Body)</vt:lpstr>
      <vt:lpstr>Arial Rounded MT Bold</vt:lpstr>
      <vt:lpstr>Calibri</vt:lpstr>
      <vt:lpstr>Calibri Light</vt:lpstr>
      <vt:lpstr>等线</vt:lpstr>
      <vt:lpstr>HP001 4 hàng</vt:lpstr>
      <vt:lpstr>HP001 4H</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Admin</cp:lastModifiedBy>
  <cp:revision>1043</cp:revision>
  <dcterms:created xsi:type="dcterms:W3CDTF">2015-04-15T03:07:00Z</dcterms:created>
  <dcterms:modified xsi:type="dcterms:W3CDTF">2022-04-01T04:11:41Z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