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4" r:id="rId2"/>
    <p:sldMasterId id="2147483700" r:id="rId3"/>
    <p:sldMasterId id="2147483716" r:id="rId4"/>
  </p:sldMasterIdLst>
  <p:notesMasterIdLst>
    <p:notesMasterId r:id="rId16"/>
  </p:notesMasterIdLst>
  <p:sldIdLst>
    <p:sldId id="256" r:id="rId5"/>
    <p:sldId id="331" r:id="rId6"/>
    <p:sldId id="332" r:id="rId7"/>
    <p:sldId id="299" r:id="rId8"/>
    <p:sldId id="327" r:id="rId9"/>
    <p:sldId id="333" r:id="rId10"/>
    <p:sldId id="304" r:id="rId11"/>
    <p:sldId id="329" r:id="rId12"/>
    <p:sldId id="330" r:id="rId13"/>
    <p:sldId id="335" r:id="rId14"/>
    <p:sldId id="336" r:id="rId1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F8E40"/>
    <a:srgbClr val="9CD6EA"/>
    <a:srgbClr val="F7941E"/>
    <a:srgbClr val="A6DDFB"/>
    <a:srgbClr val="70D0F6"/>
    <a:srgbClr val="FFF79A"/>
    <a:srgbClr val="DF3C7E"/>
    <a:srgbClr val="FFFAC2"/>
    <a:srgbClr val="D34CD6"/>
    <a:srgbClr val="EA8E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6385" autoAdjust="0"/>
    <p:restoredTop sz="94325" autoAdjust="0"/>
  </p:normalViewPr>
  <p:slideViewPr>
    <p:cSldViewPr snapToGrid="0">
      <p:cViewPr>
        <p:scale>
          <a:sx n="71" d="100"/>
          <a:sy n="71" d="100"/>
        </p:scale>
        <p:origin x="32" y="1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28/03/2022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5pPr>
            <a:lvl6pPr marL="25146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6pPr>
            <a:lvl7pPr marL="29718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7pPr>
            <a:lvl8pPr marL="34290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8pPr>
            <a:lvl9pPr marL="3886200" indent="-228600" defTabSz="966788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itchFamily="34" charset="0"/>
                <a:ea typeface="微软雅黑" pitchFamily="34" charset="-122"/>
              </a:defRPr>
            </a:lvl9pPr>
          </a:lstStyle>
          <a:p>
            <a:pPr marL="0" marR="0" lvl="0" indent="0" algn="r" defTabSz="9667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765A2E-C543-498F-A184-58F148F262FA}" type="slidenum"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宋体" pitchFamily="2" charset="-122"/>
                <a:cs typeface="+mn-cs"/>
              </a:rPr>
              <a:pPr marL="0" marR="0" lvl="0" indent="0" algn="r" defTabSz="96678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宋体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65775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/>
              <a:t>100: 4; 200: 3; 500: 5; 1000: 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660930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3/28/2022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46541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464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bg>
      <p:bgPr>
        <a:solidFill>
          <a:srgbClr val="68BC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2797954"/>
            <a:ext cx="12192000" cy="392380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10"/>
          <a:stretch/>
        </p:blipFill>
        <p:spPr>
          <a:xfrm>
            <a:off x="27026" y="-12700"/>
            <a:ext cx="12192000" cy="2377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814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自定义版式">
    <p:bg>
      <p:bgPr>
        <a:solidFill>
          <a:srgbClr val="68BC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876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3/28/2022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82370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9386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9039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81566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64972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5466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0117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448235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9896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36816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0630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9063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198745"/>
      </p:ext>
    </p:extLst>
  </p:cSld>
  <p:clrMapOvr>
    <a:masterClrMapping/>
  </p:clrMapOvr>
  <p:transition spd="med" advClick="0" advTm="0">
    <p:pull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38116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9561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F599B-40ED-4D25-A85B-A560BC88ACA4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5302A-F264-457B-B1B1-FF796EAAF74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6971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4365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8746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1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003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1503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18825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13195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3087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9502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7507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2512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50256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1467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5416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2284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44156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18429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418660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4549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4061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32177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33834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61305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089617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76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79057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99534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01943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184825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3/28/2022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624831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3928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4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26" Type="http://schemas.openxmlformats.org/officeDocument/2006/relationships/slideLayout" Target="../slideLayouts/slideLayout74.xml"/><Relationship Id="rId3" Type="http://schemas.openxmlformats.org/officeDocument/2006/relationships/slideLayout" Target="../slideLayouts/slideLayout51.xml"/><Relationship Id="rId21" Type="http://schemas.openxmlformats.org/officeDocument/2006/relationships/slideLayout" Target="../slideLayouts/slideLayout69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5" Type="http://schemas.openxmlformats.org/officeDocument/2006/relationships/slideLayout" Target="../slideLayouts/slideLayout73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0" Type="http://schemas.openxmlformats.org/officeDocument/2006/relationships/slideLayout" Target="../slideLayouts/slideLayout68.xml"/><Relationship Id="rId29" Type="http://schemas.openxmlformats.org/officeDocument/2006/relationships/slideLayout" Target="../slideLayouts/slideLayout77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72.xml"/><Relationship Id="rId5" Type="http://schemas.openxmlformats.org/officeDocument/2006/relationships/slideLayout" Target="../slideLayouts/slideLayout53.xml"/><Relationship Id="rId15" Type="http://schemas.openxmlformats.org/officeDocument/2006/relationships/slideLayout" Target="../slideLayouts/slideLayout63.xml"/><Relationship Id="rId23" Type="http://schemas.openxmlformats.org/officeDocument/2006/relationships/slideLayout" Target="../slideLayouts/slideLayout71.xml"/><Relationship Id="rId28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58.xml"/><Relationship Id="rId19" Type="http://schemas.openxmlformats.org/officeDocument/2006/relationships/slideLayout" Target="../slideLayouts/slideLayout67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70.xml"/><Relationship Id="rId27" Type="http://schemas.openxmlformats.org/officeDocument/2006/relationships/slideLayout" Target="../slideLayouts/slideLayout75.xml"/><Relationship Id="rId30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93" r:id="rId7"/>
    <p:sldLayoutId id="2147483692" r:id="rId8"/>
    <p:sldLayoutId id="2147483662" r:id="rId9"/>
    <p:sldLayoutId id="2147483663" r:id="rId10"/>
    <p:sldLayoutId id="2147483664" r:id="rId11"/>
    <p:sldLayoutId id="2147483665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71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3285CA-3D3B-499B-A815-2AD862AD223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130D7C-B902-4C8A-813F-8FDDF456C49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2955565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971909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6671182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7" r:id="rId11"/>
    <p:sldLayoutId id="2147483728" r:id="rId12"/>
    <p:sldLayoutId id="2147483729" r:id="rId13"/>
    <p:sldLayoutId id="2147483730" r:id="rId14"/>
    <p:sldLayoutId id="2147483731" r:id="rId15"/>
    <p:sldLayoutId id="2147483732" r:id="rId16"/>
    <p:sldLayoutId id="2147483733" r:id="rId17"/>
    <p:sldLayoutId id="2147483734" r:id="rId18"/>
    <p:sldLayoutId id="2147483735" r:id="rId19"/>
    <p:sldLayoutId id="2147483736" r:id="rId20"/>
    <p:sldLayoutId id="2147483737" r:id="rId21"/>
    <p:sldLayoutId id="2147483738" r:id="rId22"/>
    <p:sldLayoutId id="2147483739" r:id="rId23"/>
    <p:sldLayoutId id="2147483740" r:id="rId24"/>
    <p:sldLayoutId id="2147483741" r:id="rId25"/>
    <p:sldLayoutId id="2147483742" r:id="rId26"/>
    <p:sldLayoutId id="2147483743" r:id="rId27"/>
    <p:sldLayoutId id="2147483744" r:id="rId28"/>
    <p:sldLayoutId id="214748374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microsoft.com/office/2007/relationships/hdphoto" Target="../media/hdphoto7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microsoft.com/office/2007/relationships/hdphoto" Target="../media/hdphoto6.wdp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7" Type="http://schemas.microsoft.com/office/2007/relationships/hdphoto" Target="../media/hdphoto11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microsoft.com/office/2007/relationships/hdphoto" Target="../media/hdphoto10.wdp"/><Relationship Id="rId4" Type="http://schemas.microsoft.com/office/2007/relationships/hdphoto" Target="../media/hdphoto9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609601" y="232092"/>
            <a:ext cx="2673674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8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11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19614" y="262995"/>
            <a:ext cx="820419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ĐỘ DÀI VÀ ĐƠN VỊ ĐO ĐỘ DÀI</a:t>
            </a:r>
          </a:p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TIỀN VIỆT NAM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630629" y="2068879"/>
            <a:ext cx="6513323" cy="204530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54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58</a:t>
            </a:r>
          </a:p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  <a:endParaRPr lang="vi-VN" sz="72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557214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6076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tr76,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77, 78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tư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30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44645" y="1623747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77, 78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77919" y="2222198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726035" y="2859558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706993" y="3467498"/>
            <a:ext cx="80367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Vườn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hoa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được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mét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hàng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rào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84552" y="4124246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916179" y="4725027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Đáp</a:t>
            </a:r>
            <a:r>
              <a:rPr lang="en-US" sz="31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……… m.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01768" y="4100153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18 + 35 + 18 = 71 (m)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955966" y="4714756"/>
            <a:ext cx="774047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100" b="1" dirty="0">
                <a:solidFill>
                  <a:srgbClr val="FF0000"/>
                </a:solidFill>
                <a:latin typeface="HP001 5 hàng" pitchFamily="34" charset="0"/>
                <a:cs typeface="Times New Roman" pitchFamily="18" charset="0"/>
              </a:rPr>
              <a:t>7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1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373805" y="5324502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5: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724971" y="5941164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507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0" y="1306565"/>
            <a:ext cx="2327563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2458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tr</a:t>
            </a:r>
            <a:r>
              <a:rPr lang="en-US" sz="2800" b="1" dirty="0" smtClean="0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76, 77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, 78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041136" y="374622"/>
            <a:ext cx="94686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Điểm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C ở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đuôi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tàu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còn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cách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điểm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B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mét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84552" y="101256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70785" y="1620373"/>
            <a:ext cx="94686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Đáp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……..m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098867" y="1620373"/>
            <a:ext cx="945757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4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5 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10733" y="981764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99 - 54= 45 (m)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2444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557214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6076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tr76,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77, 78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tư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30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44645" y="1623747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77, 78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3812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F254BC4-0FBD-463C-8E4F-7EC74EB1625A}"/>
              </a:ext>
            </a:extLst>
          </p:cNvPr>
          <p:cNvGrpSpPr/>
          <p:nvPr/>
        </p:nvGrpSpPr>
        <p:grpSpPr>
          <a:xfrm>
            <a:off x="751563" y="1219278"/>
            <a:ext cx="10469696" cy="1578893"/>
            <a:chOff x="2336977" y="956582"/>
            <a:chExt cx="5314950" cy="739934"/>
          </a:xfrm>
        </p:grpSpPr>
        <p:grpSp>
          <p:nvGrpSpPr>
            <p:cNvPr id="9" name="组合 8"/>
            <p:cNvGrpSpPr/>
            <p:nvPr/>
          </p:nvGrpSpPr>
          <p:grpSpPr>
            <a:xfrm>
              <a:off x="2336977" y="956582"/>
              <a:ext cx="5314950" cy="691399"/>
              <a:chOff x="2484661" y="983099"/>
              <a:chExt cx="5650825" cy="735092"/>
            </a:xfrm>
          </p:grpSpPr>
          <p:grpSp>
            <p:nvGrpSpPr>
              <p:cNvPr id="146" name="组合 76"/>
              <p:cNvGrpSpPr>
                <a:grpSpLocks/>
              </p:cNvGrpSpPr>
              <p:nvPr/>
            </p:nvGrpSpPr>
            <p:grpSpPr bwMode="auto">
              <a:xfrm>
                <a:off x="2484661" y="983099"/>
                <a:ext cx="5650825" cy="735092"/>
                <a:chOff x="3300347" y="1368497"/>
                <a:chExt cx="10763512" cy="1417865"/>
              </a:xfrm>
            </p:grpSpPr>
            <p:grpSp>
              <p:nvGrpSpPr>
                <p:cNvPr id="147" name="组合 77"/>
                <p:cNvGrpSpPr>
                  <a:grpSpLocks/>
                </p:cNvGrpSpPr>
                <p:nvPr/>
              </p:nvGrpSpPr>
              <p:grpSpPr bwMode="auto">
                <a:xfrm>
                  <a:off x="4631859" y="1393831"/>
                  <a:ext cx="9432000" cy="1392531"/>
                  <a:chOff x="1986534" y="4135265"/>
                  <a:chExt cx="9432000" cy="1392531"/>
                </a:xfrm>
              </p:grpSpPr>
              <p:sp>
                <p:nvSpPr>
                  <p:cNvPr id="151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76200">
                    <a:gradFill>
                      <a:gsLst>
                        <a:gs pos="0">
                          <a:schemeClr val="bg1"/>
                        </a:gs>
                        <a:gs pos="100000">
                          <a:srgbClr val="EBEBEB"/>
                        </a:gs>
                      </a:gsLst>
                      <a:lin ang="5400000" scaled="1"/>
                    </a:gradFill>
                  </a:ln>
                  <a:effectLst>
                    <a:outerShdw blurRad="266700" dist="127000" dir="5400000" sx="102000" sy="102000" algn="t" rotWithShape="0">
                      <a:prstClr val="black">
                        <a:alpha val="28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152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44450">
                    <a:gradFill>
                      <a:gsLst>
                        <a:gs pos="0">
                          <a:srgbClr val="EBEBEB"/>
                        </a:gs>
                        <a:gs pos="100000">
                          <a:srgbClr val="FEFEFE"/>
                        </a:gs>
                      </a:gsLst>
                      <a:lin ang="5400000" scaled="1"/>
                    </a:gradFill>
                  </a:ln>
                  <a:effectLst>
                    <a:innerShdw blurRad="254000" dist="88900" dir="16200000">
                      <a:prstClr val="black">
                        <a:alpha val="42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  <p:grpSp>
              <p:nvGrpSpPr>
                <p:cNvPr id="148" name="组合 78"/>
                <p:cNvGrpSpPr>
                  <a:grpSpLocks/>
                </p:cNvGrpSpPr>
                <p:nvPr/>
              </p:nvGrpSpPr>
              <p:grpSpPr bwMode="auto">
                <a:xfrm>
                  <a:off x="3300347" y="1368497"/>
                  <a:ext cx="1581466" cy="1417865"/>
                  <a:chOff x="1349437" y="779714"/>
                  <a:chExt cx="2923167" cy="2620769"/>
                </a:xfrm>
              </p:grpSpPr>
              <p:sp>
                <p:nvSpPr>
                  <p:cNvPr id="149" name="Freeform 23"/>
                  <p:cNvSpPr>
                    <a:spLocks/>
                  </p:cNvSpPr>
                  <p:nvPr/>
                </p:nvSpPr>
                <p:spPr bwMode="auto">
                  <a:xfrm>
                    <a:off x="1349437" y="779714"/>
                    <a:ext cx="2923167" cy="2620769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1F1F1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28575" cap="flat">
                    <a:gradFill>
                      <a:gsLst>
                        <a:gs pos="0">
                          <a:schemeClr val="bg1"/>
                        </a:gs>
                        <a:gs pos="100000">
                          <a:srgbClr val="DDDDDD"/>
                        </a:gs>
                      </a:gsLst>
                      <a:lin ang="5400000" scaled="1"/>
                    </a:gradFill>
                    <a:prstDash val="solid"/>
                    <a:miter lim="800000"/>
                    <a:headEnd/>
                    <a:tailEnd/>
                  </a:ln>
                  <a:effectLst>
                    <a:outerShdw blurRad="228600" dist="228600" dir="5400000" algn="t" rotWithShape="0">
                      <a:schemeClr val="tx1">
                        <a:lumMod val="85000"/>
                        <a:lumOff val="15000"/>
                        <a:alpha val="28000"/>
                      </a:schemeClr>
                    </a:outerShdw>
                  </a:effectLst>
                </p:spPr>
                <p:txBody>
                  <a:bodyPr/>
                  <a:lstStyle/>
                  <a:p>
                    <a:pPr marL="0" marR="0" lvl="0" indent="0" algn="l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150" name="Freeform 21"/>
                  <p:cNvSpPr>
                    <a:spLocks noChangeAspect="1"/>
                  </p:cNvSpPr>
                  <p:nvPr/>
                </p:nvSpPr>
                <p:spPr bwMode="auto">
                  <a:xfrm rot="16200000">
                    <a:off x="1623020" y="1024995"/>
                    <a:ext cx="2376000" cy="2130208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ffectLst>
                    <a:innerShdw blurRad="241300" dist="114300">
                      <a:prstClr val="black">
                        <a:alpha val="4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</p:grpSp>
          <p:sp>
            <p:nvSpPr>
              <p:cNvPr id="179" name="Freeform 55"/>
              <p:cNvSpPr>
                <a:spLocks/>
              </p:cNvSpPr>
              <p:nvPr/>
            </p:nvSpPr>
            <p:spPr bwMode="auto">
              <a:xfrm>
                <a:off x="2748897" y="1172657"/>
                <a:ext cx="502886" cy="473025"/>
              </a:xfrm>
              <a:custGeom>
                <a:avLst/>
                <a:gdLst>
                  <a:gd name="T0" fmla="*/ 137 w 303"/>
                  <a:gd name="T1" fmla="*/ 288 h 288"/>
                  <a:gd name="T2" fmla="*/ 0 w 303"/>
                  <a:gd name="T3" fmla="*/ 174 h 288"/>
                  <a:gd name="T4" fmla="*/ 2 w 303"/>
                  <a:gd name="T5" fmla="*/ 15 h 288"/>
                  <a:gd name="T6" fmla="*/ 54 w 303"/>
                  <a:gd name="T7" fmla="*/ 10 h 288"/>
                  <a:gd name="T8" fmla="*/ 85 w 303"/>
                  <a:gd name="T9" fmla="*/ 43 h 288"/>
                  <a:gd name="T10" fmla="*/ 106 w 303"/>
                  <a:gd name="T11" fmla="*/ 22 h 288"/>
                  <a:gd name="T12" fmla="*/ 128 w 303"/>
                  <a:gd name="T13" fmla="*/ 0 h 288"/>
                  <a:gd name="T14" fmla="*/ 303 w 303"/>
                  <a:gd name="T15" fmla="*/ 150 h 288"/>
                  <a:gd name="T16" fmla="*/ 137 w 303"/>
                  <a:gd name="T17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3" h="288">
                    <a:moveTo>
                      <a:pt x="137" y="288"/>
                    </a:moveTo>
                    <a:lnTo>
                      <a:pt x="0" y="174"/>
                    </a:lnTo>
                    <a:lnTo>
                      <a:pt x="2" y="15"/>
                    </a:lnTo>
                    <a:lnTo>
                      <a:pt x="54" y="10"/>
                    </a:lnTo>
                    <a:lnTo>
                      <a:pt x="85" y="43"/>
                    </a:lnTo>
                    <a:lnTo>
                      <a:pt x="106" y="22"/>
                    </a:lnTo>
                    <a:lnTo>
                      <a:pt x="128" y="0"/>
                    </a:lnTo>
                    <a:lnTo>
                      <a:pt x="303" y="150"/>
                    </a:lnTo>
                    <a:lnTo>
                      <a:pt x="137" y="288"/>
                    </a:lnTo>
                    <a:close/>
                  </a:path>
                </a:pathLst>
              </a:custGeom>
              <a:gradFill flip="none" rotWithShape="1">
                <a:gsLst>
                  <a:gs pos="73000">
                    <a:srgbClr val="0D0D0D">
                      <a:alpha val="0"/>
                    </a:srgbClr>
                  </a:gs>
                  <a:gs pos="100000">
                    <a:schemeClr val="tx1">
                      <a:lumMod val="95000"/>
                      <a:lumOff val="5000"/>
                      <a:alpha val="0"/>
                    </a:schemeClr>
                  </a:gs>
                  <a:gs pos="0">
                    <a:schemeClr val="tx1">
                      <a:lumMod val="95000"/>
                      <a:lumOff val="5000"/>
                      <a:alpha val="5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121773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2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ABE8E79-9DC2-4167-9EE6-48684618762E}"/>
                </a:ext>
              </a:extLst>
            </p:cNvPr>
            <p:cNvSpPr txBox="1"/>
            <p:nvPr/>
          </p:nvSpPr>
          <p:spPr>
            <a:xfrm>
              <a:off x="3221130" y="956582"/>
              <a:ext cx="4176464" cy="739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Củng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cố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biểu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tượng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đề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- xi –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–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lô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–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mét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chuyển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đổi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giữa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đã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học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1AD66BF-1CA0-4AB0-AA3E-40C81931BA77}"/>
              </a:ext>
            </a:extLst>
          </p:cNvPr>
          <p:cNvGrpSpPr/>
          <p:nvPr/>
        </p:nvGrpSpPr>
        <p:grpSpPr>
          <a:xfrm>
            <a:off x="728598" y="2914445"/>
            <a:ext cx="10492662" cy="1602928"/>
            <a:chOff x="2336977" y="1806720"/>
            <a:chExt cx="5314950" cy="764864"/>
          </a:xfrm>
        </p:grpSpPr>
        <p:grpSp>
          <p:nvGrpSpPr>
            <p:cNvPr id="153" name="组合 158"/>
            <p:cNvGrpSpPr>
              <a:grpSpLocks/>
            </p:cNvGrpSpPr>
            <p:nvPr/>
          </p:nvGrpSpPr>
          <p:grpSpPr bwMode="auto">
            <a:xfrm>
              <a:off x="2336977" y="1806720"/>
              <a:ext cx="5314950" cy="691399"/>
              <a:chOff x="3300347" y="1368497"/>
              <a:chExt cx="10763512" cy="1417865"/>
            </a:xfrm>
          </p:grpSpPr>
          <p:grpSp>
            <p:nvGrpSpPr>
              <p:cNvPr id="154" name="组合 159"/>
              <p:cNvGrpSpPr>
                <a:grpSpLocks/>
              </p:cNvGrpSpPr>
              <p:nvPr/>
            </p:nvGrpSpPr>
            <p:grpSpPr bwMode="auto">
              <a:xfrm>
                <a:off x="4631859" y="1393831"/>
                <a:ext cx="9432000" cy="1392531"/>
                <a:chOff x="1986534" y="4135265"/>
                <a:chExt cx="9432000" cy="1392531"/>
              </a:xfrm>
            </p:grpSpPr>
            <p:sp>
              <p:nvSpPr>
                <p:cNvPr id="158" name="Freeform 7"/>
                <p:cNvSpPr>
                  <a:spLocks noChangeAspect="1"/>
                </p:cNvSpPr>
                <p:nvPr/>
              </p:nvSpPr>
              <p:spPr bwMode="auto">
                <a:xfrm>
                  <a:off x="1986534" y="4135265"/>
                  <a:ext cx="9432000" cy="1392531"/>
                </a:xfrm>
                <a:custGeom>
                  <a:avLst/>
                  <a:gdLst>
                    <a:gd name="T0" fmla="*/ 2940 w 3107"/>
                    <a:gd name="T1" fmla="*/ 0 h 459"/>
                    <a:gd name="T2" fmla="*/ 167 w 3107"/>
                    <a:gd name="T3" fmla="*/ 0 h 459"/>
                    <a:gd name="T4" fmla="*/ 102 w 3107"/>
                    <a:gd name="T5" fmla="*/ 38 h 459"/>
                    <a:gd name="T6" fmla="*/ 13 w 3107"/>
                    <a:gd name="T7" fmla="*/ 191 h 459"/>
                    <a:gd name="T8" fmla="*/ 13 w 3107"/>
                    <a:gd name="T9" fmla="*/ 267 h 459"/>
                    <a:gd name="T10" fmla="*/ 102 w 3107"/>
                    <a:gd name="T11" fmla="*/ 420 h 459"/>
                    <a:gd name="T12" fmla="*/ 167 w 3107"/>
                    <a:gd name="T13" fmla="*/ 459 h 459"/>
                    <a:gd name="T14" fmla="*/ 2940 w 3107"/>
                    <a:gd name="T15" fmla="*/ 459 h 459"/>
                    <a:gd name="T16" fmla="*/ 3006 w 3107"/>
                    <a:gd name="T17" fmla="*/ 420 h 459"/>
                    <a:gd name="T18" fmla="*/ 3095 w 3107"/>
                    <a:gd name="T19" fmla="*/ 267 h 459"/>
                    <a:gd name="T20" fmla="*/ 3095 w 3107"/>
                    <a:gd name="T21" fmla="*/ 191 h 459"/>
                    <a:gd name="T22" fmla="*/ 3006 w 3107"/>
                    <a:gd name="T23" fmla="*/ 38 h 459"/>
                    <a:gd name="T24" fmla="*/ 2940 w 3107"/>
                    <a:gd name="T25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07" h="459">
                      <a:moveTo>
                        <a:pt x="2940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142" y="0"/>
                        <a:pt x="114" y="16"/>
                        <a:pt x="102" y="38"/>
                      </a:cubicBezTo>
                      <a:cubicBezTo>
                        <a:pt x="13" y="191"/>
                        <a:pt x="13" y="191"/>
                        <a:pt x="13" y="191"/>
                      </a:cubicBezTo>
                      <a:cubicBezTo>
                        <a:pt x="0" y="213"/>
                        <a:pt x="0" y="245"/>
                        <a:pt x="13" y="267"/>
                      </a:cubicBezTo>
                      <a:cubicBezTo>
                        <a:pt x="102" y="420"/>
                        <a:pt x="102" y="420"/>
                        <a:pt x="102" y="420"/>
                      </a:cubicBezTo>
                      <a:cubicBezTo>
                        <a:pt x="114" y="443"/>
                        <a:pt x="142" y="459"/>
                        <a:pt x="167" y="459"/>
                      </a:cubicBezTo>
                      <a:cubicBezTo>
                        <a:pt x="2940" y="459"/>
                        <a:pt x="2940" y="459"/>
                        <a:pt x="2940" y="459"/>
                      </a:cubicBezTo>
                      <a:cubicBezTo>
                        <a:pt x="2966" y="459"/>
                        <a:pt x="2993" y="443"/>
                        <a:pt x="3006" y="420"/>
                      </a:cubicBezTo>
                      <a:cubicBezTo>
                        <a:pt x="3095" y="267"/>
                        <a:pt x="3095" y="267"/>
                        <a:pt x="3095" y="267"/>
                      </a:cubicBezTo>
                      <a:cubicBezTo>
                        <a:pt x="3107" y="245"/>
                        <a:pt x="3107" y="213"/>
                        <a:pt x="3095" y="191"/>
                      </a:cubicBezTo>
                      <a:cubicBezTo>
                        <a:pt x="3006" y="38"/>
                        <a:pt x="3006" y="38"/>
                        <a:pt x="3006" y="38"/>
                      </a:cubicBezTo>
                      <a:cubicBezTo>
                        <a:pt x="2993" y="16"/>
                        <a:pt x="2966" y="0"/>
                        <a:pt x="294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 w="76200">
                  <a:gradFill>
                    <a:gsLst>
                      <a:gs pos="0">
                        <a:schemeClr val="bg1"/>
                      </a:gs>
                      <a:gs pos="100000">
                        <a:srgbClr val="EBEBEB"/>
                      </a:gs>
                    </a:gsLst>
                    <a:lin ang="5400000" scaled="1"/>
                  </a:gradFill>
                </a:ln>
                <a:effectLst>
                  <a:outerShdw blurRad="266700" dist="127000" dir="5400000" sx="102000" sy="102000" algn="t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  <p:sp>
              <p:nvSpPr>
                <p:cNvPr id="159" name="Freeform 7"/>
                <p:cNvSpPr>
                  <a:spLocks noChangeAspect="1"/>
                </p:cNvSpPr>
                <p:nvPr/>
              </p:nvSpPr>
              <p:spPr bwMode="auto">
                <a:xfrm>
                  <a:off x="1986534" y="4135265"/>
                  <a:ext cx="9432000" cy="1392531"/>
                </a:xfrm>
                <a:custGeom>
                  <a:avLst/>
                  <a:gdLst>
                    <a:gd name="T0" fmla="*/ 2940 w 3107"/>
                    <a:gd name="T1" fmla="*/ 0 h 459"/>
                    <a:gd name="T2" fmla="*/ 167 w 3107"/>
                    <a:gd name="T3" fmla="*/ 0 h 459"/>
                    <a:gd name="T4" fmla="*/ 102 w 3107"/>
                    <a:gd name="T5" fmla="*/ 38 h 459"/>
                    <a:gd name="T6" fmla="*/ 13 w 3107"/>
                    <a:gd name="T7" fmla="*/ 191 h 459"/>
                    <a:gd name="T8" fmla="*/ 13 w 3107"/>
                    <a:gd name="T9" fmla="*/ 267 h 459"/>
                    <a:gd name="T10" fmla="*/ 102 w 3107"/>
                    <a:gd name="T11" fmla="*/ 420 h 459"/>
                    <a:gd name="T12" fmla="*/ 167 w 3107"/>
                    <a:gd name="T13" fmla="*/ 459 h 459"/>
                    <a:gd name="T14" fmla="*/ 2940 w 3107"/>
                    <a:gd name="T15" fmla="*/ 459 h 459"/>
                    <a:gd name="T16" fmla="*/ 3006 w 3107"/>
                    <a:gd name="T17" fmla="*/ 420 h 459"/>
                    <a:gd name="T18" fmla="*/ 3095 w 3107"/>
                    <a:gd name="T19" fmla="*/ 267 h 459"/>
                    <a:gd name="T20" fmla="*/ 3095 w 3107"/>
                    <a:gd name="T21" fmla="*/ 191 h 459"/>
                    <a:gd name="T22" fmla="*/ 3006 w 3107"/>
                    <a:gd name="T23" fmla="*/ 38 h 459"/>
                    <a:gd name="T24" fmla="*/ 2940 w 3107"/>
                    <a:gd name="T25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07" h="459">
                      <a:moveTo>
                        <a:pt x="2940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142" y="0"/>
                        <a:pt x="114" y="16"/>
                        <a:pt x="102" y="38"/>
                      </a:cubicBezTo>
                      <a:cubicBezTo>
                        <a:pt x="13" y="191"/>
                        <a:pt x="13" y="191"/>
                        <a:pt x="13" y="191"/>
                      </a:cubicBezTo>
                      <a:cubicBezTo>
                        <a:pt x="0" y="213"/>
                        <a:pt x="0" y="245"/>
                        <a:pt x="13" y="267"/>
                      </a:cubicBezTo>
                      <a:cubicBezTo>
                        <a:pt x="102" y="420"/>
                        <a:pt x="102" y="420"/>
                        <a:pt x="102" y="420"/>
                      </a:cubicBezTo>
                      <a:cubicBezTo>
                        <a:pt x="114" y="443"/>
                        <a:pt x="142" y="459"/>
                        <a:pt x="167" y="459"/>
                      </a:cubicBezTo>
                      <a:cubicBezTo>
                        <a:pt x="2940" y="459"/>
                        <a:pt x="2940" y="459"/>
                        <a:pt x="2940" y="459"/>
                      </a:cubicBezTo>
                      <a:cubicBezTo>
                        <a:pt x="2966" y="459"/>
                        <a:pt x="2993" y="443"/>
                        <a:pt x="3006" y="420"/>
                      </a:cubicBezTo>
                      <a:cubicBezTo>
                        <a:pt x="3095" y="267"/>
                        <a:pt x="3095" y="267"/>
                        <a:pt x="3095" y="267"/>
                      </a:cubicBezTo>
                      <a:cubicBezTo>
                        <a:pt x="3107" y="245"/>
                        <a:pt x="3107" y="213"/>
                        <a:pt x="3095" y="191"/>
                      </a:cubicBezTo>
                      <a:cubicBezTo>
                        <a:pt x="3006" y="38"/>
                        <a:pt x="3006" y="38"/>
                        <a:pt x="3006" y="38"/>
                      </a:cubicBezTo>
                      <a:cubicBezTo>
                        <a:pt x="2993" y="16"/>
                        <a:pt x="2966" y="0"/>
                        <a:pt x="294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 w="44450">
                  <a:gradFill>
                    <a:gsLst>
                      <a:gs pos="0">
                        <a:srgbClr val="EBEBEB"/>
                      </a:gs>
                      <a:gs pos="100000">
                        <a:srgbClr val="FEFEFE"/>
                      </a:gs>
                    </a:gsLst>
                    <a:lin ang="5400000" scaled="1"/>
                  </a:gradFill>
                </a:ln>
                <a:effectLst>
                  <a:innerShdw blurRad="254000" dist="88900" dir="16200000">
                    <a:prstClr val="black">
                      <a:alpha val="42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155" name="组合 160"/>
              <p:cNvGrpSpPr>
                <a:grpSpLocks/>
              </p:cNvGrpSpPr>
              <p:nvPr/>
            </p:nvGrpSpPr>
            <p:grpSpPr bwMode="auto">
              <a:xfrm>
                <a:off x="3300347" y="1368497"/>
                <a:ext cx="1581466" cy="1417865"/>
                <a:chOff x="1349437" y="779714"/>
                <a:chExt cx="2923167" cy="2620769"/>
              </a:xfrm>
            </p:grpSpPr>
            <p:sp>
              <p:nvSpPr>
                <p:cNvPr id="156" name="Freeform 23"/>
                <p:cNvSpPr>
                  <a:spLocks/>
                </p:cNvSpPr>
                <p:nvPr/>
              </p:nvSpPr>
              <p:spPr bwMode="auto">
                <a:xfrm>
                  <a:off x="1349437" y="779714"/>
                  <a:ext cx="2923167" cy="2620769"/>
                </a:xfrm>
                <a:custGeom>
                  <a:avLst/>
                  <a:gdLst>
                    <a:gd name="T0" fmla="*/ 167 w 511"/>
                    <a:gd name="T1" fmla="*/ 459 h 459"/>
                    <a:gd name="T2" fmla="*/ 101 w 511"/>
                    <a:gd name="T3" fmla="*/ 420 h 459"/>
                    <a:gd name="T4" fmla="*/ 12 w 511"/>
                    <a:gd name="T5" fmla="*/ 267 h 459"/>
                    <a:gd name="T6" fmla="*/ 12 w 511"/>
                    <a:gd name="T7" fmla="*/ 191 h 459"/>
                    <a:gd name="T8" fmla="*/ 101 w 511"/>
                    <a:gd name="T9" fmla="*/ 38 h 459"/>
                    <a:gd name="T10" fmla="*/ 167 w 511"/>
                    <a:gd name="T11" fmla="*/ 0 h 459"/>
                    <a:gd name="T12" fmla="*/ 344 w 511"/>
                    <a:gd name="T13" fmla="*/ 0 h 459"/>
                    <a:gd name="T14" fmla="*/ 410 w 511"/>
                    <a:gd name="T15" fmla="*/ 38 h 459"/>
                    <a:gd name="T16" fmla="*/ 498 w 511"/>
                    <a:gd name="T17" fmla="*/ 191 h 459"/>
                    <a:gd name="T18" fmla="*/ 498 w 511"/>
                    <a:gd name="T19" fmla="*/ 267 h 459"/>
                    <a:gd name="T20" fmla="*/ 410 w 511"/>
                    <a:gd name="T21" fmla="*/ 420 h 459"/>
                    <a:gd name="T22" fmla="*/ 344 w 511"/>
                    <a:gd name="T23" fmla="*/ 459 h 459"/>
                    <a:gd name="T24" fmla="*/ 167 w 511"/>
                    <a:gd name="T25" fmla="*/ 45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1" h="459">
                      <a:moveTo>
                        <a:pt x="167" y="459"/>
                      </a:moveTo>
                      <a:cubicBezTo>
                        <a:pt x="141" y="459"/>
                        <a:pt x="113" y="443"/>
                        <a:pt x="101" y="420"/>
                      </a:cubicBezTo>
                      <a:cubicBezTo>
                        <a:pt x="12" y="267"/>
                        <a:pt x="12" y="267"/>
                        <a:pt x="12" y="267"/>
                      </a:cubicBezTo>
                      <a:cubicBezTo>
                        <a:pt x="0" y="245"/>
                        <a:pt x="0" y="213"/>
                        <a:pt x="12" y="191"/>
                      </a:cubicBezTo>
                      <a:cubicBezTo>
                        <a:pt x="101" y="38"/>
                        <a:pt x="101" y="38"/>
                        <a:pt x="101" y="38"/>
                      </a:cubicBezTo>
                      <a:cubicBezTo>
                        <a:pt x="113" y="16"/>
                        <a:pt x="141" y="0"/>
                        <a:pt x="167" y="0"/>
                      </a:cubicBezTo>
                      <a:cubicBezTo>
                        <a:pt x="344" y="0"/>
                        <a:pt x="344" y="0"/>
                        <a:pt x="344" y="0"/>
                      </a:cubicBezTo>
                      <a:cubicBezTo>
                        <a:pt x="369" y="0"/>
                        <a:pt x="397" y="16"/>
                        <a:pt x="410" y="38"/>
                      </a:cubicBezTo>
                      <a:cubicBezTo>
                        <a:pt x="498" y="191"/>
                        <a:pt x="498" y="191"/>
                        <a:pt x="498" y="191"/>
                      </a:cubicBezTo>
                      <a:cubicBezTo>
                        <a:pt x="511" y="213"/>
                        <a:pt x="511" y="245"/>
                        <a:pt x="498" y="267"/>
                      </a:cubicBezTo>
                      <a:cubicBezTo>
                        <a:pt x="410" y="420"/>
                        <a:pt x="410" y="420"/>
                        <a:pt x="410" y="420"/>
                      </a:cubicBezTo>
                      <a:cubicBezTo>
                        <a:pt x="397" y="443"/>
                        <a:pt x="369" y="459"/>
                        <a:pt x="344" y="459"/>
                      </a:cubicBezTo>
                      <a:lnTo>
                        <a:pt x="167" y="459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1F1F1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28575" cap="flat">
                  <a:gradFill>
                    <a:gsLst>
                      <a:gs pos="0">
                        <a:schemeClr val="bg1"/>
                      </a:gs>
                      <a:gs pos="100000">
                        <a:srgbClr val="DDDDDD"/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  <a:effectLst>
                  <a:outerShdw blurRad="228600" dist="228600" dir="5400000" algn="t" rotWithShape="0">
                    <a:schemeClr val="tx1">
                      <a:lumMod val="85000"/>
                      <a:lumOff val="15000"/>
                      <a:alpha val="28000"/>
                    </a:schemeClr>
                  </a:outerShdw>
                </a:effectLst>
              </p:spPr>
              <p:txBody>
                <a:bodyPr/>
                <a:lstStyle/>
                <a:p>
                  <a:pPr marL="0" marR="0" lvl="0" indent="0" algn="l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  <p:sp>
              <p:nvSpPr>
                <p:cNvPr id="157" name="Freeform 21"/>
                <p:cNvSpPr>
                  <a:spLocks noChangeAspect="1"/>
                </p:cNvSpPr>
                <p:nvPr/>
              </p:nvSpPr>
              <p:spPr bwMode="auto">
                <a:xfrm rot="16200000">
                  <a:off x="1623020" y="1024995"/>
                  <a:ext cx="2376000" cy="2130208"/>
                </a:xfrm>
                <a:custGeom>
                  <a:avLst/>
                  <a:gdLst>
                    <a:gd name="T0" fmla="*/ 167 w 511"/>
                    <a:gd name="T1" fmla="*/ 459 h 459"/>
                    <a:gd name="T2" fmla="*/ 101 w 511"/>
                    <a:gd name="T3" fmla="*/ 420 h 459"/>
                    <a:gd name="T4" fmla="*/ 12 w 511"/>
                    <a:gd name="T5" fmla="*/ 267 h 459"/>
                    <a:gd name="T6" fmla="*/ 12 w 511"/>
                    <a:gd name="T7" fmla="*/ 191 h 459"/>
                    <a:gd name="T8" fmla="*/ 101 w 511"/>
                    <a:gd name="T9" fmla="*/ 38 h 459"/>
                    <a:gd name="T10" fmla="*/ 167 w 511"/>
                    <a:gd name="T11" fmla="*/ 0 h 459"/>
                    <a:gd name="T12" fmla="*/ 344 w 511"/>
                    <a:gd name="T13" fmla="*/ 0 h 459"/>
                    <a:gd name="T14" fmla="*/ 410 w 511"/>
                    <a:gd name="T15" fmla="*/ 38 h 459"/>
                    <a:gd name="T16" fmla="*/ 498 w 511"/>
                    <a:gd name="T17" fmla="*/ 191 h 459"/>
                    <a:gd name="T18" fmla="*/ 498 w 511"/>
                    <a:gd name="T19" fmla="*/ 267 h 459"/>
                    <a:gd name="T20" fmla="*/ 410 w 511"/>
                    <a:gd name="T21" fmla="*/ 420 h 459"/>
                    <a:gd name="T22" fmla="*/ 344 w 511"/>
                    <a:gd name="T23" fmla="*/ 459 h 459"/>
                    <a:gd name="T24" fmla="*/ 167 w 511"/>
                    <a:gd name="T25" fmla="*/ 45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1" h="459">
                      <a:moveTo>
                        <a:pt x="167" y="459"/>
                      </a:moveTo>
                      <a:cubicBezTo>
                        <a:pt x="141" y="459"/>
                        <a:pt x="113" y="443"/>
                        <a:pt x="101" y="420"/>
                      </a:cubicBezTo>
                      <a:cubicBezTo>
                        <a:pt x="12" y="267"/>
                        <a:pt x="12" y="267"/>
                        <a:pt x="12" y="267"/>
                      </a:cubicBezTo>
                      <a:cubicBezTo>
                        <a:pt x="0" y="245"/>
                        <a:pt x="0" y="213"/>
                        <a:pt x="12" y="191"/>
                      </a:cubicBezTo>
                      <a:cubicBezTo>
                        <a:pt x="101" y="38"/>
                        <a:pt x="101" y="38"/>
                        <a:pt x="101" y="38"/>
                      </a:cubicBezTo>
                      <a:cubicBezTo>
                        <a:pt x="113" y="16"/>
                        <a:pt x="141" y="0"/>
                        <a:pt x="167" y="0"/>
                      </a:cubicBezTo>
                      <a:cubicBezTo>
                        <a:pt x="344" y="0"/>
                        <a:pt x="344" y="0"/>
                        <a:pt x="344" y="0"/>
                      </a:cubicBezTo>
                      <a:cubicBezTo>
                        <a:pt x="369" y="0"/>
                        <a:pt x="397" y="16"/>
                        <a:pt x="410" y="38"/>
                      </a:cubicBezTo>
                      <a:cubicBezTo>
                        <a:pt x="498" y="191"/>
                        <a:pt x="498" y="191"/>
                        <a:pt x="498" y="191"/>
                      </a:cubicBezTo>
                      <a:cubicBezTo>
                        <a:pt x="511" y="213"/>
                        <a:pt x="511" y="245"/>
                        <a:pt x="498" y="267"/>
                      </a:cubicBezTo>
                      <a:cubicBezTo>
                        <a:pt x="410" y="420"/>
                        <a:pt x="410" y="420"/>
                        <a:pt x="410" y="420"/>
                      </a:cubicBezTo>
                      <a:cubicBezTo>
                        <a:pt x="397" y="443"/>
                        <a:pt x="369" y="459"/>
                        <a:pt x="344" y="459"/>
                      </a:cubicBezTo>
                      <a:lnTo>
                        <a:pt x="167" y="45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>
                  <a:innerShdw blurRad="241300" dist="114300">
                    <a:prstClr val="black">
                      <a:alpha val="4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121773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25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软雅黑"/>
                    <a:cs typeface="+mn-cs"/>
                  </a:endParaRPr>
                </a:p>
              </p:txBody>
            </p:sp>
          </p:grp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758CFA3-D053-4D81-B70B-AFDE292660CE}"/>
                </a:ext>
              </a:extLst>
            </p:cNvPr>
            <p:cNvSpPr txBox="1"/>
            <p:nvPr/>
          </p:nvSpPr>
          <p:spPr>
            <a:xfrm>
              <a:off x="3117894" y="1818188"/>
              <a:ext cx="4388828" cy="7533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Củng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cố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thực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hiện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phép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tính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cộng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trừ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số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với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;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kĩ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năng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so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sánh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chiều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cao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khoảng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cách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theo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đo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đã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học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F386CFBD-4018-4234-B166-0F2258229055}"/>
              </a:ext>
            </a:extLst>
          </p:cNvPr>
          <p:cNvSpPr txBox="1"/>
          <p:nvPr/>
        </p:nvSpPr>
        <p:spPr>
          <a:xfrm>
            <a:off x="3838288" y="177027"/>
            <a:ext cx="5962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773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YÊU CẦU CẦN ĐẠT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7FE3C99-3A44-4FDC-BF7D-F6DDD66CFBA4}"/>
              </a:ext>
            </a:extLst>
          </p:cNvPr>
          <p:cNvGrpSpPr/>
          <p:nvPr/>
        </p:nvGrpSpPr>
        <p:grpSpPr>
          <a:xfrm>
            <a:off x="751563" y="4682588"/>
            <a:ext cx="10469696" cy="1668125"/>
            <a:chOff x="2336977" y="1806723"/>
            <a:chExt cx="5314950" cy="766849"/>
          </a:xfrm>
        </p:grpSpPr>
        <p:grpSp>
          <p:nvGrpSpPr>
            <p:cNvPr id="32" name="组合 10">
              <a:extLst>
                <a:ext uri="{FF2B5EF4-FFF2-40B4-BE49-F238E27FC236}">
                  <a16:creationId xmlns:a16="http://schemas.microsoft.com/office/drawing/2014/main" id="{F4FF0E76-F0BA-456F-8C89-68A1B5047A1A}"/>
                </a:ext>
              </a:extLst>
            </p:cNvPr>
            <p:cNvGrpSpPr/>
            <p:nvPr/>
          </p:nvGrpSpPr>
          <p:grpSpPr>
            <a:xfrm>
              <a:off x="2336977" y="1806723"/>
              <a:ext cx="5314950" cy="766849"/>
              <a:chOff x="2484661" y="1886961"/>
              <a:chExt cx="5650825" cy="815309"/>
            </a:xfrm>
          </p:grpSpPr>
          <p:grpSp>
            <p:nvGrpSpPr>
              <p:cNvPr id="34" name="组合 158">
                <a:extLst>
                  <a:ext uri="{FF2B5EF4-FFF2-40B4-BE49-F238E27FC236}">
                    <a16:creationId xmlns:a16="http://schemas.microsoft.com/office/drawing/2014/main" id="{C98A8591-1CF0-4B9B-AB20-D350F71DE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4661" y="1886961"/>
                <a:ext cx="5650825" cy="735092"/>
                <a:chOff x="3300347" y="1368497"/>
                <a:chExt cx="10763512" cy="1417865"/>
              </a:xfrm>
            </p:grpSpPr>
            <p:grpSp>
              <p:nvGrpSpPr>
                <p:cNvPr id="39" name="组合 159">
                  <a:extLst>
                    <a:ext uri="{FF2B5EF4-FFF2-40B4-BE49-F238E27FC236}">
                      <a16:creationId xmlns:a16="http://schemas.microsoft.com/office/drawing/2014/main" id="{9CEAB707-255C-4682-AD64-A074B13E41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1858" y="1393831"/>
                  <a:ext cx="9432001" cy="1392531"/>
                  <a:chOff x="1986533" y="4135265"/>
                  <a:chExt cx="9432001" cy="1392531"/>
                </a:xfrm>
              </p:grpSpPr>
              <p:sp>
                <p:nvSpPr>
                  <p:cNvPr id="43" name="Freeform 7">
                    <a:extLst>
                      <a:ext uri="{FF2B5EF4-FFF2-40B4-BE49-F238E27FC236}">
                        <a16:creationId xmlns:a16="http://schemas.microsoft.com/office/drawing/2014/main" id="{CA9C2F75-36BE-4724-AD90-45E0862DFD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986534" y="4135265"/>
                    <a:ext cx="9432000" cy="1392531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76200">
                    <a:gradFill>
                      <a:gsLst>
                        <a:gs pos="0">
                          <a:schemeClr val="bg1"/>
                        </a:gs>
                        <a:gs pos="100000">
                          <a:srgbClr val="EBEBEB"/>
                        </a:gs>
                      </a:gsLst>
                      <a:lin ang="5400000" scaled="1"/>
                    </a:gradFill>
                  </a:ln>
                  <a:effectLst>
                    <a:outerShdw blurRad="266700" dist="127000" dir="5400000" sx="102000" sy="102000" algn="t" rotWithShape="0">
                      <a:prstClr val="black">
                        <a:alpha val="28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44" name="Freeform 7">
                    <a:extLst>
                      <a:ext uri="{FF2B5EF4-FFF2-40B4-BE49-F238E27FC236}">
                        <a16:creationId xmlns:a16="http://schemas.microsoft.com/office/drawing/2014/main" id="{C56FE338-3360-4516-8462-CC7E198211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986533" y="4135265"/>
                    <a:ext cx="9431996" cy="1392530"/>
                  </a:xfrm>
                  <a:custGeom>
                    <a:avLst/>
                    <a:gdLst>
                      <a:gd name="T0" fmla="*/ 2940 w 3107"/>
                      <a:gd name="T1" fmla="*/ 0 h 459"/>
                      <a:gd name="T2" fmla="*/ 167 w 3107"/>
                      <a:gd name="T3" fmla="*/ 0 h 459"/>
                      <a:gd name="T4" fmla="*/ 102 w 3107"/>
                      <a:gd name="T5" fmla="*/ 38 h 459"/>
                      <a:gd name="T6" fmla="*/ 13 w 3107"/>
                      <a:gd name="T7" fmla="*/ 191 h 459"/>
                      <a:gd name="T8" fmla="*/ 13 w 3107"/>
                      <a:gd name="T9" fmla="*/ 267 h 459"/>
                      <a:gd name="T10" fmla="*/ 102 w 3107"/>
                      <a:gd name="T11" fmla="*/ 420 h 459"/>
                      <a:gd name="T12" fmla="*/ 167 w 3107"/>
                      <a:gd name="T13" fmla="*/ 459 h 459"/>
                      <a:gd name="T14" fmla="*/ 2940 w 3107"/>
                      <a:gd name="T15" fmla="*/ 459 h 459"/>
                      <a:gd name="T16" fmla="*/ 3006 w 3107"/>
                      <a:gd name="T17" fmla="*/ 420 h 459"/>
                      <a:gd name="T18" fmla="*/ 3095 w 3107"/>
                      <a:gd name="T19" fmla="*/ 267 h 459"/>
                      <a:gd name="T20" fmla="*/ 3095 w 3107"/>
                      <a:gd name="T21" fmla="*/ 191 h 459"/>
                      <a:gd name="T22" fmla="*/ 3006 w 3107"/>
                      <a:gd name="T23" fmla="*/ 38 h 459"/>
                      <a:gd name="T24" fmla="*/ 2940 w 3107"/>
                      <a:gd name="T2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07" h="459">
                        <a:moveTo>
                          <a:pt x="2940" y="0"/>
                        </a:moveTo>
                        <a:cubicBezTo>
                          <a:pt x="167" y="0"/>
                          <a:pt x="167" y="0"/>
                          <a:pt x="167" y="0"/>
                        </a:cubicBezTo>
                        <a:cubicBezTo>
                          <a:pt x="142" y="0"/>
                          <a:pt x="114" y="16"/>
                          <a:pt x="102" y="38"/>
                        </a:cubicBezTo>
                        <a:cubicBezTo>
                          <a:pt x="13" y="191"/>
                          <a:pt x="13" y="191"/>
                          <a:pt x="13" y="191"/>
                        </a:cubicBezTo>
                        <a:cubicBezTo>
                          <a:pt x="0" y="213"/>
                          <a:pt x="0" y="245"/>
                          <a:pt x="13" y="267"/>
                        </a:cubicBezTo>
                        <a:cubicBezTo>
                          <a:pt x="102" y="420"/>
                          <a:pt x="102" y="420"/>
                          <a:pt x="102" y="420"/>
                        </a:cubicBezTo>
                        <a:cubicBezTo>
                          <a:pt x="114" y="443"/>
                          <a:pt x="142" y="459"/>
                          <a:pt x="167" y="459"/>
                        </a:cubicBezTo>
                        <a:cubicBezTo>
                          <a:pt x="2940" y="459"/>
                          <a:pt x="2940" y="459"/>
                          <a:pt x="2940" y="459"/>
                        </a:cubicBezTo>
                        <a:cubicBezTo>
                          <a:pt x="2966" y="459"/>
                          <a:pt x="2993" y="443"/>
                          <a:pt x="3006" y="420"/>
                        </a:cubicBezTo>
                        <a:cubicBezTo>
                          <a:pt x="3095" y="267"/>
                          <a:pt x="3095" y="267"/>
                          <a:pt x="3095" y="267"/>
                        </a:cubicBezTo>
                        <a:cubicBezTo>
                          <a:pt x="3107" y="245"/>
                          <a:pt x="3107" y="213"/>
                          <a:pt x="3095" y="191"/>
                        </a:cubicBezTo>
                        <a:cubicBezTo>
                          <a:pt x="3006" y="38"/>
                          <a:pt x="3006" y="38"/>
                          <a:pt x="3006" y="38"/>
                        </a:cubicBezTo>
                        <a:cubicBezTo>
                          <a:pt x="2993" y="16"/>
                          <a:pt x="2966" y="0"/>
                          <a:pt x="2940" y="0"/>
                        </a:cubicBezTo>
                        <a:close/>
                      </a:path>
                    </a:pathLst>
                  </a:custGeom>
                  <a:solidFill>
                    <a:srgbClr val="EFEFEF"/>
                  </a:solidFill>
                  <a:ln w="44450">
                    <a:gradFill>
                      <a:gsLst>
                        <a:gs pos="0">
                          <a:srgbClr val="EBEBEB"/>
                        </a:gs>
                        <a:gs pos="100000">
                          <a:srgbClr val="FEFEFE"/>
                        </a:gs>
                      </a:gsLst>
                      <a:lin ang="5400000" scaled="1"/>
                    </a:gradFill>
                  </a:ln>
                  <a:effectLst>
                    <a:innerShdw blurRad="254000" dist="88900" dir="16200000">
                      <a:prstClr val="black">
                        <a:alpha val="42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  <p:grpSp>
              <p:nvGrpSpPr>
                <p:cNvPr id="40" name="组合 160">
                  <a:extLst>
                    <a:ext uri="{FF2B5EF4-FFF2-40B4-BE49-F238E27FC236}">
                      <a16:creationId xmlns:a16="http://schemas.microsoft.com/office/drawing/2014/main" id="{0B834DA2-F2B0-48AA-A347-9F497A55F5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00347" y="1368497"/>
                  <a:ext cx="1581466" cy="1417865"/>
                  <a:chOff x="1349437" y="779714"/>
                  <a:chExt cx="2923167" cy="2620769"/>
                </a:xfrm>
              </p:grpSpPr>
              <p:sp>
                <p:nvSpPr>
                  <p:cNvPr id="41" name="Freeform 23">
                    <a:extLst>
                      <a:ext uri="{FF2B5EF4-FFF2-40B4-BE49-F238E27FC236}">
                        <a16:creationId xmlns:a16="http://schemas.microsoft.com/office/drawing/2014/main" id="{0CFE9610-7CA4-4D7A-B844-8EE402651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9437" y="779714"/>
                    <a:ext cx="2923167" cy="2620769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1F1F1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28575" cap="flat">
                    <a:gradFill>
                      <a:gsLst>
                        <a:gs pos="0">
                          <a:schemeClr val="bg1"/>
                        </a:gs>
                        <a:gs pos="100000">
                          <a:srgbClr val="DDDDDD"/>
                        </a:gs>
                      </a:gsLst>
                      <a:lin ang="5400000" scaled="1"/>
                    </a:gradFill>
                    <a:prstDash val="solid"/>
                    <a:miter lim="800000"/>
                    <a:headEnd/>
                    <a:tailEnd/>
                  </a:ln>
                  <a:effectLst>
                    <a:outerShdw blurRad="228600" dist="228600" dir="5400000" algn="t" rotWithShape="0">
                      <a:schemeClr val="tx1">
                        <a:lumMod val="85000"/>
                        <a:lumOff val="15000"/>
                        <a:alpha val="28000"/>
                      </a:schemeClr>
                    </a:outerShdw>
                  </a:effectLst>
                </p:spPr>
                <p:txBody>
                  <a:bodyPr/>
                  <a:lstStyle/>
                  <a:p>
                    <a:pPr marL="0" marR="0" lvl="0" indent="0" algn="l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42" name="Freeform 21">
                    <a:extLst>
                      <a:ext uri="{FF2B5EF4-FFF2-40B4-BE49-F238E27FC236}">
                        <a16:creationId xmlns:a16="http://schemas.microsoft.com/office/drawing/2014/main" id="{6754169D-68BD-4410-AAD3-6A43489640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6200000">
                    <a:off x="1623020" y="1024995"/>
                    <a:ext cx="2376000" cy="2130208"/>
                  </a:xfrm>
                  <a:custGeom>
                    <a:avLst/>
                    <a:gdLst>
                      <a:gd name="T0" fmla="*/ 167 w 511"/>
                      <a:gd name="T1" fmla="*/ 459 h 459"/>
                      <a:gd name="T2" fmla="*/ 101 w 511"/>
                      <a:gd name="T3" fmla="*/ 420 h 459"/>
                      <a:gd name="T4" fmla="*/ 12 w 511"/>
                      <a:gd name="T5" fmla="*/ 267 h 459"/>
                      <a:gd name="T6" fmla="*/ 12 w 511"/>
                      <a:gd name="T7" fmla="*/ 191 h 459"/>
                      <a:gd name="T8" fmla="*/ 101 w 511"/>
                      <a:gd name="T9" fmla="*/ 38 h 459"/>
                      <a:gd name="T10" fmla="*/ 167 w 511"/>
                      <a:gd name="T11" fmla="*/ 0 h 459"/>
                      <a:gd name="T12" fmla="*/ 344 w 511"/>
                      <a:gd name="T13" fmla="*/ 0 h 459"/>
                      <a:gd name="T14" fmla="*/ 410 w 511"/>
                      <a:gd name="T15" fmla="*/ 38 h 459"/>
                      <a:gd name="T16" fmla="*/ 498 w 511"/>
                      <a:gd name="T17" fmla="*/ 191 h 459"/>
                      <a:gd name="T18" fmla="*/ 498 w 511"/>
                      <a:gd name="T19" fmla="*/ 267 h 459"/>
                      <a:gd name="T20" fmla="*/ 410 w 511"/>
                      <a:gd name="T21" fmla="*/ 420 h 459"/>
                      <a:gd name="T22" fmla="*/ 344 w 511"/>
                      <a:gd name="T23" fmla="*/ 459 h 459"/>
                      <a:gd name="T24" fmla="*/ 167 w 511"/>
                      <a:gd name="T25" fmla="*/ 459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11" h="459">
                        <a:moveTo>
                          <a:pt x="167" y="459"/>
                        </a:moveTo>
                        <a:cubicBezTo>
                          <a:pt x="141" y="459"/>
                          <a:pt x="113" y="443"/>
                          <a:pt x="101" y="420"/>
                        </a:cubicBezTo>
                        <a:cubicBezTo>
                          <a:pt x="12" y="267"/>
                          <a:pt x="12" y="267"/>
                          <a:pt x="12" y="267"/>
                        </a:cubicBezTo>
                        <a:cubicBezTo>
                          <a:pt x="0" y="245"/>
                          <a:pt x="0" y="213"/>
                          <a:pt x="12" y="191"/>
                        </a:cubicBezTo>
                        <a:cubicBezTo>
                          <a:pt x="101" y="38"/>
                          <a:pt x="101" y="38"/>
                          <a:pt x="101" y="38"/>
                        </a:cubicBezTo>
                        <a:cubicBezTo>
                          <a:pt x="113" y="16"/>
                          <a:pt x="141" y="0"/>
                          <a:pt x="167" y="0"/>
                        </a:cubicBezTo>
                        <a:cubicBezTo>
                          <a:pt x="344" y="0"/>
                          <a:pt x="344" y="0"/>
                          <a:pt x="344" y="0"/>
                        </a:cubicBezTo>
                        <a:cubicBezTo>
                          <a:pt x="369" y="0"/>
                          <a:pt x="397" y="16"/>
                          <a:pt x="410" y="38"/>
                        </a:cubicBezTo>
                        <a:cubicBezTo>
                          <a:pt x="498" y="191"/>
                          <a:pt x="498" y="191"/>
                          <a:pt x="498" y="191"/>
                        </a:cubicBezTo>
                        <a:cubicBezTo>
                          <a:pt x="511" y="213"/>
                          <a:pt x="511" y="245"/>
                          <a:pt x="498" y="267"/>
                        </a:cubicBezTo>
                        <a:cubicBezTo>
                          <a:pt x="410" y="420"/>
                          <a:pt x="410" y="420"/>
                          <a:pt x="410" y="420"/>
                        </a:cubicBezTo>
                        <a:cubicBezTo>
                          <a:pt x="397" y="443"/>
                          <a:pt x="369" y="459"/>
                          <a:pt x="344" y="459"/>
                        </a:cubicBezTo>
                        <a:lnTo>
                          <a:pt x="167" y="459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noFill/>
                  </a:ln>
                  <a:effectLst>
                    <a:innerShdw blurRad="241300" dist="114300">
                      <a:prstClr val="black">
                        <a:alpha val="4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121773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25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软雅黑"/>
                      <a:cs typeface="+mn-cs"/>
                    </a:endParaRPr>
                  </a:p>
                </p:txBody>
              </p:sp>
            </p:grpSp>
          </p:grpSp>
          <p:sp>
            <p:nvSpPr>
              <p:cNvPr id="36" name="Freeform 58">
                <a:extLst>
                  <a:ext uri="{FF2B5EF4-FFF2-40B4-BE49-F238E27FC236}">
                    <a16:creationId xmlns:a16="http://schemas.microsoft.com/office/drawing/2014/main" id="{E328E670-2837-420E-8DEE-E4C8208A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253" y="2235400"/>
                <a:ext cx="514287" cy="466870"/>
              </a:xfrm>
              <a:custGeom>
                <a:avLst/>
                <a:gdLst>
                  <a:gd name="T0" fmla="*/ 137 w 310"/>
                  <a:gd name="T1" fmla="*/ 285 h 285"/>
                  <a:gd name="T2" fmla="*/ 0 w 310"/>
                  <a:gd name="T3" fmla="*/ 171 h 285"/>
                  <a:gd name="T4" fmla="*/ 2 w 310"/>
                  <a:gd name="T5" fmla="*/ 12 h 285"/>
                  <a:gd name="T6" fmla="*/ 54 w 310"/>
                  <a:gd name="T7" fmla="*/ 7 h 285"/>
                  <a:gd name="T8" fmla="*/ 87 w 310"/>
                  <a:gd name="T9" fmla="*/ 40 h 285"/>
                  <a:gd name="T10" fmla="*/ 97 w 310"/>
                  <a:gd name="T11" fmla="*/ 7 h 285"/>
                  <a:gd name="T12" fmla="*/ 137 w 310"/>
                  <a:gd name="T13" fmla="*/ 0 h 285"/>
                  <a:gd name="T14" fmla="*/ 310 w 310"/>
                  <a:gd name="T15" fmla="*/ 150 h 285"/>
                  <a:gd name="T16" fmla="*/ 137 w 310"/>
                  <a:gd name="T17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0" h="285">
                    <a:moveTo>
                      <a:pt x="137" y="285"/>
                    </a:moveTo>
                    <a:lnTo>
                      <a:pt x="0" y="171"/>
                    </a:lnTo>
                    <a:lnTo>
                      <a:pt x="2" y="12"/>
                    </a:lnTo>
                    <a:lnTo>
                      <a:pt x="54" y="7"/>
                    </a:lnTo>
                    <a:lnTo>
                      <a:pt x="87" y="40"/>
                    </a:lnTo>
                    <a:lnTo>
                      <a:pt x="97" y="7"/>
                    </a:lnTo>
                    <a:lnTo>
                      <a:pt x="137" y="0"/>
                    </a:lnTo>
                    <a:lnTo>
                      <a:pt x="310" y="150"/>
                    </a:lnTo>
                    <a:lnTo>
                      <a:pt x="137" y="285"/>
                    </a:lnTo>
                    <a:close/>
                  </a:path>
                </a:pathLst>
              </a:custGeom>
              <a:gradFill flip="none" rotWithShape="1">
                <a:gsLst>
                  <a:gs pos="73000">
                    <a:srgbClr val="0D0D0D">
                      <a:alpha val="0"/>
                    </a:srgbClr>
                  </a:gs>
                  <a:gs pos="100000">
                    <a:schemeClr val="tx1">
                      <a:lumMod val="95000"/>
                      <a:lumOff val="5000"/>
                      <a:alpha val="0"/>
                    </a:schemeClr>
                  </a:gs>
                  <a:gs pos="0">
                    <a:schemeClr val="tx1">
                      <a:lumMod val="95000"/>
                      <a:lumOff val="5000"/>
                      <a:alpha val="5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121773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2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B957C87-18A8-441C-8F0D-C43B8541F225}"/>
                </a:ext>
              </a:extLst>
            </p:cNvPr>
            <p:cNvSpPr txBox="1"/>
            <p:nvPr/>
          </p:nvSpPr>
          <p:spPr>
            <a:xfrm>
              <a:off x="3123676" y="1847743"/>
              <a:ext cx="4388828" cy="725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Hiểu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và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vận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dụng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giải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đối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với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liên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quan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đến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Ứng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dụng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tính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độ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dài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,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khoảng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cách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trong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bài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toán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thực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tế</a:t>
              </a:r>
              <a:r>
                <a:rPr kumimoji="0" lang="en-US" sz="2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SimSun" panose="02010600030101010101" pitchFamily="2" charset="-122"/>
                  <a:cs typeface="Times New Roman" panose="02020603050405020304" pitchFamily="18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46" name="图片 13">
            <a:extLst>
              <a:ext uri="{FF2B5EF4-FFF2-40B4-BE49-F238E27FC236}">
                <a16:creationId xmlns:a16="http://schemas.microsoft.com/office/drawing/2014/main" id="{08B80CC8-7AA5-485B-B007-09CE35C92F3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3" y="5144927"/>
            <a:ext cx="347674" cy="606194"/>
          </a:xfrm>
          <a:prstGeom prst="rect">
            <a:avLst/>
          </a:prstGeom>
        </p:spPr>
      </p:pic>
      <p:pic>
        <p:nvPicPr>
          <p:cNvPr id="47" name="图片 5">
            <a:extLst>
              <a:ext uri="{FF2B5EF4-FFF2-40B4-BE49-F238E27FC236}">
                <a16:creationId xmlns:a16="http://schemas.microsoft.com/office/drawing/2014/main" id="{BEEF8FF8-9A47-4E9B-BDAA-89BFA66F82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848" y="3337281"/>
            <a:ext cx="400139" cy="609944"/>
          </a:xfrm>
          <a:prstGeom prst="rect">
            <a:avLst/>
          </a:prstGeom>
        </p:spPr>
      </p:pic>
      <p:pic>
        <p:nvPicPr>
          <p:cNvPr id="48" name="图片 2">
            <a:extLst>
              <a:ext uri="{FF2B5EF4-FFF2-40B4-BE49-F238E27FC236}">
                <a16:creationId xmlns:a16="http://schemas.microsoft.com/office/drawing/2014/main" id="{2D28FBAC-68F4-41FF-AE35-29E5951AB65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0691" y="1688788"/>
            <a:ext cx="332451" cy="646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01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icture 56">
            <a:extLst>
              <a:ext uri="{FF2B5EF4-FFF2-40B4-BE49-F238E27FC236}">
                <a16:creationId xmlns:a16="http://schemas.microsoft.com/office/drawing/2014/main" id="{D2C9FC69-F50E-5246-9B1F-BF8D3A85A09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08" y="145611"/>
            <a:ext cx="2325467" cy="116273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56CD3551-02F3-6946-A407-D015BBA26EA0}"/>
              </a:ext>
            </a:extLst>
          </p:cNvPr>
          <p:cNvGrpSpPr/>
          <p:nvPr/>
        </p:nvGrpSpPr>
        <p:grpSpPr>
          <a:xfrm>
            <a:off x="2749275" y="458467"/>
            <a:ext cx="7887978" cy="700417"/>
            <a:chOff x="2957822" y="487895"/>
            <a:chExt cx="7887978" cy="700417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4D50468E-920E-864D-A742-E79597A4A6E9}"/>
                </a:ext>
              </a:extLst>
            </p:cNvPr>
            <p:cNvSpPr/>
            <p:nvPr/>
          </p:nvSpPr>
          <p:spPr>
            <a:xfrm>
              <a:off x="4092531" y="607865"/>
              <a:ext cx="923301" cy="523220"/>
            </a:xfrm>
            <a:prstGeom prst="roundRect">
              <a:avLst/>
            </a:prstGeom>
            <a:solidFill>
              <a:srgbClr val="FFC000">
                <a:alpha val="7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593D83C-628F-5949-AF1B-01AD16C90349}"/>
                </a:ext>
              </a:extLst>
            </p:cNvPr>
            <p:cNvGrpSpPr/>
            <p:nvPr/>
          </p:nvGrpSpPr>
          <p:grpSpPr>
            <a:xfrm>
              <a:off x="2957822" y="487895"/>
              <a:ext cx="7887978" cy="700417"/>
              <a:chOff x="1183343" y="1334475"/>
              <a:chExt cx="7887978" cy="700417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3A6C3171-94EC-6B48-82AB-3D066841322A}"/>
                  </a:ext>
                </a:extLst>
              </p:cNvPr>
              <p:cNvSpPr txBox="1"/>
              <p:nvPr/>
            </p:nvSpPr>
            <p:spPr>
              <a:xfrm>
                <a:off x="1820069" y="1334475"/>
                <a:ext cx="7251252" cy="658770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514350" indent="-514350">
                  <a:lnSpc>
                    <a:spcPct val="150000"/>
                  </a:lnSpc>
                  <a:buAutoNum type="alphaLcParenR"/>
                </a:pPr>
                <a:r>
                  <a:rPr lang="en-US" sz="2800" dirty="0" err="1"/>
                  <a:t>Số</a:t>
                </a:r>
                <a:r>
                  <a:rPr lang="en-US" sz="2800" dirty="0"/>
                  <a:t> ?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D89047BD-F1E3-B842-9E81-2EC28B089BEB}"/>
                  </a:ext>
                </a:extLst>
              </p:cNvPr>
              <p:cNvSpPr/>
              <p:nvPr/>
            </p:nvSpPr>
            <p:spPr>
              <a:xfrm>
                <a:off x="1183343" y="1464304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b="1" dirty="0"/>
                  <a:t>1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2651F1E-99BA-3449-A5A9-BC9E8CFB2BC6}"/>
              </a:ext>
            </a:extLst>
          </p:cNvPr>
          <p:cNvGrpSpPr/>
          <p:nvPr/>
        </p:nvGrpSpPr>
        <p:grpSpPr>
          <a:xfrm>
            <a:off x="577518" y="1394312"/>
            <a:ext cx="10986587" cy="1772138"/>
            <a:chOff x="705854" y="1198653"/>
            <a:chExt cx="10986587" cy="177213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90C2EE17-F88E-3C47-BF1E-CF25A748203C}"/>
                </a:ext>
              </a:extLst>
            </p:cNvPr>
            <p:cNvGrpSpPr/>
            <p:nvPr/>
          </p:nvGrpSpPr>
          <p:grpSpPr>
            <a:xfrm>
              <a:off x="705854" y="1198653"/>
              <a:ext cx="10986587" cy="1682127"/>
              <a:chOff x="882316" y="1198653"/>
              <a:chExt cx="10986587" cy="1682127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7984C488-C8E6-8744-BCBE-723FA83192E3}"/>
                  </a:ext>
                </a:extLst>
              </p:cNvPr>
              <p:cNvSpPr txBox="1"/>
              <p:nvPr/>
            </p:nvSpPr>
            <p:spPr>
              <a:xfrm>
                <a:off x="1514786" y="1198653"/>
                <a:ext cx="10354117" cy="16821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en-US" sz="2800" dirty="0"/>
                  <a:t>7 dm =         cm		8 m =           dm		9 m =           cm</a:t>
                </a:r>
                <a:endParaRPr lang="en-VN" sz="2800" dirty="0"/>
              </a:p>
              <a:p>
                <a:pPr>
                  <a:lnSpc>
                    <a:spcPct val="200000"/>
                  </a:lnSpc>
                </a:pPr>
                <a:r>
                  <a:rPr lang="en-US" sz="2800" dirty="0"/>
                  <a:t>60 cm =          dm	600 cm =           m	50 dm =          m</a:t>
                </a:r>
                <a:endParaRPr lang="en-VN" sz="2800" dirty="0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1F77E75A-6214-5442-87F5-5B523C884CD5}"/>
                  </a:ext>
                </a:extLst>
              </p:cNvPr>
              <p:cNvSpPr txBox="1"/>
              <p:nvPr/>
            </p:nvSpPr>
            <p:spPr>
              <a:xfrm>
                <a:off x="882316" y="1343031"/>
                <a:ext cx="505267" cy="6587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/>
                  <a:t>a)</a:t>
                </a:r>
                <a:endParaRPr lang="en-VN" sz="2800" dirty="0"/>
              </a:p>
            </p:txBody>
          </p:sp>
        </p:grpSp>
        <p:sp>
          <p:nvSpPr>
            <p:cNvPr id="26" name="Rounded Rectangle 25">
              <a:extLst>
                <a:ext uri="{FF2B5EF4-FFF2-40B4-BE49-F238E27FC236}">
                  <a16:creationId xmlns:a16="http://schemas.microsoft.com/office/drawing/2014/main" id="{3527BF32-9640-8B44-89D2-9CE7CDBB0DE3}"/>
                </a:ext>
              </a:extLst>
            </p:cNvPr>
            <p:cNvSpPr/>
            <p:nvPr/>
          </p:nvSpPr>
          <p:spPr>
            <a:xfrm>
              <a:off x="2590102" y="140037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B78CC008-548B-D84E-B319-42273CF52A39}"/>
                </a:ext>
              </a:extLst>
            </p:cNvPr>
            <p:cNvSpPr/>
            <p:nvPr/>
          </p:nvSpPr>
          <p:spPr>
            <a:xfrm>
              <a:off x="2853610" y="2251066"/>
              <a:ext cx="713719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8" name="Rounded Rectangle 27">
              <a:extLst>
                <a:ext uri="{FF2B5EF4-FFF2-40B4-BE49-F238E27FC236}">
                  <a16:creationId xmlns:a16="http://schemas.microsoft.com/office/drawing/2014/main" id="{361B3D40-D4C9-164B-A402-62F9FB815CA0}"/>
                </a:ext>
              </a:extLst>
            </p:cNvPr>
            <p:cNvSpPr/>
            <p:nvPr/>
          </p:nvSpPr>
          <p:spPr>
            <a:xfrm>
              <a:off x="6137908" y="1400376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A91D64DD-3E8E-024B-8375-9E1B093AE376}"/>
                </a:ext>
              </a:extLst>
            </p:cNvPr>
            <p:cNvSpPr/>
            <p:nvPr/>
          </p:nvSpPr>
          <p:spPr>
            <a:xfrm>
              <a:off x="6716206" y="2251066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rgbClr val="000000"/>
                  </a:solidFill>
                </a:rPr>
                <a:t>?  </a:t>
              </a:r>
            </a:p>
          </p:txBody>
        </p:sp>
        <p:sp>
          <p:nvSpPr>
            <p:cNvPr id="30" name="Rounded Rectangle 29">
              <a:extLst>
                <a:ext uri="{FF2B5EF4-FFF2-40B4-BE49-F238E27FC236}">
                  <a16:creationId xmlns:a16="http://schemas.microsoft.com/office/drawing/2014/main" id="{3D780A62-4F40-614E-8F30-976745E6930E}"/>
                </a:ext>
              </a:extLst>
            </p:cNvPr>
            <p:cNvSpPr/>
            <p:nvPr/>
          </p:nvSpPr>
          <p:spPr>
            <a:xfrm>
              <a:off x="9737404" y="1406382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170BC9D6-F885-014F-9E0E-76A3D45E82B4}"/>
                </a:ext>
              </a:extLst>
            </p:cNvPr>
            <p:cNvSpPr/>
            <p:nvPr/>
          </p:nvSpPr>
          <p:spPr>
            <a:xfrm>
              <a:off x="10125040" y="2257072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92A5D8C-5169-774D-8371-E5C3221B4F72}"/>
              </a:ext>
            </a:extLst>
          </p:cNvPr>
          <p:cNvGrpSpPr/>
          <p:nvPr/>
        </p:nvGrpSpPr>
        <p:grpSpPr>
          <a:xfrm>
            <a:off x="627895" y="3581354"/>
            <a:ext cx="9127103" cy="915442"/>
            <a:chOff x="705854" y="1198653"/>
            <a:chExt cx="9127103" cy="915442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192813CE-8490-EA4A-8412-CA8020BEB4CE}"/>
                </a:ext>
              </a:extLst>
            </p:cNvPr>
            <p:cNvGrpSpPr/>
            <p:nvPr/>
          </p:nvGrpSpPr>
          <p:grpSpPr>
            <a:xfrm>
              <a:off x="705854" y="1198653"/>
              <a:ext cx="9127103" cy="820353"/>
              <a:chOff x="882316" y="1198653"/>
              <a:chExt cx="9127103" cy="820353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103714C-39C5-8240-860F-B753F736AA9E}"/>
                  </a:ext>
                </a:extLst>
              </p:cNvPr>
              <p:cNvSpPr txBox="1"/>
              <p:nvPr/>
            </p:nvSpPr>
            <p:spPr>
              <a:xfrm>
                <a:off x="1514786" y="1198653"/>
                <a:ext cx="8494633" cy="8203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en-US" sz="2800" dirty="0"/>
                  <a:t>1 km =             m		1000 m =           km		</a:t>
                </a:r>
                <a:endParaRPr lang="en-VN" sz="2800" dirty="0"/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E8F9644-FF00-9947-A4BF-C6F2453AEE04}"/>
                  </a:ext>
                </a:extLst>
              </p:cNvPr>
              <p:cNvSpPr txBox="1"/>
              <p:nvPr/>
            </p:nvSpPr>
            <p:spPr>
              <a:xfrm>
                <a:off x="882316" y="1343031"/>
                <a:ext cx="505267" cy="6587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/>
                  <a:t>b)</a:t>
                </a:r>
                <a:endParaRPr lang="en-VN" sz="2800" dirty="0"/>
              </a:p>
            </p:txBody>
          </p:sp>
        </p:grp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8F029581-B771-594F-B7FC-40A02E2B1DDB}"/>
                </a:ext>
              </a:extLst>
            </p:cNvPr>
            <p:cNvSpPr/>
            <p:nvPr/>
          </p:nvSpPr>
          <p:spPr>
            <a:xfrm>
              <a:off x="2634343" y="1400376"/>
              <a:ext cx="104495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1FB78C07-CEE0-3F41-ADCD-17CADE12BAFE}"/>
                </a:ext>
              </a:extLst>
            </p:cNvPr>
            <p:cNvSpPr/>
            <p:nvPr/>
          </p:nvSpPr>
          <p:spPr>
            <a:xfrm>
              <a:off x="6707531" y="1400376"/>
              <a:ext cx="844566" cy="713719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B97E37A0-913C-304F-84D9-883FBCC45847}"/>
              </a:ext>
            </a:extLst>
          </p:cNvPr>
          <p:cNvSpPr txBox="1"/>
          <p:nvPr/>
        </p:nvSpPr>
        <p:spPr>
          <a:xfrm>
            <a:off x="2517842" y="1675895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70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819A64F-CB3E-6047-B368-E06C29C0A5D8}"/>
              </a:ext>
            </a:extLst>
          </p:cNvPr>
          <p:cNvSpPr txBox="1"/>
          <p:nvPr/>
        </p:nvSpPr>
        <p:spPr>
          <a:xfrm>
            <a:off x="2894856" y="2522441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68E3001-6E61-5343-80D9-28DDAC3F75AD}"/>
              </a:ext>
            </a:extLst>
          </p:cNvPr>
          <p:cNvSpPr txBox="1"/>
          <p:nvPr/>
        </p:nvSpPr>
        <p:spPr>
          <a:xfrm>
            <a:off x="6140970" y="1671219"/>
            <a:ext cx="611065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80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72ADAD8-BFAA-854E-82B9-13DBFA3989BE}"/>
              </a:ext>
            </a:extLst>
          </p:cNvPr>
          <p:cNvSpPr txBox="1"/>
          <p:nvPr/>
        </p:nvSpPr>
        <p:spPr>
          <a:xfrm>
            <a:off x="6837886" y="2532591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6F8279F-E6E1-9C4D-969C-242B8283E4BE}"/>
              </a:ext>
            </a:extLst>
          </p:cNvPr>
          <p:cNvSpPr txBox="1"/>
          <p:nvPr/>
        </p:nvSpPr>
        <p:spPr>
          <a:xfrm>
            <a:off x="9659235" y="1691937"/>
            <a:ext cx="749332" cy="55399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900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63E3085-68CB-EC42-89B8-8A1AB83804C1}"/>
              </a:ext>
            </a:extLst>
          </p:cNvPr>
          <p:cNvSpPr txBox="1"/>
          <p:nvPr/>
        </p:nvSpPr>
        <p:spPr>
          <a:xfrm>
            <a:off x="10250231" y="2534650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CB3447C-08E7-A441-9314-0BD8831583DC}"/>
              </a:ext>
            </a:extLst>
          </p:cNvPr>
          <p:cNvSpPr txBox="1"/>
          <p:nvPr/>
        </p:nvSpPr>
        <p:spPr>
          <a:xfrm>
            <a:off x="2570531" y="3839799"/>
            <a:ext cx="1037463" cy="55399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1000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8A31BD0-2A79-C741-8B59-D16E5342BDB9}"/>
              </a:ext>
            </a:extLst>
          </p:cNvPr>
          <p:cNvSpPr txBox="1"/>
          <p:nvPr/>
        </p:nvSpPr>
        <p:spPr>
          <a:xfrm>
            <a:off x="6882902" y="3869779"/>
            <a:ext cx="397866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9567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CAB196E-8F12-0343-ACC7-2633C42AB7E4}"/>
              </a:ext>
            </a:extLst>
          </p:cNvPr>
          <p:cNvGrpSpPr/>
          <p:nvPr/>
        </p:nvGrpSpPr>
        <p:grpSpPr>
          <a:xfrm>
            <a:off x="861482" y="320023"/>
            <a:ext cx="10469035" cy="639334"/>
            <a:chOff x="1183343" y="1395558"/>
            <a:chExt cx="10469035" cy="63933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D7BBFD7-8031-334F-BEE7-C8DD599712DE}"/>
                </a:ext>
              </a:extLst>
            </p:cNvPr>
            <p:cNvSpPr txBox="1"/>
            <p:nvPr/>
          </p:nvSpPr>
          <p:spPr>
            <a:xfrm>
              <a:off x="1819585" y="1395558"/>
              <a:ext cx="9832793" cy="577850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400" dirty="0"/>
                <a:t>Vườn hoa dưới đây đã được làm bao nhiêu mét hàng rào? 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1ED8DE7-435A-FF4B-B0CB-D30EF53871A6}"/>
                </a:ext>
              </a:extLst>
            </p:cNvPr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2</a:t>
              </a: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47E2BB1F-4BA6-3545-A5DF-D8629E2710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42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8816" y="972823"/>
            <a:ext cx="6545184" cy="383790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BBEB762D-7AFE-9244-A20F-EF135240AFE8}"/>
              </a:ext>
            </a:extLst>
          </p:cNvPr>
          <p:cNvSpPr txBox="1"/>
          <p:nvPr/>
        </p:nvSpPr>
        <p:spPr>
          <a:xfrm>
            <a:off x="3301839" y="4840708"/>
            <a:ext cx="37112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800" dirty="0"/>
              <a:t>18 m + 35 m + 18 m =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A9A9787-8898-B54E-B511-CFBB7ACDD82E}"/>
              </a:ext>
            </a:extLst>
          </p:cNvPr>
          <p:cNvSpPr txBox="1"/>
          <p:nvPr/>
        </p:nvSpPr>
        <p:spPr>
          <a:xfrm>
            <a:off x="6940887" y="4847633"/>
            <a:ext cx="9845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800" dirty="0">
                <a:solidFill>
                  <a:srgbClr val="FF0000"/>
                </a:solidFill>
              </a:rPr>
              <a:t>71 m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11F73F-8F64-2C4C-A1A4-2CC07FE8B58F}"/>
              </a:ext>
            </a:extLst>
          </p:cNvPr>
          <p:cNvSpPr txBox="1"/>
          <p:nvPr/>
        </p:nvSpPr>
        <p:spPr>
          <a:xfrm>
            <a:off x="1186372" y="5667739"/>
            <a:ext cx="79576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3200" dirty="0">
                <a:sym typeface="Wingdings" pitchFamily="2" charset="2"/>
              </a:rPr>
              <a:t> </a:t>
            </a:r>
            <a:r>
              <a:rPr lang="vi-VN" sz="3200" dirty="0"/>
              <a:t>Vườn hoa đã được làm </a:t>
            </a:r>
            <a:r>
              <a:rPr lang="vi-VN" sz="3200" dirty="0">
                <a:solidFill>
                  <a:srgbClr val="FF0000"/>
                </a:solidFill>
              </a:rPr>
              <a:t>71 m</a:t>
            </a:r>
            <a:r>
              <a:rPr lang="vi-VN" sz="3200" dirty="0"/>
              <a:t> hàng rào.</a:t>
            </a:r>
            <a:r>
              <a:rPr lang="en-VN" sz="3200" dirty="0">
                <a:sym typeface="Wingdings" pitchFamily="2" charset="2"/>
              </a:rPr>
              <a:t> </a:t>
            </a:r>
            <a:endParaRPr lang="en-VN" sz="3200" dirty="0"/>
          </a:p>
        </p:txBody>
      </p:sp>
    </p:spTree>
    <p:extLst>
      <p:ext uri="{BB962C8B-B14F-4D97-AF65-F5344CB8AC3E}">
        <p14:creationId xmlns:p14="http://schemas.microsoft.com/office/powerpoint/2010/main" val="1119028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" y="1306565"/>
            <a:ext cx="2557214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6076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 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tr76,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77, 78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7215" y="386528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tư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30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26035" y="98893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44645" y="1623747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Luyện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tập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(</a:t>
            </a:r>
            <a:r>
              <a:rPr kumimoji="0" lang="en-US" sz="3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76,</a:t>
            </a:r>
            <a:r>
              <a:rPr kumimoji="0" lang="en-US" sz="31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77, 78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77919" y="2222198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726035" y="2859558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706993" y="3467498"/>
            <a:ext cx="80367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Vườn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hoa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được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mét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hàng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rào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84552" y="4124246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………………………………………….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916179" y="4725027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Đáp</a:t>
            </a:r>
            <a:r>
              <a:rPr lang="en-US" sz="31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1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……… m.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01768" y="4100153"/>
            <a:ext cx="6708396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18 + 35 + 18 = 71 (m)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955966" y="4714756"/>
            <a:ext cx="774047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100" b="1" dirty="0">
                <a:solidFill>
                  <a:srgbClr val="FF0000"/>
                </a:solidFill>
                <a:latin typeface="HP001 5 hàng" pitchFamily="34" charset="0"/>
                <a:cs typeface="Times New Roman" pitchFamily="18" charset="0"/>
              </a:rPr>
              <a:t>7</a:t>
            </a:r>
            <a:r>
              <a:rPr kumimoji="0" lang="en-US" sz="3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1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373805" y="5324502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5: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ED84574D-F472-1441-862F-C831F5DCB2CE}"/>
              </a:ext>
            </a:extLst>
          </p:cNvPr>
          <p:cNvGrpSpPr/>
          <p:nvPr/>
        </p:nvGrpSpPr>
        <p:grpSpPr>
          <a:xfrm>
            <a:off x="861482" y="320023"/>
            <a:ext cx="10469035" cy="1685846"/>
            <a:chOff x="1183343" y="1395558"/>
            <a:chExt cx="10469035" cy="16858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B617322-BB4C-F043-A450-BBA681D0B095}"/>
                </a:ext>
              </a:extLst>
            </p:cNvPr>
            <p:cNvSpPr txBox="1"/>
            <p:nvPr/>
          </p:nvSpPr>
          <p:spPr>
            <a:xfrm>
              <a:off x="1819585" y="1395558"/>
              <a:ext cx="9832793" cy="1685846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400" dirty="0"/>
                <a:t>Một chú chim hải âu có thể nhìn thấy vật cách mình đến 10 km. Quan sát hình vẽ rồi trả lời câu hỏi</a:t>
              </a:r>
            </a:p>
            <a:p>
              <a:pPr>
                <a:lnSpc>
                  <a:spcPct val="150000"/>
                </a:lnSpc>
              </a:pPr>
              <a:r>
                <a:rPr lang="vi-VN" sz="2400" dirty="0"/>
                <a:t>Chúc chim hải âu đang ở vị trí M thì:</a:t>
              </a:r>
              <a:endParaRPr lang="en-US" sz="2400" dirty="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FB9B248-8175-524E-B08B-26025A764B8E}"/>
                </a:ext>
              </a:extLst>
            </p:cNvPr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3</a:t>
              </a:r>
            </a:p>
          </p:txBody>
        </p:sp>
      </p:grp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EC87C7BD-9786-E14D-BEA3-BBFAC2ECD4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7619875"/>
              </p:ext>
            </p:extLst>
          </p:nvPr>
        </p:nvGraphicFramePr>
        <p:xfrm>
          <a:off x="1003160" y="2324774"/>
          <a:ext cx="5194440" cy="36405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5740">
                  <a:extLst>
                    <a:ext uri="{9D8B030D-6E8A-4147-A177-3AD203B41FA5}">
                      <a16:colId xmlns:a16="http://schemas.microsoft.com/office/drawing/2014/main" val="4077578912"/>
                    </a:ext>
                  </a:extLst>
                </a:gridCol>
                <a:gridCol w="865740">
                  <a:extLst>
                    <a:ext uri="{9D8B030D-6E8A-4147-A177-3AD203B41FA5}">
                      <a16:colId xmlns:a16="http://schemas.microsoft.com/office/drawing/2014/main" val="3057305085"/>
                    </a:ext>
                  </a:extLst>
                </a:gridCol>
                <a:gridCol w="865740">
                  <a:extLst>
                    <a:ext uri="{9D8B030D-6E8A-4147-A177-3AD203B41FA5}">
                      <a16:colId xmlns:a16="http://schemas.microsoft.com/office/drawing/2014/main" val="2177875764"/>
                    </a:ext>
                  </a:extLst>
                </a:gridCol>
                <a:gridCol w="865740">
                  <a:extLst>
                    <a:ext uri="{9D8B030D-6E8A-4147-A177-3AD203B41FA5}">
                      <a16:colId xmlns:a16="http://schemas.microsoft.com/office/drawing/2014/main" val="660237191"/>
                    </a:ext>
                  </a:extLst>
                </a:gridCol>
                <a:gridCol w="865740">
                  <a:extLst>
                    <a:ext uri="{9D8B030D-6E8A-4147-A177-3AD203B41FA5}">
                      <a16:colId xmlns:a16="http://schemas.microsoft.com/office/drawing/2014/main" val="3255071068"/>
                    </a:ext>
                  </a:extLst>
                </a:gridCol>
                <a:gridCol w="865740">
                  <a:extLst>
                    <a:ext uri="{9D8B030D-6E8A-4147-A177-3AD203B41FA5}">
                      <a16:colId xmlns:a16="http://schemas.microsoft.com/office/drawing/2014/main" val="1681549314"/>
                    </a:ext>
                  </a:extLst>
                </a:gridCol>
              </a:tblGrid>
              <a:tr h="910149"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4077267"/>
                  </a:ext>
                </a:extLst>
              </a:tr>
              <a:tr h="910149"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44701"/>
                  </a:ext>
                </a:extLst>
              </a:tr>
              <a:tr h="910149"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9534872"/>
                  </a:ext>
                </a:extLst>
              </a:tr>
              <a:tr h="910149"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sz="1600" dirty="0"/>
                    </a:p>
                  </a:txBody>
                  <a:tcPr marL="75665" marR="75665" marT="41616" marB="41616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D0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17089"/>
                  </a:ext>
                </a:extLst>
              </a:tr>
            </a:tbl>
          </a:graphicData>
        </a:graphic>
      </p:graphicFrame>
      <p:grpSp>
        <p:nvGrpSpPr>
          <p:cNvPr id="24" name="Group 23">
            <a:extLst>
              <a:ext uri="{FF2B5EF4-FFF2-40B4-BE49-F238E27FC236}">
                <a16:creationId xmlns:a16="http://schemas.microsoft.com/office/drawing/2014/main" id="{9C191F9E-6128-1D47-93B3-9A181A69D042}"/>
              </a:ext>
            </a:extLst>
          </p:cNvPr>
          <p:cNvGrpSpPr/>
          <p:nvPr/>
        </p:nvGrpSpPr>
        <p:grpSpPr>
          <a:xfrm>
            <a:off x="1003160" y="1853795"/>
            <a:ext cx="880310" cy="369332"/>
            <a:chOff x="1003160" y="1853795"/>
            <a:chExt cx="880310" cy="369332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E4212B8A-3BF7-814A-B041-CCE6489FE7B5}"/>
                </a:ext>
              </a:extLst>
            </p:cNvPr>
            <p:cNvCxnSpPr>
              <a:cxnSpLocks/>
            </p:cNvCxnSpPr>
            <p:nvPr/>
          </p:nvCxnSpPr>
          <p:spPr>
            <a:xfrm>
              <a:off x="1003160" y="2189639"/>
              <a:ext cx="880310" cy="0"/>
            </a:xfrm>
            <a:prstGeom prst="straightConnector1">
              <a:avLst/>
            </a:prstGeom>
            <a:ln w="38100">
              <a:headEnd type="triangle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126B3CD-0932-9042-A699-2398936445A5}"/>
                </a:ext>
              </a:extLst>
            </p:cNvPr>
            <p:cNvSpPr txBox="1"/>
            <p:nvPr/>
          </p:nvSpPr>
          <p:spPr>
            <a:xfrm>
              <a:off x="1109265" y="1853795"/>
              <a:ext cx="6848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dirty="0"/>
                <a:t>5 km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CBCCC32-7AE5-C84F-8A9F-F91EE86E302E}"/>
              </a:ext>
            </a:extLst>
          </p:cNvPr>
          <p:cNvGrpSpPr/>
          <p:nvPr/>
        </p:nvGrpSpPr>
        <p:grpSpPr>
          <a:xfrm>
            <a:off x="544975" y="2335652"/>
            <a:ext cx="369332" cy="912734"/>
            <a:chOff x="544975" y="2335652"/>
            <a:chExt cx="369332" cy="912734"/>
          </a:xfrm>
        </p:grpSpPr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CDBDC8D3-8562-A844-AB4A-12509116C0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81803" y="2335652"/>
              <a:ext cx="0" cy="912734"/>
            </a:xfrm>
            <a:prstGeom prst="straightConnector1">
              <a:avLst/>
            </a:prstGeom>
            <a:ln w="38100">
              <a:headEnd type="triangle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399362D-223A-6E42-BB64-E1D9E13F1914}"/>
                </a:ext>
              </a:extLst>
            </p:cNvPr>
            <p:cNvSpPr txBox="1"/>
            <p:nvPr/>
          </p:nvSpPr>
          <p:spPr>
            <a:xfrm rot="16200000">
              <a:off x="387239" y="2632725"/>
              <a:ext cx="6848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dirty="0"/>
                <a:t>5 km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5DF5A22-F4C8-DC4D-AC8B-1385F00A01E9}"/>
              </a:ext>
            </a:extLst>
          </p:cNvPr>
          <p:cNvGrpSpPr/>
          <p:nvPr/>
        </p:nvGrpSpPr>
        <p:grpSpPr>
          <a:xfrm>
            <a:off x="2284000" y="4046461"/>
            <a:ext cx="551505" cy="682382"/>
            <a:chOff x="2428177" y="4095169"/>
            <a:chExt cx="551505" cy="6823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940EF95-1A16-9C43-BE56-6D5B675FA42E}"/>
                </a:ext>
              </a:extLst>
            </p:cNvPr>
            <p:cNvSpPr/>
            <p:nvPr/>
          </p:nvSpPr>
          <p:spPr>
            <a:xfrm>
              <a:off x="2758965" y="4095169"/>
              <a:ext cx="220717" cy="220717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3401DB5-AE48-3045-8472-BD79CA9ADB89}"/>
                </a:ext>
              </a:extLst>
            </p:cNvPr>
            <p:cNvSpPr txBox="1"/>
            <p:nvPr/>
          </p:nvSpPr>
          <p:spPr>
            <a:xfrm>
              <a:off x="2428177" y="4315886"/>
              <a:ext cx="44114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sz="2400" dirty="0"/>
                <a:t>M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5D7D34D-6826-9E4E-8AF5-18C3341648E4}"/>
              </a:ext>
            </a:extLst>
          </p:cNvPr>
          <p:cNvGrpSpPr/>
          <p:nvPr/>
        </p:nvGrpSpPr>
        <p:grpSpPr>
          <a:xfrm>
            <a:off x="2206516" y="2539011"/>
            <a:ext cx="1032364" cy="1078707"/>
            <a:chOff x="2409712" y="2568039"/>
            <a:chExt cx="1032364" cy="1078707"/>
          </a:xfrm>
        </p:grpSpPr>
        <p:pic>
          <p:nvPicPr>
            <p:cNvPr id="1030" name="Picture 6" descr="Mô Hình Vector Tàu Hoạt Hình Hình ảnh | Định dạng hình ảnh PSD 611042970|  vn.lovepik.com">
              <a:extLst>
                <a:ext uri="{FF2B5EF4-FFF2-40B4-BE49-F238E27FC236}">
                  <a16:creationId xmlns:a16="http://schemas.microsoft.com/office/drawing/2014/main" id="{B3B2C349-781E-8548-B877-1FB636D0613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0000" b="90000" l="10000" r="90000">
                          <a14:foregroundMark x1="79667" y1="51000" x2="79667" y2="51000"/>
                          <a14:foregroundMark x1="78333" y1="51000" x2="73667" y2="51000"/>
                          <a14:foregroundMark x1="39667" y1="42000" x2="39667" y2="42000"/>
                          <a14:foregroundMark x1="39333" y1="24333" x2="39333" y2="243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428" t="21018" r="14291" b="26722"/>
            <a:stretch/>
          </p:blipFill>
          <p:spPr bwMode="auto">
            <a:xfrm flipH="1">
              <a:off x="2409712" y="2568039"/>
              <a:ext cx="1032364" cy="7676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BE281B2-A3E5-214C-9FF5-3722DE001655}"/>
                </a:ext>
              </a:extLst>
            </p:cNvPr>
            <p:cNvSpPr txBox="1"/>
            <p:nvPr/>
          </p:nvSpPr>
          <p:spPr>
            <a:xfrm>
              <a:off x="2433451" y="3277414"/>
              <a:ext cx="4924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dirty="0"/>
                <a:t>(A)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9C97495-1C2B-834C-881F-51E37446C5CF}"/>
              </a:ext>
            </a:extLst>
          </p:cNvPr>
          <p:cNvGrpSpPr/>
          <p:nvPr/>
        </p:nvGrpSpPr>
        <p:grpSpPr>
          <a:xfrm>
            <a:off x="4769526" y="3513608"/>
            <a:ext cx="1094050" cy="986139"/>
            <a:chOff x="5146893" y="3586179"/>
            <a:chExt cx="1094050" cy="986139"/>
          </a:xfrm>
        </p:grpSpPr>
        <p:pic>
          <p:nvPicPr>
            <p:cNvPr id="1028" name="Picture 4" descr="Humo Crucero Mar Herramientas, Humo, Crucero, De PNG y PSD para Descargar  Gratis | Pngtree">
              <a:extLst>
                <a:ext uri="{FF2B5EF4-FFF2-40B4-BE49-F238E27FC236}">
                  <a16:creationId xmlns:a16="http://schemas.microsoft.com/office/drawing/2014/main" id="{D034EAA9-917A-0A46-A63E-35DB0D94A1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0000" b="90000" l="8833" r="90000">
                          <a14:foregroundMark x1="8833" y1="80952" x2="8833" y2="80952"/>
                          <a14:foregroundMark x1="71917" y1="19286" x2="71917" y2="19286"/>
                          <a14:foregroundMark x1="48583" y1="23452" x2="48583" y2="2345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893" y="3586179"/>
              <a:ext cx="1094050" cy="7658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3254A0E-FE7E-EE43-906A-6A31F28B936E}"/>
                </a:ext>
              </a:extLst>
            </p:cNvPr>
            <p:cNvSpPr txBox="1"/>
            <p:nvPr/>
          </p:nvSpPr>
          <p:spPr>
            <a:xfrm>
              <a:off x="5250411" y="4202986"/>
              <a:ext cx="50526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dirty="0"/>
                <a:t>(C)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7BB1772-1C94-1749-9DDB-FDFA831B42CF}"/>
              </a:ext>
            </a:extLst>
          </p:cNvPr>
          <p:cNvGrpSpPr/>
          <p:nvPr/>
        </p:nvGrpSpPr>
        <p:grpSpPr>
          <a:xfrm>
            <a:off x="2141434" y="5459651"/>
            <a:ext cx="946708" cy="881259"/>
            <a:chOff x="2565347" y="5567652"/>
            <a:chExt cx="946708" cy="881259"/>
          </a:xfrm>
        </p:grpSpPr>
        <p:pic>
          <p:nvPicPr>
            <p:cNvPr id="1034" name="Picture 10" descr="Cargo ship icon, cartoon style - stock vector | Crushpixel">
              <a:extLst>
                <a:ext uri="{FF2B5EF4-FFF2-40B4-BE49-F238E27FC236}">
                  <a16:creationId xmlns:a16="http://schemas.microsoft.com/office/drawing/2014/main" id="{F32EFBBA-F740-A349-BC3D-76F31EEB3BB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hq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10000" r="90000">
                          <a14:foregroundMark x1="32667" y1="31733" x2="32667" y2="35800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83" t="24127" r="6191" b="29249"/>
            <a:stretch/>
          </p:blipFill>
          <p:spPr bwMode="auto">
            <a:xfrm>
              <a:off x="2565347" y="5567652"/>
              <a:ext cx="946708" cy="5228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B722DF0-494F-1549-8142-94FEF51DCB25}"/>
                </a:ext>
              </a:extLst>
            </p:cNvPr>
            <p:cNvSpPr txBox="1"/>
            <p:nvPr/>
          </p:nvSpPr>
          <p:spPr>
            <a:xfrm>
              <a:off x="2658746" y="6079579"/>
              <a:ext cx="4924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dirty="0"/>
                <a:t>(B)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7E2E44E4-13BF-1940-B8C8-3BFE0748DBCB}"/>
              </a:ext>
            </a:extLst>
          </p:cNvPr>
          <p:cNvSpPr/>
          <p:nvPr/>
        </p:nvSpPr>
        <p:spPr>
          <a:xfrm>
            <a:off x="6306399" y="2324774"/>
            <a:ext cx="6096000" cy="290669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250000"/>
              </a:lnSpc>
              <a:spcAft>
                <a:spcPts val="800"/>
              </a:spcAft>
            </a:pP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a)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nhìn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tàu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A hay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VN" sz="2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250000"/>
              </a:lnSpc>
              <a:spcAft>
                <a:spcPts val="800"/>
              </a:spcAft>
            </a:pP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b)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nhìn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tàu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B hay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VN" sz="2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250000"/>
              </a:lnSpc>
              <a:spcAft>
                <a:spcPts val="800"/>
              </a:spcAft>
            </a:pP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c)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nhìn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tàu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 C hay </a:t>
            </a:r>
            <a:r>
              <a:rPr lang="en-US" sz="2400" dirty="0" err="1"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VN" sz="24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3C0EB6D8-08C1-AB47-A905-A28693BE3BAC}"/>
              </a:ext>
            </a:extLst>
          </p:cNvPr>
          <p:cNvCxnSpPr>
            <a:cxnSpLocks/>
          </p:cNvCxnSpPr>
          <p:nvPr/>
        </p:nvCxnSpPr>
        <p:spPr>
          <a:xfrm flipV="1">
            <a:off x="3042757" y="3232756"/>
            <a:ext cx="0" cy="912734"/>
          </a:xfrm>
          <a:prstGeom prst="straightConnector1">
            <a:avLst/>
          </a:prstGeom>
          <a:ln w="38100"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6EC7A553-F984-FB49-A60B-8EDEA3A8F3F3}"/>
              </a:ext>
            </a:extLst>
          </p:cNvPr>
          <p:cNvSpPr txBox="1"/>
          <p:nvPr/>
        </p:nvSpPr>
        <p:spPr>
          <a:xfrm rot="5400000" flipH="1">
            <a:off x="2885022" y="3486411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dirty="0"/>
              <a:t>5 km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DC3F902-C440-4E46-A242-891463E6BD5C}"/>
              </a:ext>
            </a:extLst>
          </p:cNvPr>
          <p:cNvSpPr txBox="1"/>
          <p:nvPr/>
        </p:nvSpPr>
        <p:spPr>
          <a:xfrm>
            <a:off x="6728612" y="3206630"/>
            <a:ext cx="42312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</a:t>
            </a:r>
            <a:r>
              <a:rPr lang="en-VN" sz="2400" dirty="0">
                <a:sym typeface="Wingdings" pitchFamily="2" charset="2"/>
              </a:rPr>
              <a:t> Hải âu </a:t>
            </a:r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CÓ </a:t>
            </a:r>
            <a:r>
              <a:rPr lang="en-VN" sz="2400" dirty="0">
                <a:sym typeface="Wingdings" pitchFamily="2" charset="2"/>
              </a:rPr>
              <a:t>nhìn thấy tàu A.</a:t>
            </a:r>
            <a:endParaRPr lang="en-VN" sz="2400" dirty="0"/>
          </a:p>
        </p:txBody>
      </p: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4557AC6E-7DDB-794D-AF0C-ED64238267BF}"/>
              </a:ext>
            </a:extLst>
          </p:cNvPr>
          <p:cNvCxnSpPr>
            <a:cxnSpLocks/>
          </p:cNvCxnSpPr>
          <p:nvPr/>
        </p:nvCxnSpPr>
        <p:spPr>
          <a:xfrm flipV="1">
            <a:off x="3061660" y="4170287"/>
            <a:ext cx="0" cy="1778660"/>
          </a:xfrm>
          <a:prstGeom prst="straightConnector1">
            <a:avLst/>
          </a:prstGeom>
          <a:ln w="38100"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8C062610-BFE8-574D-9998-41B707741B2F}"/>
              </a:ext>
            </a:extLst>
          </p:cNvPr>
          <p:cNvSpPr txBox="1"/>
          <p:nvPr/>
        </p:nvSpPr>
        <p:spPr>
          <a:xfrm rot="5400000" flipH="1">
            <a:off x="2865931" y="4856905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dirty="0"/>
              <a:t>10 km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20D7E90-5CEA-EB40-8D59-ACF915F72FB9}"/>
              </a:ext>
            </a:extLst>
          </p:cNvPr>
          <p:cNvSpPr txBox="1"/>
          <p:nvPr/>
        </p:nvSpPr>
        <p:spPr>
          <a:xfrm>
            <a:off x="6728612" y="4219048"/>
            <a:ext cx="4248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</a:t>
            </a:r>
            <a:r>
              <a:rPr lang="en-VN" sz="2400" dirty="0">
                <a:sym typeface="Wingdings" pitchFamily="2" charset="2"/>
              </a:rPr>
              <a:t> Hải âu </a:t>
            </a:r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CÓ </a:t>
            </a:r>
            <a:r>
              <a:rPr lang="en-VN" sz="2400" dirty="0">
                <a:sym typeface="Wingdings" pitchFamily="2" charset="2"/>
              </a:rPr>
              <a:t>nhìn thấy tàu B.</a:t>
            </a:r>
            <a:endParaRPr lang="en-VN" sz="2400" dirty="0"/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AF918BC1-0E5E-8F4D-BAEF-0735B317723E}"/>
              </a:ext>
            </a:extLst>
          </p:cNvPr>
          <p:cNvCxnSpPr>
            <a:cxnSpLocks/>
          </p:cNvCxnSpPr>
          <p:nvPr/>
        </p:nvCxnSpPr>
        <p:spPr>
          <a:xfrm flipV="1">
            <a:off x="2722698" y="4511579"/>
            <a:ext cx="2598448" cy="412"/>
          </a:xfrm>
          <a:prstGeom prst="straightConnector1">
            <a:avLst/>
          </a:prstGeom>
          <a:ln w="38100"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0A4A305B-574D-244B-AA92-50D10B351DBF}"/>
              </a:ext>
            </a:extLst>
          </p:cNvPr>
          <p:cNvSpPr txBox="1"/>
          <p:nvPr/>
        </p:nvSpPr>
        <p:spPr>
          <a:xfrm>
            <a:off x="3570196" y="4496047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dirty="0"/>
              <a:t>15 km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87ED819-EB10-1D4B-92EE-E5696DB0BE52}"/>
              </a:ext>
            </a:extLst>
          </p:cNvPr>
          <p:cNvSpPr txBox="1"/>
          <p:nvPr/>
        </p:nvSpPr>
        <p:spPr>
          <a:xfrm>
            <a:off x="6728612" y="5247692"/>
            <a:ext cx="49327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</a:t>
            </a:r>
            <a:r>
              <a:rPr lang="en-VN" sz="2400" dirty="0">
                <a:sym typeface="Wingdings" pitchFamily="2" charset="2"/>
              </a:rPr>
              <a:t> Hải âu </a:t>
            </a:r>
            <a:r>
              <a:rPr lang="en-VN" sz="2400" dirty="0">
                <a:solidFill>
                  <a:srgbClr val="FF0000"/>
                </a:solidFill>
                <a:sym typeface="Wingdings" pitchFamily="2" charset="2"/>
              </a:rPr>
              <a:t>KHÔNG </a:t>
            </a:r>
            <a:r>
              <a:rPr lang="en-VN" sz="2400" dirty="0">
                <a:sym typeface="Wingdings" pitchFamily="2" charset="2"/>
              </a:rPr>
              <a:t>nhìn thấy tàu C.</a:t>
            </a:r>
            <a:endParaRPr lang="en-VN" sz="2400" dirty="0"/>
          </a:p>
        </p:txBody>
      </p:sp>
    </p:spTree>
    <p:extLst>
      <p:ext uri="{BB962C8B-B14F-4D97-AF65-F5344CB8AC3E}">
        <p14:creationId xmlns:p14="http://schemas.microsoft.com/office/powerpoint/2010/main" val="3648546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/>
      <p:bldP spid="51" grpId="0"/>
      <p:bldP spid="51" grpId="1"/>
      <p:bldP spid="32" grpId="0"/>
      <p:bldP spid="58" grpId="0"/>
      <p:bldP spid="58" grpId="1"/>
      <p:bldP spid="59" grpId="0"/>
      <p:bldP spid="62" grpId="0"/>
      <p:bldP spid="6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EDF8B8DE-6ABE-1841-9374-FB020DC66EA5}"/>
              </a:ext>
            </a:extLst>
          </p:cNvPr>
          <p:cNvGrpSpPr/>
          <p:nvPr/>
        </p:nvGrpSpPr>
        <p:grpSpPr>
          <a:xfrm>
            <a:off x="531801" y="1386234"/>
            <a:ext cx="10989388" cy="1882565"/>
            <a:chOff x="531801" y="1386234"/>
            <a:chExt cx="10989388" cy="1882565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C84E310-64C3-274C-8B3A-9223D0D54F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06" b="44118"/>
            <a:stretch/>
          </p:blipFill>
          <p:spPr>
            <a:xfrm>
              <a:off x="3913110" y="1434352"/>
              <a:ext cx="4113185" cy="1834447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BD9CC-94F2-0746-9FD6-E7E40286559B}"/>
                </a:ext>
              </a:extLst>
            </p:cNvPr>
            <p:cNvGrpSpPr/>
            <p:nvPr/>
          </p:nvGrpSpPr>
          <p:grpSpPr>
            <a:xfrm>
              <a:off x="531801" y="1386234"/>
              <a:ext cx="10989388" cy="1834447"/>
              <a:chOff x="531801" y="1386234"/>
              <a:chExt cx="10989388" cy="1834447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C3569BFB-8AC7-4244-8504-63DCA5CC813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4690" b="44118"/>
              <a:stretch/>
            </p:blipFill>
            <p:spPr>
              <a:xfrm>
                <a:off x="531801" y="1386234"/>
                <a:ext cx="2940379" cy="1834447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885976C-5030-7643-8973-3EB93417F3C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272" t="52932" r="38558"/>
              <a:stretch/>
            </p:blipFill>
            <p:spPr>
              <a:xfrm>
                <a:off x="8509257" y="1675567"/>
                <a:ext cx="3011932" cy="1545114"/>
              </a:xfrm>
              <a:prstGeom prst="rect">
                <a:avLst/>
              </a:prstGeom>
            </p:spPr>
          </p:pic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67B970D-1216-0141-A082-2BA91D6418B7}"/>
              </a:ext>
            </a:extLst>
          </p:cNvPr>
          <p:cNvGrpSpPr/>
          <p:nvPr/>
        </p:nvGrpSpPr>
        <p:grpSpPr>
          <a:xfrm>
            <a:off x="861482" y="320023"/>
            <a:ext cx="10469035" cy="1131848"/>
            <a:chOff x="1183343" y="1395558"/>
            <a:chExt cx="10469035" cy="11318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BB835B4-F356-7640-91D3-1EF18DD0E8D8}"/>
                </a:ext>
              </a:extLst>
            </p:cNvPr>
            <p:cNvSpPr txBox="1"/>
            <p:nvPr/>
          </p:nvSpPr>
          <p:spPr>
            <a:xfrm>
              <a:off x="1819585" y="1395558"/>
              <a:ext cx="9832793" cy="1131848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400" dirty="0"/>
                <a:t>Bác Lâm cần xếp lên mỗi xe một thùng hàng. Em hãy giúp bác Lâm xếp hàng cho hợp lý </a:t>
              </a:r>
              <a:endParaRPr lang="en-US" sz="2400" dirty="0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390418D3-EFC0-7A49-A8B1-0F16731DD0F6}"/>
                </a:ext>
              </a:extLst>
            </p:cNvPr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4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094D4E-A76C-4D40-8706-C6DD741F3DFC}"/>
              </a:ext>
            </a:extLst>
          </p:cNvPr>
          <p:cNvGrpSpPr/>
          <p:nvPr/>
        </p:nvGrpSpPr>
        <p:grpSpPr>
          <a:xfrm>
            <a:off x="1836068" y="4087773"/>
            <a:ext cx="8079963" cy="2310884"/>
            <a:chOff x="1432070" y="3927259"/>
            <a:chExt cx="8887959" cy="2541972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594C7B1D-D168-2747-AE81-843CACB812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986" r="8470" b="57949"/>
            <a:stretch/>
          </p:blipFill>
          <p:spPr>
            <a:xfrm>
              <a:off x="1432070" y="3927259"/>
              <a:ext cx="8887959" cy="2541972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0B4DE9F-6294-8745-A9F7-1132EE6FAFC6}"/>
                </a:ext>
              </a:extLst>
            </p:cNvPr>
            <p:cNvSpPr txBox="1"/>
            <p:nvPr/>
          </p:nvSpPr>
          <p:spPr>
            <a:xfrm rot="20755302">
              <a:off x="2193928" y="4877794"/>
              <a:ext cx="1338828" cy="491581"/>
            </a:xfrm>
            <a:prstGeom prst="rect">
              <a:avLst/>
            </a:prstGeom>
            <a:solidFill>
              <a:srgbClr val="A6DDFB"/>
            </a:solidFill>
          </p:spPr>
          <p:txBody>
            <a:bodyPr wrap="none" rtlCol="0" anchor="ctr">
              <a:spAutoFit/>
            </a:bodyPr>
            <a:lstStyle/>
            <a:p>
              <a:r>
                <a:rPr lang="en-VN" dirty="0"/>
                <a:t>Thanh long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BD139EE-AAC8-1545-A66A-FADAF8961C03}"/>
                </a:ext>
              </a:extLst>
            </p:cNvPr>
            <p:cNvSpPr txBox="1"/>
            <p:nvPr/>
          </p:nvSpPr>
          <p:spPr>
            <a:xfrm>
              <a:off x="5712806" y="4938919"/>
              <a:ext cx="1269917" cy="369332"/>
            </a:xfrm>
            <a:prstGeom prst="rect">
              <a:avLst/>
            </a:prstGeom>
            <a:solidFill>
              <a:srgbClr val="A6DDFB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VN" dirty="0"/>
                <a:t>Bắp cải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8EE6A85-DA41-3649-AC88-51975FA6D9C1}"/>
                </a:ext>
              </a:extLst>
            </p:cNvPr>
            <p:cNvSpPr txBox="1"/>
            <p:nvPr/>
          </p:nvSpPr>
          <p:spPr>
            <a:xfrm rot="20970099">
              <a:off x="9021502" y="4938919"/>
              <a:ext cx="787395" cy="369332"/>
            </a:xfrm>
            <a:prstGeom prst="rect">
              <a:avLst/>
            </a:prstGeom>
            <a:solidFill>
              <a:srgbClr val="A6DDFB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VN" dirty="0"/>
                <a:t>Chuối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E4C0A37-7D9D-DA48-9906-8BF8796D295A}"/>
                </a:ext>
              </a:extLst>
            </p:cNvPr>
            <p:cNvSpPr txBox="1"/>
            <p:nvPr/>
          </p:nvSpPr>
          <p:spPr>
            <a:xfrm>
              <a:off x="2747241" y="5280819"/>
              <a:ext cx="363641" cy="390195"/>
            </a:xfrm>
            <a:prstGeom prst="ellipse">
              <a:avLst/>
            </a:prstGeom>
            <a:solidFill>
              <a:schemeClr val="bg1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VN" dirty="0"/>
                <a:t>1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5985850-40D8-FC49-9F66-ACA9ED515CD6}"/>
                </a:ext>
              </a:extLst>
            </p:cNvPr>
            <p:cNvSpPr txBox="1"/>
            <p:nvPr/>
          </p:nvSpPr>
          <p:spPr>
            <a:xfrm>
              <a:off x="6151812" y="5233481"/>
              <a:ext cx="400005" cy="390195"/>
            </a:xfrm>
            <a:prstGeom prst="ellipse">
              <a:avLst/>
            </a:prstGeom>
            <a:solidFill>
              <a:schemeClr val="bg1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VN" dirty="0"/>
                <a:t>2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ECA19B-7DE8-3E43-8F77-34C7FD9037C4}"/>
                </a:ext>
              </a:extLst>
            </p:cNvPr>
            <p:cNvSpPr txBox="1"/>
            <p:nvPr/>
          </p:nvSpPr>
          <p:spPr>
            <a:xfrm>
              <a:off x="9244756" y="5233480"/>
              <a:ext cx="400005" cy="390195"/>
            </a:xfrm>
            <a:prstGeom prst="ellipse">
              <a:avLst/>
            </a:prstGeom>
            <a:solidFill>
              <a:schemeClr val="bg1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VN" dirty="0"/>
                <a:t>3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A00BD0D-DB9B-A44D-954E-35C35DE62745}"/>
                </a:ext>
              </a:extLst>
            </p:cNvPr>
            <p:cNvSpPr txBox="1"/>
            <p:nvPr/>
          </p:nvSpPr>
          <p:spPr>
            <a:xfrm>
              <a:off x="5827429" y="6007566"/>
              <a:ext cx="1031051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sz="2200" dirty="0">
                  <a:latin typeface="UTM Avo" panose="02040603050506020204" pitchFamily="18" charset="0"/>
                </a:rPr>
                <a:t>78 dm</a:t>
              </a:r>
            </a:p>
          </p:txBody>
        </p:sp>
      </p:grpSp>
      <p:cxnSp>
        <p:nvCxnSpPr>
          <p:cNvPr id="20" name="Curved Connector 19">
            <a:extLst>
              <a:ext uri="{FF2B5EF4-FFF2-40B4-BE49-F238E27FC236}">
                <a16:creationId xmlns:a16="http://schemas.microsoft.com/office/drawing/2014/main" id="{56B4EBEA-930E-9B40-8DD1-C9DE39D423C0}"/>
              </a:ext>
            </a:extLst>
          </p:cNvPr>
          <p:cNvCxnSpPr>
            <a:cxnSpLocks/>
          </p:cNvCxnSpPr>
          <p:nvPr/>
        </p:nvCxnSpPr>
        <p:spPr>
          <a:xfrm>
            <a:off x="2492591" y="2566200"/>
            <a:ext cx="6336616" cy="2177681"/>
          </a:xfrm>
          <a:prstGeom prst="straightConnector1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urved Connector 19">
            <a:extLst>
              <a:ext uri="{FF2B5EF4-FFF2-40B4-BE49-F238E27FC236}">
                <a16:creationId xmlns:a16="http://schemas.microsoft.com/office/drawing/2014/main" id="{A8CE6480-873E-8A48-94DE-D1A29DF47161}"/>
              </a:ext>
            </a:extLst>
          </p:cNvPr>
          <p:cNvCxnSpPr>
            <a:cxnSpLocks/>
          </p:cNvCxnSpPr>
          <p:nvPr/>
        </p:nvCxnSpPr>
        <p:spPr>
          <a:xfrm flipH="1">
            <a:off x="6414120" y="2632896"/>
            <a:ext cx="773504" cy="2068230"/>
          </a:xfrm>
          <a:prstGeom prst="straightConnector1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urved Connector 19">
            <a:extLst>
              <a:ext uri="{FF2B5EF4-FFF2-40B4-BE49-F238E27FC236}">
                <a16:creationId xmlns:a16="http://schemas.microsoft.com/office/drawing/2014/main" id="{79F06A60-684B-4449-A271-D83B1A6F2A3B}"/>
              </a:ext>
            </a:extLst>
          </p:cNvPr>
          <p:cNvCxnSpPr>
            <a:cxnSpLocks/>
          </p:cNvCxnSpPr>
          <p:nvPr/>
        </p:nvCxnSpPr>
        <p:spPr>
          <a:xfrm flipH="1">
            <a:off x="3722138" y="2469457"/>
            <a:ext cx="4988015" cy="2272797"/>
          </a:xfrm>
          <a:prstGeom prst="straightConnector1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8505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4A21E36-A990-CD42-BCC7-1B91DBCA0FF7}"/>
              </a:ext>
            </a:extLst>
          </p:cNvPr>
          <p:cNvGrpSpPr/>
          <p:nvPr/>
        </p:nvGrpSpPr>
        <p:grpSpPr>
          <a:xfrm>
            <a:off x="861482" y="161760"/>
            <a:ext cx="10469035" cy="1808328"/>
            <a:chOff x="861482" y="320023"/>
            <a:chExt cx="10469035" cy="180832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6BA9B30-4156-6148-AE46-06C6E85B38B7}"/>
                </a:ext>
              </a:extLst>
            </p:cNvPr>
            <p:cNvGrpSpPr/>
            <p:nvPr/>
          </p:nvGrpSpPr>
          <p:grpSpPr>
            <a:xfrm>
              <a:off x="861482" y="320023"/>
              <a:ext cx="10469035" cy="1685846"/>
              <a:chOff x="1183343" y="1395558"/>
              <a:chExt cx="10469035" cy="1685846"/>
            </a:xfrm>
          </p:grpSpPr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F911159-15A5-9A4C-85EE-0EBD1523A45F}"/>
                  </a:ext>
                </a:extLst>
              </p:cNvPr>
              <p:cNvSpPr txBox="1"/>
              <p:nvPr/>
            </p:nvSpPr>
            <p:spPr>
              <a:xfrm>
                <a:off x="1819585" y="1395558"/>
                <a:ext cx="9832793" cy="1685846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/>
                  <a:t>Một đoàn tàu dài 99 m  đang đi qua một cây cầu sắt AB dài 54 m. Khi đầu tàu vừa đến điểm A (như hình vẽ) thì điểm C ở đuôi tàu con cách điểm B             m.</a:t>
                </a:r>
              </a:p>
            </p:txBody>
          </p:sp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06CB0BA4-7FB5-C24D-976B-A3644BF6F47A}"/>
                  </a:ext>
                </a:extLst>
              </p:cNvPr>
              <p:cNvSpPr/>
              <p:nvPr/>
            </p:nvSpPr>
            <p:spPr>
              <a:xfrm>
                <a:off x="1183343" y="1464304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b="1" dirty="0"/>
                  <a:t>5</a:t>
                </a:r>
              </a:p>
            </p:txBody>
          </p:sp>
        </p:grpSp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D0553543-21D1-5241-B521-AC269AC35E94}"/>
                </a:ext>
              </a:extLst>
            </p:cNvPr>
            <p:cNvSpPr/>
            <p:nvPr/>
          </p:nvSpPr>
          <p:spPr>
            <a:xfrm>
              <a:off x="2672168" y="1414632"/>
              <a:ext cx="844566" cy="713719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>
                  <a:solidFill>
                    <a:srgbClr val="000000"/>
                  </a:solidFill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3FF2FCE-0F9D-F14D-B701-1CE3E7137CF6}"/>
              </a:ext>
            </a:extLst>
          </p:cNvPr>
          <p:cNvGrpSpPr/>
          <p:nvPr/>
        </p:nvGrpSpPr>
        <p:grpSpPr>
          <a:xfrm>
            <a:off x="2178733" y="2086433"/>
            <a:ext cx="7834534" cy="3692032"/>
            <a:chOff x="1573235" y="2211190"/>
            <a:chExt cx="9045530" cy="426271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10B4668F-3108-A140-9DD6-8A9C28C138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814"/>
            <a:stretch/>
          </p:blipFill>
          <p:spPr>
            <a:xfrm>
              <a:off x="1573235" y="2211190"/>
              <a:ext cx="9045530" cy="4262715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9A22E69-93C5-D844-B53C-92A7232AEDF1}"/>
                </a:ext>
              </a:extLst>
            </p:cNvPr>
            <p:cNvSpPr txBox="1"/>
            <p:nvPr/>
          </p:nvSpPr>
          <p:spPr>
            <a:xfrm rot="936661">
              <a:off x="6452752" y="3623211"/>
              <a:ext cx="824265" cy="400110"/>
            </a:xfrm>
            <a:prstGeom prst="rect">
              <a:avLst/>
            </a:prstGeom>
            <a:solidFill>
              <a:srgbClr val="9CD6EA"/>
            </a:solidFill>
            <a:effectLst>
              <a:softEdge rad="63500"/>
            </a:effectLst>
          </p:spPr>
          <p:txBody>
            <a:bodyPr wrap="none" rtlCol="0">
              <a:spAutoFit/>
            </a:bodyPr>
            <a:lstStyle/>
            <a:p>
              <a:pPr algn="ctr"/>
              <a:r>
                <a:rPr lang="en-VN" sz="2000" dirty="0">
                  <a:ln>
                    <a:solidFill>
                      <a:schemeClr val="tx1"/>
                    </a:solidFill>
                  </a:ln>
                </a:rPr>
                <a:t>99 m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27FDDA-A0CE-C049-9626-FDD856AB4D21}"/>
                </a:ext>
              </a:extLst>
            </p:cNvPr>
            <p:cNvSpPr txBox="1"/>
            <p:nvPr/>
          </p:nvSpPr>
          <p:spPr>
            <a:xfrm rot="936661">
              <a:off x="4421789" y="4390088"/>
              <a:ext cx="824265" cy="400110"/>
            </a:xfrm>
            <a:prstGeom prst="rect">
              <a:avLst/>
            </a:prstGeom>
            <a:solidFill>
              <a:srgbClr val="9CD6EA"/>
            </a:solidFill>
            <a:effectLst>
              <a:softEdge rad="63500"/>
            </a:effectLst>
          </p:spPr>
          <p:txBody>
            <a:bodyPr wrap="none" rtlCol="0">
              <a:spAutoFit/>
            </a:bodyPr>
            <a:lstStyle/>
            <a:p>
              <a:pPr algn="ctr"/>
              <a:r>
                <a:rPr lang="en-VN" sz="2000" dirty="0">
                  <a:ln>
                    <a:solidFill>
                      <a:schemeClr val="tx1"/>
                    </a:solidFill>
                  </a:ln>
                </a:rPr>
                <a:t>54 m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6E2C1F2-BE7B-3844-AAA8-B9138B6D4A4C}"/>
                </a:ext>
              </a:extLst>
            </p:cNvPr>
            <p:cNvSpPr txBox="1"/>
            <p:nvPr/>
          </p:nvSpPr>
          <p:spPr>
            <a:xfrm rot="936661">
              <a:off x="7752615" y="5335590"/>
              <a:ext cx="681597" cy="400110"/>
            </a:xfrm>
            <a:prstGeom prst="rect">
              <a:avLst/>
            </a:prstGeom>
            <a:solidFill>
              <a:srgbClr val="3F8E40"/>
            </a:solidFill>
            <a:effectLst>
              <a:softEdge rad="63500"/>
            </a:effectLst>
          </p:spPr>
          <p:txBody>
            <a:bodyPr wrap="none" rtlCol="0">
              <a:spAutoFit/>
            </a:bodyPr>
            <a:lstStyle/>
            <a:p>
              <a:pPr algn="ctr"/>
              <a:r>
                <a:rPr lang="en-VN" sz="2000" dirty="0">
                  <a:ln>
                    <a:solidFill>
                      <a:schemeClr val="tx1"/>
                    </a:solidFill>
                  </a:ln>
                </a:rPr>
                <a:t>? m 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1C7413E-159C-1140-9EB1-FB2CAFD817C5}"/>
              </a:ext>
            </a:extLst>
          </p:cNvPr>
          <p:cNvSpPr txBox="1"/>
          <p:nvPr/>
        </p:nvSpPr>
        <p:spPr>
          <a:xfrm>
            <a:off x="3803336" y="5817598"/>
            <a:ext cx="28151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3200" dirty="0"/>
              <a:t>99 m – 54 m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443C54-C99A-8544-8866-9C699FE174A8}"/>
              </a:ext>
            </a:extLst>
          </p:cNvPr>
          <p:cNvSpPr/>
          <p:nvPr/>
        </p:nvSpPr>
        <p:spPr>
          <a:xfrm>
            <a:off x="6691090" y="5793924"/>
            <a:ext cx="10951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VN" sz="3200" dirty="0">
                <a:solidFill>
                  <a:srgbClr val="FF0000"/>
                </a:solidFill>
              </a:rPr>
              <a:t>45 m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21F23DD-8577-CB4F-B663-ECCFF99EBEE9}"/>
              </a:ext>
            </a:extLst>
          </p:cNvPr>
          <p:cNvSpPr/>
          <p:nvPr/>
        </p:nvSpPr>
        <p:spPr>
          <a:xfrm>
            <a:off x="2774491" y="1320840"/>
            <a:ext cx="639919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en-VN" sz="3200" dirty="0">
                <a:solidFill>
                  <a:srgbClr val="FF0000"/>
                </a:solidFill>
              </a:rPr>
              <a:t>45</a:t>
            </a:r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316368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3019</TotalTime>
  <Words>640</Words>
  <Application>Microsoft Office PowerPoint</Application>
  <PresentationFormat>Widescreen</PresentationFormat>
  <Paragraphs>118</Paragraphs>
  <Slides>11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11</vt:i4>
      </vt:variant>
    </vt:vector>
  </HeadingPairs>
  <TitlesOfParts>
    <vt:vector size="29" baseType="lpstr">
      <vt:lpstr>微软雅黑</vt:lpstr>
      <vt:lpstr>SimSun</vt:lpstr>
      <vt:lpstr>SimSun</vt:lpstr>
      <vt:lpstr>Arial</vt:lpstr>
      <vt:lpstr>Arial-Rounded</vt:lpstr>
      <vt:lpstr>Calibri</vt:lpstr>
      <vt:lpstr>等线</vt:lpstr>
      <vt:lpstr>HP001 4 hàng</vt:lpstr>
      <vt:lpstr>HP001 4H</vt:lpstr>
      <vt:lpstr>HP001 5 hàng</vt:lpstr>
      <vt:lpstr>Times New Roman</vt:lpstr>
      <vt:lpstr>UTM Avo</vt:lpstr>
      <vt:lpstr>UTM Cookies</vt:lpstr>
      <vt:lpstr>Wingdings</vt:lpstr>
      <vt:lpstr>Office Theme</vt:lpstr>
      <vt:lpstr>3_Office 主题​​</vt:lpstr>
      <vt:lpstr>3_Office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318</cp:revision>
  <dcterms:created xsi:type="dcterms:W3CDTF">2021-06-02T01:34:28Z</dcterms:created>
  <dcterms:modified xsi:type="dcterms:W3CDTF">2022-03-28T11:38:47Z</dcterms:modified>
</cp:coreProperties>
</file>