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3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78" r:id="rId2"/>
    <p:sldMasterId id="2147483694" r:id="rId3"/>
    <p:sldMasterId id="2147483731" r:id="rId4"/>
  </p:sldMasterIdLst>
  <p:notesMasterIdLst>
    <p:notesMasterId r:id="rId23"/>
  </p:notesMasterIdLst>
  <p:sldIdLst>
    <p:sldId id="256" r:id="rId5"/>
    <p:sldId id="294" r:id="rId6"/>
    <p:sldId id="287" r:id="rId7"/>
    <p:sldId id="288" r:id="rId8"/>
    <p:sldId id="289" r:id="rId9"/>
    <p:sldId id="290" r:id="rId10"/>
    <p:sldId id="291" r:id="rId11"/>
    <p:sldId id="292" r:id="rId12"/>
    <p:sldId id="264" r:id="rId13"/>
    <p:sldId id="293" r:id="rId14"/>
    <p:sldId id="265" r:id="rId15"/>
    <p:sldId id="295" r:id="rId16"/>
    <p:sldId id="266" r:id="rId17"/>
    <p:sldId id="267" r:id="rId18"/>
    <p:sldId id="268" r:id="rId19"/>
    <p:sldId id="269" r:id="rId20"/>
    <p:sldId id="270" r:id="rId21"/>
    <p:sldId id="275" r:id="rId22"/>
  </p:sldIdLst>
  <p:sldSz cx="12192000" cy="6858000"/>
  <p:notesSz cx="6858000" cy="9144000"/>
  <p:embeddedFontLst>
    <p:embeddedFont>
      <p:font typeface="Cookie" panose="020B0604020202020204" charset="0"/>
      <p:regular r:id="rId24"/>
      <p:bold r:id="rId25"/>
      <p:boldItalic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Microsoft YaHei" panose="020B0503020204020204" pitchFamily="34" charset="-122"/>
      <p:regular r:id="rId31"/>
      <p:bold r:id="rId32"/>
    </p:embeddedFont>
    <p:embeddedFont>
      <p:font typeface="HP001 4H" panose="020B0603050302020204" pitchFamily="34" charset="0"/>
      <p:regular r:id="rId33"/>
      <p:bold r:id="rId34"/>
    </p:embeddedFont>
    <p:embeddedFont>
      <p:font typeface="Montserrat ExtraBold" panose="00000900000000000000" pitchFamily="2" charset="0"/>
      <p:bold r:id="rId35"/>
      <p:boldItalic r:id="rId36"/>
    </p:embeddedFont>
    <p:embeddedFont>
      <p:font typeface="HP001 4 hàng" panose="020B0603050302020204" pitchFamily="34" charset="0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im Anh" initials="KA" lastIdx="0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7" d="100"/>
          <a:sy n="67" d="100"/>
        </p:scale>
        <p:origin x="32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3.fntdata"/><Relationship Id="rId39" Type="http://schemas.openxmlformats.org/officeDocument/2006/relationships/commentAuthors" Target="commentAuthors.xml"/><Relationship Id="rId21" Type="http://schemas.openxmlformats.org/officeDocument/2006/relationships/slide" Target="slides/slide17.xml"/><Relationship Id="rId34" Type="http://schemas.openxmlformats.org/officeDocument/2006/relationships/font" Target="fonts/font11.fntdata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font" Target="fonts/font6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font" Target="fonts/font8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ableStyles" Target="tableStyle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 panose="020F0502020204030204"/>
                <a:ea typeface="Calibri" panose="020F0502020204030204"/>
                <a:cs typeface="Calibri" panose="020F0502020204030204"/>
                <a:sym typeface="Calibri" panose="020F0502020204030204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 panose="020F0502020204030204"/>
              <a:ea typeface="Calibri" panose="020F0502020204030204"/>
              <a:cs typeface="Calibri" panose="020F0502020204030204"/>
              <a:sym typeface="Calibri" panose="020F0502020204030204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5" name="Google Shape;4335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6" name="Google Shape;433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giảng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 </a:t>
            </a:r>
            <a:r>
              <a:rPr lang="en-US" dirty="0" err="1"/>
              <a:t>bởi</a:t>
            </a:r>
            <a:r>
              <a:rPr lang="en-US" dirty="0"/>
              <a:t>: </a:t>
            </a:r>
            <a:r>
              <a:rPr lang="en-US" dirty="0" err="1"/>
              <a:t>Phạm</a:t>
            </a:r>
            <a:r>
              <a:rPr lang="en-US" dirty="0"/>
              <a:t> </a:t>
            </a:r>
            <a:r>
              <a:rPr lang="en-US" dirty="0" err="1"/>
              <a:t>Duyên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D2E422-42A8-4A7B-87CD-13A088DD628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/>
                <a:sym typeface="Arial" panose="020B060402020202020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8491090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7" name="Google Shape;4447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8" name="Google Shape;4448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1" name="Google Shape;4451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2" name="Google Shape;4452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1" name="Google Shape;4471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2" name="Google Shape;4472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3" name="Google Shape;4483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4" name="Google Shape;4484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1" name="Google Shape;4501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2" name="Google Shape;4502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6" name="Google Shape;4506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6" name="Google Shape;4516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7" name="Google Shape;4517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 b="0" i="0" u="none" strike="noStrike" cap="none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sz="11500">
              <a:solidFill>
                <a:srgbClr val="002060"/>
              </a:solidFill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 b="0" i="0" u="none" strike="noStrike" cap="none">
                <a:solidFill>
                  <a:srgbClr val="974806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sz="11500">
              <a:solidFill>
                <a:srgbClr val="002060"/>
              </a:solidFill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sz="11500">
              <a:solidFill>
                <a:srgbClr val="002060"/>
              </a:solidFill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94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 b="0" i="0" u="none" strike="noStrike" cap="none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35282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29261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29716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916836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14925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34796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1355912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168374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190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35542"/>
      </p:ext>
    </p:extLst>
  </p:cSld>
  <p:clrMapOvr>
    <a:masterClrMapping/>
  </p:clrMapOvr>
  <p:transition spd="slow"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70610100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06405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1"/>
            <a:ext cx="12192000" cy="5758149"/>
          </a:xfrm>
          <a:prstGeom prst="rect">
            <a:avLst/>
          </a:prstGeom>
          <a:solidFill>
            <a:srgbClr val="B1DE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0" y="3349128"/>
            <a:ext cx="12192000" cy="2305624"/>
          </a:xfrm>
          <a:prstGeom prst="rect">
            <a:avLst/>
          </a:prstGeom>
          <a:solidFill>
            <a:srgbClr val="7FC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641" y="3676180"/>
            <a:ext cx="1367967" cy="81847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8827" y="2907955"/>
            <a:ext cx="2435276" cy="1457061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0" y="5654752"/>
            <a:ext cx="12192000" cy="1203248"/>
          </a:xfrm>
          <a:prstGeom prst="rect">
            <a:avLst/>
          </a:prstGeom>
          <a:solidFill>
            <a:srgbClr val="CED6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0" y="5372101"/>
            <a:ext cx="12192000" cy="532941"/>
          </a:xfrm>
          <a:prstGeom prst="rect">
            <a:avLst/>
          </a:prstGeom>
          <a:solidFill>
            <a:srgbClr val="80BB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626" y="220338"/>
            <a:ext cx="7725907" cy="603724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800" y="5654755"/>
            <a:ext cx="3727652" cy="71911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70361" y="5654754"/>
            <a:ext cx="3727652" cy="719113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145" y="448795"/>
            <a:ext cx="2665930" cy="159506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0400" y="5377066"/>
            <a:ext cx="1977089" cy="1327611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0" y="4648051"/>
            <a:ext cx="932800" cy="19160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4631" y="4523516"/>
            <a:ext cx="1533823" cy="217524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2BF15E-3D69-4198-ACBA-4CF21DCC890D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4F8E3B-1BA1-4539-B149-7B70547C67F1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364735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1"/>
            <a:ext cx="12192000" cy="5758149"/>
          </a:xfrm>
          <a:prstGeom prst="rect">
            <a:avLst/>
          </a:prstGeom>
          <a:solidFill>
            <a:srgbClr val="B1DE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0" y="3349128"/>
            <a:ext cx="12192000" cy="2305624"/>
          </a:xfrm>
          <a:prstGeom prst="rect">
            <a:avLst/>
          </a:prstGeom>
          <a:solidFill>
            <a:srgbClr val="7FC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641" y="3676180"/>
            <a:ext cx="1367967" cy="81847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8827" y="2907955"/>
            <a:ext cx="2435276" cy="1457061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0" y="5654752"/>
            <a:ext cx="12192000" cy="1203248"/>
          </a:xfrm>
          <a:prstGeom prst="rect">
            <a:avLst/>
          </a:prstGeom>
          <a:solidFill>
            <a:srgbClr val="CED6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0" y="5372101"/>
            <a:ext cx="12192000" cy="532941"/>
          </a:xfrm>
          <a:prstGeom prst="rect">
            <a:avLst/>
          </a:prstGeom>
          <a:solidFill>
            <a:srgbClr val="80BB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626" y="220338"/>
            <a:ext cx="7725907" cy="603724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800" y="5654755"/>
            <a:ext cx="3727652" cy="71911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70361" y="5654754"/>
            <a:ext cx="3727652" cy="719113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145" y="448795"/>
            <a:ext cx="2665930" cy="159506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0400" y="5377066"/>
            <a:ext cx="1977089" cy="1327611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0" y="4648051"/>
            <a:ext cx="932800" cy="19160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4631" y="4523516"/>
            <a:ext cx="1533823" cy="217524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2BF15E-3D69-4198-ACBA-4CF21DCC890D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4F8E3B-1BA1-4539-B149-7B70547C67F1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520059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2146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45919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22121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2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60486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2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/>
          <a:srcRect/>
          <a:stretch>
            <a:fillRect/>
          </a:stretch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57058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6157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7945856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3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670790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3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122420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3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340217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8839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TRÒ CHƠI</a:t>
            </a: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925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8698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93438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32443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11796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00206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sz="11500">
              <a:solidFill>
                <a:srgbClr val="002060"/>
              </a:solidFill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1147297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130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20679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74571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  <p:extLst>
      <p:ext uri="{BB962C8B-B14F-4D97-AF65-F5344CB8AC3E}">
        <p14:creationId xmlns:p14="http://schemas.microsoft.com/office/powerpoint/2010/main" val="131968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83473651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2868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83593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59254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  <p:extLst>
      <p:ext uri="{BB962C8B-B14F-4D97-AF65-F5344CB8AC3E}">
        <p14:creationId xmlns:p14="http://schemas.microsoft.com/office/powerpoint/2010/main" val="230941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C00000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TRÒ CHƠI</a:t>
            </a: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3042038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00"/>
                    <a:buFont typeface="Arial" panose="020B0604020202020204"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2297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974806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39250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32787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 panose="020B0604020202020204"/>
              <a:buNone/>
              <a:tabLst/>
              <a:defRPr/>
            </a:pPr>
            <a:endParaRPr kumimoji="0" sz="5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115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LUYỆN TẬP</a:t>
            </a:r>
            <a:endParaRPr kumimoji="0" sz="11500" b="0" i="0" u="none" strike="noStrike" kern="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okie" panose="02000000000000000000"/>
              <a:ea typeface="Cookie" panose="02000000000000000000"/>
              <a:cs typeface="Cookie" panose="02000000000000000000"/>
              <a:sym typeface="Cookie" panose="02000000000000000000"/>
            </a:endParaRPr>
          </a:p>
        </p:txBody>
      </p:sp>
    </p:spTree>
    <p:extLst>
      <p:ext uri="{BB962C8B-B14F-4D97-AF65-F5344CB8AC3E}">
        <p14:creationId xmlns:p14="http://schemas.microsoft.com/office/powerpoint/2010/main" val="2495618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 panose="020B0604020202020204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 panose="020B0604020202020204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 panose="020B0604020202020204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54100578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7134212"/>
      </p:ext>
    </p:extLst>
  </p:cSld>
  <p:clrMapOvr>
    <a:masterClrMapping/>
  </p:clrMapOvr>
  <p:transition spd="slow">
    <p:random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876555DC-DB59-438D-B55A-36E26D316A4E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3/22/2022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F211CBEC-4DA8-4B79-99D0-37DDF6BCFAE6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5796286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876555DC-DB59-438D-B55A-36E26D316A4E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3/22/2022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F211CBEC-4DA8-4B79-99D0-37DDF6BCFAE6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338203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32274D81-BE9C-4C9D-8371-8BC208C7A872}" type="datetimeFigureOut">
              <a:rPr kumimoji="0" lang="zh-CN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2022/3/22</a:t>
            </a:fld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fld id="{EED5F6FF-76A1-4CE1-A727-BAA53E4938F6}" type="slidenum">
              <a:rPr kumimoji="0" lang="zh-CN" alt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tabLst/>
                <a:defRPr/>
              </a:pPr>
              <a:t>‹#›</a:t>
            </a:fld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9680036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00"/>
                    <a:buFont typeface="Arial" panose="020B0604020202020204"/>
                    <a:buNone/>
                  </a:pPr>
                  <a:endParaRPr sz="1800">
                    <a:solidFill>
                      <a:schemeClr val="dk1"/>
                    </a:solidFill>
                    <a:latin typeface="Arial" panose="020B0604020202020204"/>
                    <a:ea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1837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7893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22763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749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760699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253257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56745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23760403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4175214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3354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Arial" panose="020B0604020202020204"/>
                <a:sym typeface="Arial" panose="020B0604020202020204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2395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 panose="020B0604020202020204"/>
              <a:buNone/>
            </a:pPr>
            <a:endParaRPr sz="5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</a:pPr>
            <a:endParaRPr sz="1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 panose="020B0604020202020204"/>
                  <a:buNone/>
                </a:pPr>
                <a:endParaRPr sz="1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 panose="020B0604020202020204"/>
                <a:buNone/>
              </a:pPr>
              <a:endParaRPr sz="1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500">
                <a:solidFill>
                  <a:srgbClr val="974806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KHÁM PHÁ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0455387"/>
      </p:ext>
    </p:extLst>
  </p:cSld>
  <p:clrMapOvr>
    <a:masterClrMapping/>
  </p:clrMapOvr>
  <p:transition spd="slow">
    <p:random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47326024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005196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345091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BFF15-655C-4582-BD93-0E0D78D47BE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59B8A-59DA-43EC-8D31-417E5BE67638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4174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1"/>
            <a:ext cx="12192000" cy="5758149"/>
          </a:xfrm>
          <a:prstGeom prst="rect">
            <a:avLst/>
          </a:prstGeom>
          <a:solidFill>
            <a:srgbClr val="B1DE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0" y="3349128"/>
            <a:ext cx="12192000" cy="2305624"/>
          </a:xfrm>
          <a:prstGeom prst="rect">
            <a:avLst/>
          </a:prstGeom>
          <a:solidFill>
            <a:srgbClr val="7FC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641" y="3676180"/>
            <a:ext cx="1367967" cy="81847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8827" y="2907955"/>
            <a:ext cx="2435276" cy="1457061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0" y="5654752"/>
            <a:ext cx="12192000" cy="1203248"/>
          </a:xfrm>
          <a:prstGeom prst="rect">
            <a:avLst/>
          </a:prstGeom>
          <a:solidFill>
            <a:srgbClr val="CED6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0" y="5372101"/>
            <a:ext cx="12192000" cy="532941"/>
          </a:xfrm>
          <a:prstGeom prst="rect">
            <a:avLst/>
          </a:prstGeom>
          <a:solidFill>
            <a:srgbClr val="80BB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626" y="220338"/>
            <a:ext cx="7725907" cy="603724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800" y="5654755"/>
            <a:ext cx="3727652" cy="71911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70361" y="5654754"/>
            <a:ext cx="3727652" cy="719113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145" y="448795"/>
            <a:ext cx="2665930" cy="159506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0400" y="5377066"/>
            <a:ext cx="1977089" cy="1327611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0" y="4648051"/>
            <a:ext cx="932800" cy="19160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4631" y="4523516"/>
            <a:ext cx="1533823" cy="217524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2BF15E-3D69-4198-ACBA-4CF21DCC890D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4F8E3B-1BA1-4539-B149-7B70547C67F1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854697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0" y="1"/>
            <a:ext cx="12192000" cy="5758149"/>
          </a:xfrm>
          <a:prstGeom prst="rect">
            <a:avLst/>
          </a:prstGeom>
          <a:solidFill>
            <a:srgbClr val="B1DE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7" name="矩形 6"/>
          <p:cNvSpPr/>
          <p:nvPr userDrawn="1"/>
        </p:nvSpPr>
        <p:spPr>
          <a:xfrm>
            <a:off x="0" y="3349128"/>
            <a:ext cx="12192000" cy="2305624"/>
          </a:xfrm>
          <a:prstGeom prst="rect">
            <a:avLst/>
          </a:prstGeom>
          <a:solidFill>
            <a:srgbClr val="7FCD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641" y="3676180"/>
            <a:ext cx="1367967" cy="81847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8827" y="2907955"/>
            <a:ext cx="2435276" cy="1457061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0" y="5654752"/>
            <a:ext cx="12192000" cy="1203248"/>
          </a:xfrm>
          <a:prstGeom prst="rect">
            <a:avLst/>
          </a:prstGeom>
          <a:solidFill>
            <a:srgbClr val="CED6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0" y="5372101"/>
            <a:ext cx="12192000" cy="532941"/>
          </a:xfrm>
          <a:prstGeom prst="rect">
            <a:avLst/>
          </a:prstGeom>
          <a:solidFill>
            <a:srgbClr val="80BB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2626" y="220338"/>
            <a:ext cx="7725907" cy="603724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8800" y="5654755"/>
            <a:ext cx="3727652" cy="719113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70361" y="5654754"/>
            <a:ext cx="3727652" cy="719113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145" y="448795"/>
            <a:ext cx="2665930" cy="159506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0400" y="5377066"/>
            <a:ext cx="1977089" cy="1327611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0" y="4648051"/>
            <a:ext cx="932800" cy="19160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4631" y="4523516"/>
            <a:ext cx="1533823" cy="2175240"/>
          </a:xfrm>
          <a:prstGeom prst="rect">
            <a:avLst/>
          </a:prstGeom>
        </p:spPr>
      </p:pic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2BF15E-3D69-4198-ACBA-4CF21DCC890D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2022/3/22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4F8E3B-1BA1-4539-B149-7B70547C67F1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anose="020B0604020202020204"/>
                <a:sym typeface="Arial" panose="020B0604020202020204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5891815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0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37" Type="http://schemas.openxmlformats.org/officeDocument/2006/relationships/theme" Target="../theme/theme3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2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17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1.xml"/><Relationship Id="rId16" Type="http://schemas.openxmlformats.org/officeDocument/2006/relationships/slideLayout" Target="../slideLayouts/slideLayout95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 panose="02000000000000000000"/>
              <a:buNone/>
              <a:defRPr sz="4400" b="0" i="0" u="none" strike="noStrike" cap="none">
                <a:solidFill>
                  <a:schemeClr val="dk1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 panose="020B0604020202020204"/>
              <a:buChar char="•"/>
              <a:defRPr sz="2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Char char="•"/>
              <a:defRPr sz="24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 panose="020B0604020202020204"/>
              <a:buChar char="•"/>
              <a:defRPr sz="20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FeistyForwarders_0968120672</a:t>
            </a:r>
            <a:endParaRPr sz="8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013675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 panose="02000000000000000000"/>
              <a:buNone/>
              <a:defRPr sz="4400" b="0" i="0" u="none" strike="noStrike" cap="none">
                <a:solidFill>
                  <a:schemeClr val="dk1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 panose="020B0604020202020204"/>
              <a:buChar char="•"/>
              <a:defRPr sz="2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Char char="•"/>
              <a:defRPr sz="24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 panose="020B0604020202020204"/>
              <a:buChar char="•"/>
              <a:defRPr sz="20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sz="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FeistyForwarders_0968120672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33689967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  <p:sldLayoutId id="2147483728" r:id="rId34"/>
    <p:sldLayoutId id="2147483729" r:id="rId35"/>
    <p:sldLayoutId id="2147483730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11849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9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2.png"/><Relationship Id="rId4" Type="http://schemas.openxmlformats.org/officeDocument/2006/relationships/image" Target="../media/image6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18" Type="http://schemas.openxmlformats.org/officeDocument/2006/relationships/image" Target="../media/image2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17" Type="http://schemas.openxmlformats.org/officeDocument/2006/relationships/image" Target="../media/image2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5.png"/><Relationship Id="rId20" Type="http://schemas.openxmlformats.org/officeDocument/2006/relationships/image" Target="../media/image29.png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5" Type="http://schemas.openxmlformats.org/officeDocument/2006/relationships/image" Target="../media/image24.png"/><Relationship Id="rId10" Type="http://schemas.openxmlformats.org/officeDocument/2006/relationships/image" Target="../media/image19.png"/><Relationship Id="rId19" Type="http://schemas.openxmlformats.org/officeDocument/2006/relationships/image" Target="../media/image28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microsoft.com/office/2007/relationships/hdphoto" Target="../media/hdphoto5.wdp"/><Relationship Id="rId18" Type="http://schemas.openxmlformats.org/officeDocument/2006/relationships/image" Target="../media/image38.png"/><Relationship Id="rId3" Type="http://schemas.openxmlformats.org/officeDocument/2006/relationships/slideLayout" Target="../slideLayouts/slideLayout1.xml"/><Relationship Id="rId7" Type="http://schemas.microsoft.com/office/2007/relationships/hdphoto" Target="../media/hdphoto2.wdp"/><Relationship Id="rId12" Type="http://schemas.openxmlformats.org/officeDocument/2006/relationships/image" Target="../media/image34.png"/><Relationship Id="rId17" Type="http://schemas.openxmlformats.org/officeDocument/2006/relationships/image" Target="../media/image37.png"/><Relationship Id="rId2" Type="http://schemas.openxmlformats.org/officeDocument/2006/relationships/audio" Target="../media/media1.mp3"/><Relationship Id="rId16" Type="http://schemas.microsoft.com/office/2007/relationships/hdphoto" Target="../media/hdphoto6.wdp"/><Relationship Id="rId20" Type="http://schemas.openxmlformats.org/officeDocument/2006/relationships/image" Target="../media/image40.png"/><Relationship Id="rId1" Type="http://schemas.microsoft.com/office/2007/relationships/media" Target="../media/media1.mp3"/><Relationship Id="rId6" Type="http://schemas.openxmlformats.org/officeDocument/2006/relationships/image" Target="../media/image31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openxmlformats.org/officeDocument/2006/relationships/image" Target="../media/image36.png"/><Relationship Id="rId10" Type="http://schemas.openxmlformats.org/officeDocument/2006/relationships/image" Target="../media/image33.png"/><Relationship Id="rId19" Type="http://schemas.openxmlformats.org/officeDocument/2006/relationships/image" Target="../media/image39.png"/><Relationship Id="rId4" Type="http://schemas.openxmlformats.org/officeDocument/2006/relationships/image" Target="../media/image30.png"/><Relationship Id="rId9" Type="http://schemas.microsoft.com/office/2007/relationships/hdphoto" Target="../media/hdphoto3.wdp"/><Relationship Id="rId14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microsoft.com/office/2007/relationships/hdphoto" Target="../media/hdphoto7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microsoft.com/office/2007/relationships/hdphoto" Target="../media/hdphoto11.wdp"/><Relationship Id="rId18" Type="http://schemas.microsoft.com/office/2007/relationships/hdphoto" Target="../media/hdphoto3.wdp"/><Relationship Id="rId3" Type="http://schemas.microsoft.com/office/2007/relationships/hdphoto" Target="../media/hdphoto1.wdp"/><Relationship Id="rId21" Type="http://schemas.openxmlformats.org/officeDocument/2006/relationships/image" Target="../media/image52.png"/><Relationship Id="rId7" Type="http://schemas.microsoft.com/office/2007/relationships/hdphoto" Target="../media/hdphoto8.wdp"/><Relationship Id="rId12" Type="http://schemas.openxmlformats.org/officeDocument/2006/relationships/image" Target="../media/image47.png"/><Relationship Id="rId17" Type="http://schemas.openxmlformats.org/officeDocument/2006/relationships/image" Target="../media/image32.png"/><Relationship Id="rId2" Type="http://schemas.openxmlformats.org/officeDocument/2006/relationships/image" Target="../media/image30.png"/><Relationship Id="rId16" Type="http://schemas.openxmlformats.org/officeDocument/2006/relationships/image" Target="../media/image49.GIF"/><Relationship Id="rId20" Type="http://schemas.openxmlformats.org/officeDocument/2006/relationships/image" Target="../media/image5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11" Type="http://schemas.microsoft.com/office/2007/relationships/hdphoto" Target="../media/hdphoto10.wdp"/><Relationship Id="rId5" Type="http://schemas.microsoft.com/office/2007/relationships/hdphoto" Target="../media/hdphoto2.wdp"/><Relationship Id="rId15" Type="http://schemas.microsoft.com/office/2007/relationships/hdphoto" Target="../media/hdphoto12.wdp"/><Relationship Id="rId23" Type="http://schemas.openxmlformats.org/officeDocument/2006/relationships/image" Target="../media/image53.png"/><Relationship Id="rId10" Type="http://schemas.openxmlformats.org/officeDocument/2006/relationships/image" Target="../media/image46.png"/><Relationship Id="rId19" Type="http://schemas.openxmlformats.org/officeDocument/2006/relationships/image" Target="../media/image50.png"/><Relationship Id="rId4" Type="http://schemas.openxmlformats.org/officeDocument/2006/relationships/image" Target="../media/image31.png"/><Relationship Id="rId9" Type="http://schemas.microsoft.com/office/2007/relationships/hdphoto" Target="../media/hdphoto9.wdp"/><Relationship Id="rId14" Type="http://schemas.openxmlformats.org/officeDocument/2006/relationships/image" Target="../media/image48.png"/><Relationship Id="rId22" Type="http://schemas.openxmlformats.org/officeDocument/2006/relationships/image" Target="../media/image3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microsoft.com/office/2007/relationships/hdphoto" Target="../media/hdphoto7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microsoft.com/office/2007/relationships/hdphoto" Target="../media/hdphoto7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8" name="Google Shape;4338;p1"/>
          <p:cNvGrpSpPr/>
          <p:nvPr/>
        </p:nvGrpSpPr>
        <p:grpSpPr>
          <a:xfrm>
            <a:off x="690880" y="106045"/>
            <a:ext cx="2317115" cy="980440"/>
            <a:chOff x="1523998" y="0"/>
            <a:chExt cx="2190751" cy="980661"/>
          </a:xfrm>
        </p:grpSpPr>
        <p:grpSp>
          <p:nvGrpSpPr>
            <p:cNvPr id="4339" name="Google Shape;4339;p1"/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4340" name="Google Shape;4340;p1"/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rgbClr val="E36C09"/>
              </a:solidFill>
              <a:ln w="12700" cap="flat" cmpd="sng">
                <a:solidFill>
                  <a:srgbClr val="E36C09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635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1" name="Google Shape;4341;p1"/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>
                  <a:gd name="adj1" fmla="val 16667"/>
                  <a:gd name="adj2" fmla="val 0"/>
                </a:avLst>
              </a:prstGeom>
              <a:solidFill>
                <a:schemeClr val="lt1"/>
              </a:solidFill>
              <a:ln w="12700" cap="flat" cmpd="sng">
                <a:solidFill>
                  <a:srgbClr val="E36C09"/>
                </a:solidFill>
                <a:prstDash val="lgDash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chemeClr val="lt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42" name="Google Shape;4342;p1"/>
            <p:cNvSpPr txBox="1"/>
            <p:nvPr/>
          </p:nvSpPr>
          <p:spPr>
            <a:xfrm>
              <a:off x="1677724" y="206880"/>
              <a:ext cx="1972089" cy="52081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0" i="0" u="none" strike="noStrike" cap="none">
                  <a:solidFill>
                    <a:srgbClr val="E36C09"/>
                  </a:solidFill>
                  <a:latin typeface="Cookie" panose="02000000000000000000"/>
                  <a:ea typeface="Cookie" panose="02000000000000000000"/>
                  <a:cs typeface="Cookie" panose="02000000000000000000"/>
                  <a:sym typeface="Cookie" panose="02000000000000000000"/>
                </a:rPr>
                <a:t>CHỦ ĐỀ 11</a:t>
              </a:r>
            </a:p>
          </p:txBody>
        </p:sp>
      </p:grpSp>
      <p:sp>
        <p:nvSpPr>
          <p:cNvPr id="4343" name="Google Shape;4343;p1"/>
          <p:cNvSpPr txBox="1"/>
          <p:nvPr/>
        </p:nvSpPr>
        <p:spPr>
          <a:xfrm>
            <a:off x="2730500" y="231775"/>
            <a:ext cx="7724775" cy="13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i="0" u="none" strike="noStrike" cap="none">
                <a:solidFill>
                  <a:srgbClr val="E36C09"/>
                </a:solidFill>
                <a:latin typeface="Times New Roman" panose="02020603050405020304" charset="0"/>
                <a:ea typeface="Cookie" panose="02000000000000000000"/>
                <a:cs typeface="Times New Roman" panose="02020603050405020304" charset="0"/>
                <a:sym typeface="Cookie" panose="02000000000000000000"/>
              </a:rPr>
              <a:t>ĐỘ DÀI VÀ ĐƠN VỊ ĐO ĐỘ DÀI</a:t>
            </a: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i="0" u="none" strike="noStrike" cap="none">
                <a:solidFill>
                  <a:srgbClr val="E36C09"/>
                </a:solidFill>
                <a:latin typeface="Times New Roman" panose="02020603050405020304" charset="0"/>
                <a:ea typeface="Cookie" panose="02000000000000000000"/>
                <a:cs typeface="Times New Roman" panose="02020603050405020304" charset="0"/>
                <a:sym typeface="Cookie" panose="02000000000000000000"/>
              </a:rPr>
              <a:t>TIỀN VIỆT NAM</a:t>
            </a:r>
          </a:p>
        </p:txBody>
      </p:sp>
      <p:sp>
        <p:nvSpPr>
          <p:cNvPr id="4344" name="Google Shape;4344;p1"/>
          <p:cNvSpPr txBox="1"/>
          <p:nvPr/>
        </p:nvSpPr>
        <p:spPr>
          <a:xfrm>
            <a:off x="2677160" y="1899285"/>
            <a:ext cx="6896735" cy="3413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0" i="0" u="none" strike="noStrike" cap="none">
                <a:solidFill>
                  <a:schemeClr val="lt1"/>
                </a:solidFill>
                <a:latin typeface="Times New Roman" panose="02020603050405020304" charset="0"/>
                <a:ea typeface="Cookie" panose="02000000000000000000"/>
                <a:cs typeface="Times New Roman" panose="02020603050405020304" charset="0"/>
                <a:sym typeface="Cookie" panose="02000000000000000000"/>
              </a:rPr>
              <a:t>BÀI 55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0" i="0" u="none" strike="noStrike" cap="none">
                <a:solidFill>
                  <a:schemeClr val="lt1"/>
                </a:solidFill>
                <a:latin typeface="Times New Roman" panose="02020603050405020304" charset="0"/>
                <a:ea typeface="Cookie" panose="02000000000000000000"/>
                <a:cs typeface="Times New Roman" panose="02020603050405020304" charset="0"/>
                <a:sym typeface="Cookie" panose="02000000000000000000"/>
              </a:rPr>
              <a:t>ĐỀ- XI- MÉT. MÉT</a:t>
            </a:r>
          </a:p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0" i="0" u="none" strike="noStrike" cap="none">
                <a:solidFill>
                  <a:schemeClr val="lt1"/>
                </a:solidFill>
                <a:latin typeface="Times New Roman" panose="02020603050405020304" charset="0"/>
                <a:ea typeface="Cookie" panose="02000000000000000000"/>
                <a:cs typeface="Times New Roman" panose="02020603050405020304" charset="0"/>
                <a:sym typeface="Cookie" panose="02000000000000000000"/>
              </a:rPr>
              <a:t>KI-LÔ-MÉT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34128" y="423678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ngày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22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3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5284" y="1673116"/>
            <a:ext cx="590246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(tr67, 68)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680502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54" name="Google Shape;4454;p10" descr="C:\Users\TUAN\Downloads\Luyện tập 1.png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730152" y="328812"/>
            <a:ext cx="2237784" cy="863493"/>
          </a:xfrm>
          <a:prstGeom prst="rect">
            <a:avLst/>
          </a:prstGeom>
          <a:noFill/>
          <a:ln>
            <a:noFill/>
          </a:ln>
        </p:spPr>
      </p:pic>
      <p:sp>
        <p:nvSpPr>
          <p:cNvPr id="4455" name="Google Shape;4455;p10"/>
          <p:cNvSpPr/>
          <p:nvPr/>
        </p:nvSpPr>
        <p:spPr>
          <a:xfrm>
            <a:off x="3585891" y="643936"/>
            <a:ext cx="1034386" cy="523220"/>
          </a:xfrm>
          <a:prstGeom prst="roundRect">
            <a:avLst>
              <a:gd name="adj" fmla="val 16667"/>
            </a:avLst>
          </a:prstGeom>
          <a:solidFill>
            <a:srgbClr val="FFC000">
              <a:alpha val="78823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456" name="Google Shape;4456;p10"/>
          <p:cNvGrpSpPr/>
          <p:nvPr/>
        </p:nvGrpSpPr>
        <p:grpSpPr>
          <a:xfrm>
            <a:off x="2967936" y="589072"/>
            <a:ext cx="1905202" cy="570588"/>
            <a:chOff x="1183343" y="1464304"/>
            <a:chExt cx="1905202" cy="570588"/>
          </a:xfrm>
        </p:grpSpPr>
        <p:sp>
          <p:nvSpPr>
            <p:cNvPr id="4457" name="Google Shape;4457;p10"/>
            <p:cNvSpPr txBox="1"/>
            <p:nvPr/>
          </p:nvSpPr>
          <p:spPr>
            <a:xfrm>
              <a:off x="1819587" y="1511671"/>
              <a:ext cx="1268958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Số ?</a:t>
              </a:r>
            </a:p>
          </p:txBody>
        </p:sp>
        <p:sp>
          <p:nvSpPr>
            <p:cNvPr id="4458" name="Google Shape;4458;p10"/>
            <p:cNvSpPr/>
            <p:nvPr/>
          </p:nvSpPr>
          <p:spPr>
            <a:xfrm>
              <a:off x="1183343" y="1464304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>
                  <a:solidFill>
                    <a:schemeClr val="lt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1</a:t>
              </a:r>
            </a:p>
          </p:txBody>
        </p:sp>
      </p:grpSp>
      <p:sp>
        <p:nvSpPr>
          <p:cNvPr id="4459" name="Google Shape;4459;p10"/>
          <p:cNvSpPr txBox="1"/>
          <p:nvPr/>
        </p:nvSpPr>
        <p:spPr>
          <a:xfrm>
            <a:off x="1234227" y="1673787"/>
            <a:ext cx="9474068" cy="1131848"/>
          </a:xfrm>
          <a:prstGeom prst="rect">
            <a:avLst/>
          </a:prstGeom>
          <a:solidFill>
            <a:srgbClr val="FFFAC2"/>
          </a:solidFill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Mẫu: 		2 dm + 3 dm = 5 dm			4 m + 6 m = 10 m 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		5 dm – 3 dm = 2 dm			10 m – 6 m = 4 m     </a:t>
            </a:r>
            <a:endParaRPr sz="24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460" name="Google Shape;4460;p10"/>
          <p:cNvGrpSpPr/>
          <p:nvPr/>
        </p:nvGrpSpPr>
        <p:grpSpPr>
          <a:xfrm>
            <a:off x="1326162" y="3184970"/>
            <a:ext cx="10693773" cy="1508984"/>
            <a:chOff x="2353055" y="2078841"/>
            <a:chExt cx="10693773" cy="1508984"/>
          </a:xfrm>
        </p:grpSpPr>
        <p:sp>
          <p:nvSpPr>
            <p:cNvPr id="4461" name="Google Shape;4461;p10"/>
            <p:cNvSpPr txBox="1"/>
            <p:nvPr/>
          </p:nvSpPr>
          <p:spPr>
            <a:xfrm>
              <a:off x="2353055" y="2078841"/>
              <a:ext cx="10693773" cy="14550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5 dm + 8 dm =                dm		26 dm + 45 dm =              dm</a:t>
              </a: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65 m – 30 m =                m			51 m – 16 m =              m</a:t>
              </a:r>
            </a:p>
          </p:txBody>
        </p:sp>
        <p:sp>
          <p:nvSpPr>
            <p:cNvPr id="4462" name="Google Shape;4462;p10"/>
            <p:cNvSpPr/>
            <p:nvPr/>
          </p:nvSpPr>
          <p:spPr>
            <a:xfrm>
              <a:off x="4608858" y="2246029"/>
              <a:ext cx="949960" cy="586885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1270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?</a:t>
              </a:r>
            </a:p>
          </p:txBody>
        </p:sp>
        <p:sp>
          <p:nvSpPr>
            <p:cNvPr id="4463" name="Google Shape;4463;p10"/>
            <p:cNvSpPr/>
            <p:nvPr/>
          </p:nvSpPr>
          <p:spPr>
            <a:xfrm>
              <a:off x="4608858" y="3000940"/>
              <a:ext cx="949960" cy="586885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1270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?</a:t>
              </a:r>
            </a:p>
          </p:txBody>
        </p:sp>
        <p:sp>
          <p:nvSpPr>
            <p:cNvPr id="4464" name="Google Shape;4464;p10"/>
            <p:cNvSpPr/>
            <p:nvPr/>
          </p:nvSpPr>
          <p:spPr>
            <a:xfrm>
              <a:off x="10352196" y="2231281"/>
              <a:ext cx="949960" cy="586885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1270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?</a:t>
              </a:r>
            </a:p>
          </p:txBody>
        </p:sp>
        <p:sp>
          <p:nvSpPr>
            <p:cNvPr id="4465" name="Google Shape;4465;p10"/>
            <p:cNvSpPr/>
            <p:nvPr/>
          </p:nvSpPr>
          <p:spPr>
            <a:xfrm>
              <a:off x="10012992" y="3000940"/>
              <a:ext cx="949960" cy="586885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12700" cap="flat" cmpd="sng">
              <a:solidFill>
                <a:srgbClr val="FFC00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>
                  <a:solidFill>
                    <a:srgbClr val="000000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?</a:t>
              </a:r>
            </a:p>
          </p:txBody>
        </p:sp>
      </p:grpSp>
      <p:sp>
        <p:nvSpPr>
          <p:cNvPr id="4466" name="Google Shape;4466;p10"/>
          <p:cNvSpPr txBox="1"/>
          <p:nvPr/>
        </p:nvSpPr>
        <p:spPr>
          <a:xfrm>
            <a:off x="3778984" y="3379434"/>
            <a:ext cx="585417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13</a:t>
            </a:r>
          </a:p>
        </p:txBody>
      </p:sp>
      <p:sp>
        <p:nvSpPr>
          <p:cNvPr id="4467" name="Google Shape;4467;p10"/>
          <p:cNvSpPr txBox="1"/>
          <p:nvPr/>
        </p:nvSpPr>
        <p:spPr>
          <a:xfrm>
            <a:off x="3763114" y="4131512"/>
            <a:ext cx="585417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35</a:t>
            </a:r>
          </a:p>
        </p:txBody>
      </p:sp>
      <p:sp>
        <p:nvSpPr>
          <p:cNvPr id="4468" name="Google Shape;4468;p10"/>
          <p:cNvSpPr txBox="1"/>
          <p:nvPr/>
        </p:nvSpPr>
        <p:spPr>
          <a:xfrm>
            <a:off x="9535771" y="3366906"/>
            <a:ext cx="585417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71</a:t>
            </a:r>
          </a:p>
        </p:txBody>
      </p:sp>
      <p:sp>
        <p:nvSpPr>
          <p:cNvPr id="4469" name="Google Shape;4469;p10"/>
          <p:cNvSpPr txBox="1"/>
          <p:nvPr/>
        </p:nvSpPr>
        <p:spPr>
          <a:xfrm>
            <a:off x="9168370" y="4133857"/>
            <a:ext cx="585417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35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 panose="020B0604020202020204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34128" y="423678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ba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22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3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782656" y="1654516"/>
            <a:ext cx="10796893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Luyện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tập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(tr67, 68)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347828" y="228919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1: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18839" y="2891660"/>
            <a:ext cx="445891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dm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+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m = …….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dm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52395" y="4743555"/>
            <a:ext cx="445891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ea typeface="+mn-ea"/>
                <a:cs typeface="Times New Roman" pitchFamily="18" charset="0"/>
              </a:rPr>
              <a:t>51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m 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–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16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m = ……. 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969173" y="4138994"/>
            <a:ext cx="545337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ea typeface="+mn-ea"/>
                <a:cs typeface="Times New Roman" pitchFamily="18" charset="0"/>
              </a:rPr>
              <a:t>26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dm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lang="en-US" sz="2800" b="1" kern="1200" noProof="0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+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45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d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= …….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dm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945404" y="3516725"/>
            <a:ext cx="445891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6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m </a:t>
            </a:r>
            <a:r>
              <a:rPr lang="en-US" sz="2800" b="1" kern="1200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–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 30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m = ……. 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719445" y="2878470"/>
            <a:ext cx="75310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13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728097" y="3508052"/>
            <a:ext cx="75310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 panose="020B0604020202020204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 panose="020B0604020202020204"/>
              </a:rPr>
              <a:t>35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284651" y="4128804"/>
            <a:ext cx="75310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1200" dirty="0" smtClean="0">
                <a:solidFill>
                  <a:srgbClr val="FF0000"/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71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710242" y="4734419"/>
            <a:ext cx="75310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kern="1200" noProof="0" dirty="0" smtClean="0">
                <a:solidFill>
                  <a:srgbClr val="FF0000"/>
                </a:solidFill>
                <a:latin typeface="HP001 4 hàng" panose="020B0603050302020204" pitchFamily="34" charset="-93"/>
                <a:ea typeface="+mn-ea"/>
                <a:cs typeface="Times New Roman" pitchFamily="18" charset="0"/>
              </a:rPr>
              <a:t>35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55310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1" grpId="0"/>
      <p:bldP spid="42" grpId="0"/>
      <p:bldP spid="4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74" name="Google Shape;4474;p11" descr="C:\Users\TUAN\Downloads\Luyện tập 1.png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730152" y="328812"/>
            <a:ext cx="2237784" cy="8634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75" name="Google Shape;4475;p11"/>
          <p:cNvGrpSpPr/>
          <p:nvPr/>
        </p:nvGrpSpPr>
        <p:grpSpPr>
          <a:xfrm>
            <a:off x="2967936" y="700290"/>
            <a:ext cx="7193702" cy="481630"/>
            <a:chOff x="2967936" y="700290"/>
            <a:chExt cx="7193702" cy="481630"/>
          </a:xfrm>
        </p:grpSpPr>
        <p:sp>
          <p:nvSpPr>
            <p:cNvPr id="4476" name="Google Shape;4476;p11"/>
            <p:cNvSpPr/>
            <p:nvPr/>
          </p:nvSpPr>
          <p:spPr>
            <a:xfrm>
              <a:off x="2967936" y="700290"/>
              <a:ext cx="437322" cy="447159"/>
            </a:xfrm>
            <a:prstGeom prst="ellipse">
              <a:avLst/>
            </a:prstGeom>
            <a:solidFill>
              <a:srgbClr val="7030A0"/>
            </a:solidFill>
            <a:ln w="12700" cap="flat" cmpd="sng">
              <a:solidFill>
                <a:srgbClr val="7030A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 b="1">
                  <a:solidFill>
                    <a:schemeClr val="lt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2</a:t>
              </a:r>
              <a:endParaRPr sz="3200" b="1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11"/>
            <p:cNvSpPr txBox="1"/>
            <p:nvPr/>
          </p:nvSpPr>
          <p:spPr>
            <a:xfrm>
              <a:off x="3405257" y="720255"/>
              <a:ext cx="6756381" cy="46166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Quan sát tranh và trả lời câu hỏi:</a:t>
              </a:r>
            </a:p>
          </p:txBody>
        </p:sp>
      </p:grpSp>
      <p:pic>
        <p:nvPicPr>
          <p:cNvPr id="4478" name="Google Shape;4478;p11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1360680" y="1212270"/>
            <a:ext cx="8969195" cy="2967468"/>
          </a:xfrm>
          <a:prstGeom prst="roundRect">
            <a:avLst>
              <a:gd name="adj" fmla="val 23762"/>
            </a:avLst>
          </a:prstGeom>
          <a:noFill/>
          <a:ln>
            <a:noFill/>
          </a:ln>
        </p:spPr>
      </p:pic>
      <p:sp>
        <p:nvSpPr>
          <p:cNvPr id="4479" name="Google Shape;4479;p11"/>
          <p:cNvSpPr txBox="1"/>
          <p:nvPr/>
        </p:nvSpPr>
        <p:spPr>
          <a:xfrm>
            <a:off x="988142" y="4380271"/>
            <a:ext cx="945964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Để đi đến cầu trượt rồi ra bập bênh. Rô – bốt cần đi bao nhiêu mét?</a:t>
            </a:r>
            <a:endParaRPr sz="24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480" name="Google Shape;4480;p11"/>
          <p:cNvSpPr txBox="1"/>
          <p:nvPr/>
        </p:nvSpPr>
        <p:spPr>
          <a:xfrm>
            <a:off x="3569110" y="5104859"/>
            <a:ext cx="3501280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30 m + 15 m =  45 m</a:t>
            </a:r>
          </a:p>
        </p:txBody>
      </p:sp>
      <p:sp>
        <p:nvSpPr>
          <p:cNvPr id="4481" name="Google Shape;4481;p11"/>
          <p:cNvSpPr txBox="1"/>
          <p:nvPr/>
        </p:nvSpPr>
        <p:spPr>
          <a:xfrm>
            <a:off x="988142" y="5829447"/>
            <a:ext cx="3974165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🡪 Rô- bốt phải đi </a:t>
            </a:r>
            <a:r>
              <a:rPr lang="en-US" sz="28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45 m</a:t>
            </a:r>
            <a:r>
              <a:rPr lang="en-US" sz="28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.</a:t>
            </a:r>
            <a:endParaRPr sz="28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6" name="Google Shape;4486;p12"/>
          <p:cNvGrpSpPr/>
          <p:nvPr/>
        </p:nvGrpSpPr>
        <p:grpSpPr>
          <a:xfrm>
            <a:off x="805176" y="165881"/>
            <a:ext cx="10187765" cy="1015800"/>
            <a:chOff x="2967936" y="602271"/>
            <a:chExt cx="10187765" cy="1015800"/>
          </a:xfrm>
        </p:grpSpPr>
        <p:sp>
          <p:nvSpPr>
            <p:cNvPr id="4487" name="Google Shape;4487;p12"/>
            <p:cNvSpPr/>
            <p:nvPr/>
          </p:nvSpPr>
          <p:spPr>
            <a:xfrm>
              <a:off x="2967936" y="700290"/>
              <a:ext cx="437322" cy="447159"/>
            </a:xfrm>
            <a:prstGeom prst="ellipse">
              <a:avLst/>
            </a:prstGeom>
            <a:solidFill>
              <a:srgbClr val="7030A0"/>
            </a:solidFill>
            <a:ln w="12700" cap="flat" cmpd="sng">
              <a:solidFill>
                <a:srgbClr val="7030A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200" b="1">
                  <a:solidFill>
                    <a:schemeClr val="lt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3</a:t>
              </a:r>
              <a:endParaRPr sz="3200" b="1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12"/>
            <p:cNvSpPr txBox="1"/>
            <p:nvPr/>
          </p:nvSpPr>
          <p:spPr>
            <a:xfrm>
              <a:off x="3449501" y="602271"/>
              <a:ext cx="9706200" cy="1015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Nam, Việt và Rô – bốt cùng chơi đá cầu. Nam đá quả cầu bay xa 4 m. Việt đá quả cầu bay ra xa 5 m. Rô – bốt đá quả c</a:t>
              </a:r>
              <a:r>
                <a:rPr lang="en-US" sz="2400">
                  <a:solidFill>
                    <a:schemeClr val="dk1"/>
                  </a:solidFill>
                </a:rPr>
                <a:t>ầ</a:t>
              </a:r>
              <a:r>
                <a:rPr lang="en-US" sz="2400">
                  <a:solidFill>
                    <a:schemeClr val="dk1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rPr>
                <a:t>u bay xa 7 m. </a:t>
              </a:r>
            </a:p>
          </p:txBody>
        </p:sp>
      </p:grpSp>
      <p:pic>
        <p:nvPicPr>
          <p:cNvPr id="4489" name="Google Shape;4489;p12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925044" y="1542250"/>
            <a:ext cx="6365912" cy="233703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4490" name="Google Shape;4490;p12"/>
          <p:cNvCxnSpPr/>
          <p:nvPr/>
        </p:nvCxnSpPr>
        <p:spPr>
          <a:xfrm>
            <a:off x="6848505" y="681563"/>
            <a:ext cx="884903" cy="0"/>
          </a:xfrm>
          <a:prstGeom prst="straightConnector1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91" name="Google Shape;4491;p12"/>
          <p:cNvCxnSpPr/>
          <p:nvPr/>
        </p:nvCxnSpPr>
        <p:spPr>
          <a:xfrm>
            <a:off x="10107897" y="711059"/>
            <a:ext cx="884903" cy="0"/>
          </a:xfrm>
          <a:prstGeom prst="straightConnector1">
            <a:avLst/>
          </a:prstGeom>
          <a:noFill/>
          <a:ln w="381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92" name="Google Shape;4492;p12"/>
          <p:cNvCxnSpPr/>
          <p:nvPr/>
        </p:nvCxnSpPr>
        <p:spPr>
          <a:xfrm>
            <a:off x="1352529" y="1297729"/>
            <a:ext cx="664841" cy="0"/>
          </a:xfrm>
          <a:prstGeom prst="straightConnector1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93" name="Google Shape;4493;p12"/>
          <p:cNvCxnSpPr/>
          <p:nvPr/>
        </p:nvCxnSpPr>
        <p:spPr>
          <a:xfrm>
            <a:off x="4905588" y="1276789"/>
            <a:ext cx="549455" cy="0"/>
          </a:xfrm>
          <a:prstGeom prst="straightConnector1">
            <a:avLst/>
          </a:prstGeom>
          <a:noFill/>
          <a:ln w="38100" cap="flat" cmpd="sng">
            <a:solidFill>
              <a:srgbClr val="0070C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94" name="Google Shape;4494;p12"/>
          <p:cNvCxnSpPr/>
          <p:nvPr/>
        </p:nvCxnSpPr>
        <p:spPr>
          <a:xfrm>
            <a:off x="5587971" y="1297729"/>
            <a:ext cx="1177806" cy="0"/>
          </a:xfrm>
          <a:prstGeom prst="straightConnector1">
            <a:avLst/>
          </a:prstGeom>
          <a:noFill/>
          <a:ln w="38100" cap="flat" cmpd="sng">
            <a:solidFill>
              <a:srgbClr val="F7941E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95" name="Google Shape;4495;p12"/>
          <p:cNvCxnSpPr/>
          <p:nvPr/>
        </p:nvCxnSpPr>
        <p:spPr>
          <a:xfrm>
            <a:off x="9339820" y="1276789"/>
            <a:ext cx="664841" cy="0"/>
          </a:xfrm>
          <a:prstGeom prst="straightConnector1">
            <a:avLst/>
          </a:prstGeom>
          <a:noFill/>
          <a:ln w="38100" cap="flat" cmpd="sng">
            <a:solidFill>
              <a:srgbClr val="F7941E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96" name="Google Shape;4496;p12"/>
          <p:cNvSpPr txBox="1"/>
          <p:nvPr/>
        </p:nvSpPr>
        <p:spPr>
          <a:xfrm>
            <a:off x="7366996" y="1662574"/>
            <a:ext cx="394564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a) Bạn nào đá quả cầu bay xa nhất?</a:t>
            </a:r>
            <a:endParaRPr sz="2400">
              <a:solidFill>
                <a:schemeClr val="dk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497" name="Google Shape;4497;p12"/>
          <p:cNvSpPr txBox="1"/>
          <p:nvPr/>
        </p:nvSpPr>
        <p:spPr>
          <a:xfrm>
            <a:off x="7366996" y="2493571"/>
            <a:ext cx="3063659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Noto Sans Symbols"/>
            </a:pPr>
            <a:r>
              <a:rPr lang="en-US" sz="2400" dirty="0" err="1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Rô-bốt</a:t>
            </a: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đá</a:t>
            </a: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xa</a:t>
            </a: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nhất</a:t>
            </a: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.</a:t>
            </a: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( 7 m &gt; 5m &gt; </a:t>
            </a:r>
            <a:r>
              <a:rPr lang="en-US" sz="2400" dirty="0" smtClean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4m</a:t>
            </a:r>
            <a:r>
              <a:rPr lang="en-US" sz="2400" dirty="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)</a:t>
            </a:r>
          </a:p>
        </p:txBody>
      </p:sp>
      <p:sp>
        <p:nvSpPr>
          <p:cNvPr id="4498" name="Google Shape;4498;p12"/>
          <p:cNvSpPr txBox="1"/>
          <p:nvPr/>
        </p:nvSpPr>
        <p:spPr>
          <a:xfrm>
            <a:off x="1023837" y="3905433"/>
            <a:ext cx="7245125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b) Việt đá quả cầu bay xa hơn Nam bao nhiêu mét?</a:t>
            </a:r>
          </a:p>
        </p:txBody>
      </p:sp>
      <p:sp>
        <p:nvSpPr>
          <p:cNvPr id="4499" name="Google Shape;4499;p12"/>
          <p:cNvSpPr txBox="1"/>
          <p:nvPr/>
        </p:nvSpPr>
        <p:spPr>
          <a:xfrm>
            <a:off x="2423374" y="4194026"/>
            <a:ext cx="5513882" cy="2239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Bài giải</a:t>
            </a: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Việt đá quả cầu xa hơn Nam số mét là:</a:t>
            </a: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5 – 4 = 1 (m)</a:t>
            </a: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Đáp số: 1 m.</a:t>
            </a:r>
            <a:endParaRPr sz="2400">
              <a:solidFill>
                <a:srgbClr val="FF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4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4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4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8" name="Google Shape;4508;p14" descr="Không có mô tả.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690947" y="370400"/>
            <a:ext cx="2330549" cy="887829"/>
          </a:xfrm>
          <a:prstGeom prst="rect">
            <a:avLst/>
          </a:prstGeom>
          <a:noFill/>
          <a:ln>
            <a:noFill/>
          </a:ln>
        </p:spPr>
      </p:pic>
      <p:sp>
        <p:nvSpPr>
          <p:cNvPr id="4509" name="Google Shape;4509;p14"/>
          <p:cNvSpPr txBox="1"/>
          <p:nvPr/>
        </p:nvSpPr>
        <p:spPr>
          <a:xfrm flipH="1">
            <a:off x="3021429" y="740676"/>
            <a:ext cx="48444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A1E72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CẦU THANG - CẦU TRƯỢT</a:t>
            </a:r>
          </a:p>
        </p:txBody>
      </p:sp>
      <p:pic>
        <p:nvPicPr>
          <p:cNvPr id="4510" name="Google Shape;4510;p14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8307415" y="290996"/>
            <a:ext cx="1693179" cy="1426740"/>
          </a:xfrm>
          <a:prstGeom prst="rect">
            <a:avLst/>
          </a:prstGeom>
          <a:noFill/>
          <a:ln>
            <a:noFill/>
          </a:ln>
        </p:spPr>
      </p:pic>
      <p:pic>
        <p:nvPicPr>
          <p:cNvPr id="4511" name="Google Shape;4511;p14" descr="Business Rules Clip Art - Royalty Free - GoGraph"/>
          <p:cNvPicPr preferRelativeResize="0"/>
          <p:nvPr/>
        </p:nvPicPr>
        <p:blipFill rotWithShape="1">
          <a:blip r:embed="rId5"/>
          <a:srcRect b="22676"/>
          <a:stretch>
            <a:fillRect/>
          </a:stretch>
        </p:blipFill>
        <p:spPr>
          <a:xfrm>
            <a:off x="5026496" y="1416937"/>
            <a:ext cx="2238375" cy="1428802"/>
          </a:xfrm>
          <a:prstGeom prst="rect">
            <a:avLst/>
          </a:prstGeom>
          <a:noFill/>
          <a:ln>
            <a:noFill/>
          </a:ln>
        </p:spPr>
      </p:pic>
      <p:sp>
        <p:nvSpPr>
          <p:cNvPr id="4512" name="Google Shape;4512;p14"/>
          <p:cNvSpPr txBox="1"/>
          <p:nvPr/>
        </p:nvSpPr>
        <p:spPr>
          <a:xfrm>
            <a:off x="996694" y="2308217"/>
            <a:ext cx="9937608" cy="39018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2060"/>
              </a:buClr>
              <a:buSzPts val="2400"/>
              <a:buFont typeface="Arial" panose="020B0604020202020204"/>
              <a:buChar char="•"/>
            </a:pPr>
            <a:r>
              <a:rPr lang="en-US" sz="2400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Chơi theo nhóm.</a:t>
            </a:r>
          </a:p>
          <a:p>
            <a:pPr marL="285750" marR="0" lvl="0" indent="-28575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2060"/>
              </a:buClr>
              <a:buSzPts val="2400"/>
              <a:buFont typeface="Arial" panose="020B0604020202020204"/>
              <a:buChar char="•"/>
            </a:pPr>
            <a:r>
              <a:rPr lang="en-US" sz="2400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Người chơi bắt đầu từ ô </a:t>
            </a:r>
            <a:r>
              <a:rPr lang="en-US" sz="2400" b="1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xuất phát</a:t>
            </a:r>
            <a:r>
              <a:rPr lang="en-US" sz="2400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. Khi đến lượt, người chơi gieo xúc xắc. Đếm số chấm ở mặt trên xúc xắc rồi di chuyển số ô bằng số chấm đó. Nếu số thích hợp với      ở ô đi đến, nếu nêu sai số thì phải quay về ô xuất phát trước đó. Khi đến chân cầu thang, em leo lên. Khi đến đỉnh cầu trượt, em trượt xuống.</a:t>
            </a:r>
          </a:p>
          <a:p>
            <a:pPr marL="285750" marR="0" lvl="0" indent="-28575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2060"/>
              </a:buClr>
              <a:buSzPts val="2400"/>
              <a:buFont typeface="Arial" panose="020B0604020202020204"/>
              <a:buChar char="•"/>
            </a:pPr>
            <a:r>
              <a:rPr lang="en-US" sz="2400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Trò chơi kết thúc khi có người đến được </a:t>
            </a:r>
            <a:r>
              <a:rPr lang="en-US" sz="2400" b="1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kho báu</a:t>
            </a:r>
            <a:r>
              <a:rPr lang="en-US" sz="2400">
                <a:solidFill>
                  <a:srgbClr val="00206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.</a:t>
            </a:r>
          </a:p>
        </p:txBody>
      </p:sp>
      <p:sp>
        <p:nvSpPr>
          <p:cNvPr id="4513" name="Google Shape;4513;p14"/>
          <p:cNvSpPr/>
          <p:nvPr/>
        </p:nvSpPr>
        <p:spPr>
          <a:xfrm>
            <a:off x="859722" y="1628506"/>
            <a:ext cx="10183416" cy="4694992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C00000"/>
            </a:solidFill>
            <a:prstDash val="lgDashDot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514" name="Google Shape;4514;p14"/>
          <p:cNvSpPr/>
          <p:nvPr/>
        </p:nvSpPr>
        <p:spPr>
          <a:xfrm>
            <a:off x="5660175" y="4071254"/>
            <a:ext cx="443163" cy="485029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rgbClr val="F7941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200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4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800"/>
                                        <p:tgtEl>
                                          <p:spTgt spid="4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19" name="Google Shape;4519;p15" descr="Không có mô tả.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690947" y="370400"/>
            <a:ext cx="2330549" cy="887829"/>
          </a:xfrm>
          <a:prstGeom prst="rect">
            <a:avLst/>
          </a:prstGeom>
          <a:noFill/>
          <a:ln>
            <a:noFill/>
          </a:ln>
        </p:spPr>
      </p:pic>
      <p:sp>
        <p:nvSpPr>
          <p:cNvPr id="4520" name="Google Shape;4520;p15"/>
          <p:cNvSpPr txBox="1"/>
          <p:nvPr/>
        </p:nvSpPr>
        <p:spPr>
          <a:xfrm flipH="1">
            <a:off x="408924" y="1557104"/>
            <a:ext cx="484433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rgbClr val="FA1E72"/>
                </a:solidFill>
                <a:latin typeface="Cookie" panose="02000000000000000000"/>
                <a:ea typeface="Cookie" panose="02000000000000000000"/>
                <a:cs typeface="Cookie" panose="02000000000000000000"/>
                <a:sym typeface="Cookie" panose="02000000000000000000"/>
              </a:rPr>
              <a:t>CẦU THANG – CẦU TRƯỢT</a:t>
            </a:r>
          </a:p>
        </p:txBody>
      </p:sp>
      <p:pic>
        <p:nvPicPr>
          <p:cNvPr id="4521" name="Google Shape;4521;p15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1328317" y="2715630"/>
            <a:ext cx="3068056" cy="2585266"/>
          </a:xfrm>
          <a:prstGeom prst="rect">
            <a:avLst/>
          </a:prstGeom>
          <a:noFill/>
          <a:ln>
            <a:noFill/>
          </a:ln>
        </p:spPr>
      </p:pic>
      <p:pic>
        <p:nvPicPr>
          <p:cNvPr id="4522" name="Google Shape;4522;p15"/>
          <p:cNvPicPr preferRelativeResize="0"/>
          <p:nvPr/>
        </p:nvPicPr>
        <p:blipFill rotWithShape="1">
          <a:blip r:embed="rId5"/>
          <a:srcRect/>
          <a:stretch>
            <a:fillRect/>
          </a:stretch>
        </p:blipFill>
        <p:spPr>
          <a:xfrm>
            <a:off x="5363453" y="223239"/>
            <a:ext cx="6122852" cy="62345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2000" fill="hold"/>
                                        <p:tgtEl>
                                          <p:spTgt spid="45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61" b="12057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2368028" y="166200"/>
            <a:ext cx="74559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CHÀO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TẠM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BIỆT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 spd="slow">
    <p:random/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1"/>
          <p:cNvGrpSpPr/>
          <p:nvPr/>
        </p:nvGrpSpPr>
        <p:grpSpPr>
          <a:xfrm>
            <a:off x="288660" y="439305"/>
            <a:ext cx="11441759" cy="5883467"/>
            <a:chOff x="341926" y="208486"/>
            <a:chExt cx="11441759" cy="5883467"/>
          </a:xfrm>
        </p:grpSpPr>
        <p:pic>
          <p:nvPicPr>
            <p:cNvPr id="14" name="13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07478" y="208803"/>
              <a:ext cx="10876207" cy="5883150"/>
            </a:xfrm>
            <a:prstGeom prst="rect">
              <a:avLst/>
            </a:prstGeom>
          </p:spPr>
        </p:pic>
        <p:pic>
          <p:nvPicPr>
            <p:cNvPr id="15" name="13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64231" y="208725"/>
              <a:ext cx="10876207" cy="5846571"/>
            </a:xfrm>
            <a:prstGeom prst="rect">
              <a:avLst/>
            </a:prstGeom>
          </p:spPr>
        </p:pic>
        <p:pic>
          <p:nvPicPr>
            <p:cNvPr id="16" name="1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3773" y="208486"/>
              <a:ext cx="10876207" cy="5785605"/>
            </a:xfrm>
            <a:prstGeom prst="rect">
              <a:avLst/>
            </a:prstGeom>
          </p:spPr>
        </p:pic>
        <p:pic>
          <p:nvPicPr>
            <p:cNvPr id="17" name="14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41926" y="784490"/>
              <a:ext cx="1054699" cy="4986960"/>
            </a:xfrm>
            <a:prstGeom prst="rect">
              <a:avLst/>
            </a:prstGeom>
          </p:spPr>
        </p:pic>
      </p:grpSp>
      <p:pic>
        <p:nvPicPr>
          <p:cNvPr id="18" name="137"/>
          <p:cNvPicPr>
            <a:picLocks noChangeAspect="1"/>
          </p:cNvPicPr>
          <p:nvPr/>
        </p:nvPicPr>
        <p:blipFill rotWithShape="1">
          <a:blip r:embed="rId7" cstate="screen"/>
          <a:srcRect/>
          <a:stretch>
            <a:fillRect/>
          </a:stretch>
        </p:blipFill>
        <p:spPr>
          <a:xfrm>
            <a:off x="8985555" y="565761"/>
            <a:ext cx="2208207" cy="792549"/>
          </a:xfrm>
          <a:prstGeom prst="rect">
            <a:avLst/>
          </a:prstGeom>
        </p:spPr>
      </p:pic>
      <p:pic>
        <p:nvPicPr>
          <p:cNvPr id="19" name="13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52136" y="4705242"/>
            <a:ext cx="2316681" cy="1268078"/>
          </a:xfrm>
          <a:prstGeom prst="rect">
            <a:avLst/>
          </a:prstGeom>
        </p:spPr>
      </p:pic>
      <p:pic>
        <p:nvPicPr>
          <p:cNvPr id="20" name="1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377765" y="2132089"/>
            <a:ext cx="2523963" cy="2505673"/>
          </a:xfrm>
          <a:prstGeom prst="rect">
            <a:avLst/>
          </a:prstGeom>
        </p:spPr>
      </p:pic>
      <p:pic>
        <p:nvPicPr>
          <p:cNvPr id="21" name="1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453333" y="4267986"/>
            <a:ext cx="3145809" cy="2505673"/>
          </a:xfrm>
          <a:prstGeom prst="rect">
            <a:avLst/>
          </a:prstGeom>
        </p:spPr>
      </p:pic>
      <p:pic>
        <p:nvPicPr>
          <p:cNvPr id="22" name="14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395784" y="1924966"/>
            <a:ext cx="871804" cy="865707"/>
          </a:xfrm>
          <a:prstGeom prst="rect">
            <a:avLst/>
          </a:prstGeom>
        </p:spPr>
      </p:pic>
      <p:pic>
        <p:nvPicPr>
          <p:cNvPr id="23" name="1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715899" y="1826649"/>
            <a:ext cx="457240" cy="481626"/>
          </a:xfrm>
          <a:prstGeom prst="rect">
            <a:avLst/>
          </a:prstGeom>
        </p:spPr>
      </p:pic>
      <p:pic>
        <p:nvPicPr>
          <p:cNvPr id="24" name="1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435146" y="2363646"/>
            <a:ext cx="1030313" cy="1024217"/>
          </a:xfrm>
          <a:prstGeom prst="rect">
            <a:avLst/>
          </a:prstGeom>
        </p:spPr>
      </p:pic>
      <p:pic>
        <p:nvPicPr>
          <p:cNvPr id="25" name="14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160684" y="554436"/>
            <a:ext cx="896190" cy="1012024"/>
          </a:xfrm>
          <a:prstGeom prst="rect">
            <a:avLst/>
          </a:prstGeom>
        </p:spPr>
      </p:pic>
      <p:pic>
        <p:nvPicPr>
          <p:cNvPr id="26" name="14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188076" y="505654"/>
            <a:ext cx="969348" cy="1091279"/>
          </a:xfrm>
          <a:prstGeom prst="rect">
            <a:avLst/>
          </a:prstGeom>
        </p:spPr>
      </p:pic>
      <p:pic>
        <p:nvPicPr>
          <p:cNvPr id="27" name="14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328553" y="632953"/>
            <a:ext cx="768163" cy="883997"/>
          </a:xfrm>
          <a:prstGeom prst="rect">
            <a:avLst/>
          </a:prstGeom>
        </p:spPr>
      </p:pic>
      <p:pic>
        <p:nvPicPr>
          <p:cNvPr id="28" name="14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390792" y="608178"/>
            <a:ext cx="768163" cy="890093"/>
          </a:xfrm>
          <a:prstGeom prst="rect">
            <a:avLst/>
          </a:prstGeom>
        </p:spPr>
      </p:pic>
      <p:pic>
        <p:nvPicPr>
          <p:cNvPr id="29" name="149"/>
          <p:cNvPicPr>
            <a:picLocks noChangeAspect="1"/>
          </p:cNvPicPr>
          <p:nvPr/>
        </p:nvPicPr>
        <p:blipFill rotWithShape="1">
          <a:blip r:embed="rId18" cstate="screen"/>
          <a:srcRect t="-10904" r="-11007"/>
          <a:stretch>
            <a:fillRect/>
          </a:stretch>
        </p:blipFill>
        <p:spPr>
          <a:xfrm>
            <a:off x="1798063" y="817084"/>
            <a:ext cx="1219200" cy="578451"/>
          </a:xfrm>
          <a:prstGeom prst="rect">
            <a:avLst/>
          </a:prstGeom>
        </p:spPr>
      </p:pic>
      <p:pic>
        <p:nvPicPr>
          <p:cNvPr id="30" name="3"/>
          <p:cNvPicPr>
            <a:picLocks noChangeAspect="1"/>
          </p:cNvPicPr>
          <p:nvPr/>
        </p:nvPicPr>
        <p:blipFill rotWithShape="1">
          <a:blip r:embed="rId19" cstate="email"/>
          <a:srcRect/>
          <a:stretch>
            <a:fillRect/>
          </a:stretch>
        </p:blipFill>
        <p:spPr>
          <a:xfrm rot="16200000">
            <a:off x="5919850" y="-1153456"/>
            <a:ext cx="352299" cy="5802530"/>
          </a:xfrm>
          <a:prstGeom prst="rect">
            <a:avLst/>
          </a:prstGeom>
        </p:spPr>
      </p:pic>
      <p:pic>
        <p:nvPicPr>
          <p:cNvPr id="34" name="1"/>
          <p:cNvPicPr>
            <a:picLocks noChangeAspect="1"/>
          </p:cNvPicPr>
          <p:nvPr/>
        </p:nvPicPr>
        <p:blipFill>
          <a:blip r:embed="rId20" cstate="email"/>
          <a:stretch>
            <a:fillRect/>
          </a:stretch>
        </p:blipFill>
        <p:spPr>
          <a:xfrm flipH="1">
            <a:off x="-1" y="-1"/>
            <a:ext cx="2889009" cy="1758721"/>
          </a:xfrm>
          <a:prstGeom prst="rect">
            <a:avLst/>
          </a:prstGeom>
        </p:spPr>
      </p:pic>
      <p:pic>
        <p:nvPicPr>
          <p:cNvPr id="5" name="4"/>
          <p:cNvPicPr>
            <a:picLocks noChangeAspect="1"/>
          </p:cNvPicPr>
          <p:nvPr/>
        </p:nvPicPr>
        <p:blipFill rotWithShape="1">
          <a:blip r:embed="rId19" cstate="email"/>
          <a:srcRect/>
          <a:stretch>
            <a:fillRect/>
          </a:stretch>
        </p:blipFill>
        <p:spPr>
          <a:xfrm rot="5400000" flipV="1">
            <a:off x="5989586" y="1527441"/>
            <a:ext cx="352299" cy="5802531"/>
          </a:xfrm>
          <a:prstGeom prst="rect">
            <a:avLst/>
          </a:prstGeom>
        </p:spPr>
      </p:pic>
      <p:sp>
        <p:nvSpPr>
          <p:cNvPr id="8" name="39"/>
          <p:cNvSpPr txBox="1"/>
          <p:nvPr/>
        </p:nvSpPr>
        <p:spPr>
          <a:xfrm flipH="1">
            <a:off x="3621095" y="2182622"/>
            <a:ext cx="4949807" cy="1423457"/>
          </a:xfrm>
          <a:prstGeom prst="rect">
            <a:avLst/>
          </a:prstGeom>
          <a:noFill/>
        </p:spPr>
        <p:txBody>
          <a:bodyPr wrap="square" lIns="68571" tIns="34285" rIns="68571" bIns="34285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0" i="0" u="none" strike="noStrike" kern="1200" cap="none" spc="0" normalizeH="0" baseline="0" noProof="0" dirty="0" err="1">
                <a:ln>
                  <a:noFill/>
                </a:ln>
                <a:solidFill>
                  <a:srgbClr val="79C245"/>
                </a:solidFill>
                <a:effectLst/>
                <a:uLnTx/>
                <a:uFillTx/>
                <a:latin typeface="Montserrat ExtraBold" panose="00000900000000000000" pitchFamily="2" charset="0"/>
                <a:ea typeface="Microsoft YaHei" panose="020B0503020204020204" charset="-122"/>
                <a:cs typeface="Arial" panose="020B0604020202020204"/>
                <a:sym typeface="Microsoft YaHei" panose="020B0503020204020204" charset="-122"/>
              </a:rPr>
              <a:t>Khởi</a:t>
            </a:r>
            <a:r>
              <a:rPr kumimoji="0" lang="en-US" altLang="zh-CN" sz="8800" b="0" i="0" u="none" strike="noStrike" kern="1200" cap="none" spc="0" normalizeH="0" baseline="0" noProof="0" dirty="0">
                <a:ln>
                  <a:noFill/>
                </a:ln>
                <a:solidFill>
                  <a:srgbClr val="79C245"/>
                </a:solidFill>
                <a:effectLst/>
                <a:uLnTx/>
                <a:uFillTx/>
                <a:latin typeface="Montserrat ExtraBold" panose="00000900000000000000" pitchFamily="2" charset="0"/>
                <a:ea typeface="Microsoft YaHei" panose="020B0503020204020204" charset="-122"/>
                <a:cs typeface="Arial" panose="020B0604020202020204"/>
                <a:sym typeface="Microsoft YaHei" panose="020B0503020204020204" charset="-122"/>
              </a:rPr>
              <a:t> </a:t>
            </a:r>
            <a:r>
              <a:rPr kumimoji="0" lang="en-US" altLang="zh-CN" sz="8800" b="0" i="0" u="none" strike="noStrike" kern="1200" cap="none" spc="0" normalizeH="0" baseline="0" noProof="0" dirty="0" err="1">
                <a:ln>
                  <a:noFill/>
                </a:ln>
                <a:solidFill>
                  <a:srgbClr val="79C245"/>
                </a:solidFill>
                <a:effectLst/>
                <a:uLnTx/>
                <a:uFillTx/>
                <a:latin typeface="Montserrat ExtraBold" panose="00000900000000000000" pitchFamily="2" charset="0"/>
                <a:ea typeface="Microsoft YaHei" panose="020B0503020204020204" charset="-122"/>
                <a:cs typeface="Arial" panose="020B0604020202020204"/>
                <a:sym typeface="Microsoft YaHei" panose="020B0503020204020204" charset="-122"/>
              </a:rPr>
              <a:t>động</a:t>
            </a:r>
            <a:endParaRPr kumimoji="0" lang="zh-CN" altLang="en-US" sz="8800" b="0" i="0" u="none" strike="noStrike" kern="1200" cap="none" spc="0" normalizeH="0" baseline="0" noProof="0" dirty="0">
              <a:ln>
                <a:noFill/>
              </a:ln>
              <a:solidFill>
                <a:srgbClr val="79C245"/>
              </a:solidFill>
              <a:effectLst/>
              <a:uLnTx/>
              <a:uFillTx/>
              <a:latin typeface="Montserrat ExtraBold" panose="00000900000000000000" pitchFamily="2" charset="0"/>
              <a:ea typeface="Microsoft YaHei" panose="020B0503020204020204" charset="-122"/>
              <a:cs typeface="Arial" panose="020B0604020202020204"/>
              <a:sym typeface="Microsoft YaHei" panose="020B0503020204020204" charset="-122"/>
            </a:endParaRPr>
          </a:p>
        </p:txBody>
      </p:sp>
      <p:pic>
        <p:nvPicPr>
          <p:cNvPr id="13" name="1"/>
          <p:cNvPicPr>
            <a:picLocks noChangeAspect="1"/>
          </p:cNvPicPr>
          <p:nvPr/>
        </p:nvPicPr>
        <p:blipFill>
          <a:blip r:embed="rId20" cstate="email"/>
          <a:stretch>
            <a:fillRect/>
          </a:stretch>
        </p:blipFill>
        <p:spPr>
          <a:xfrm flipH="1">
            <a:off x="-1" y="-1"/>
            <a:ext cx="4355558" cy="2651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0445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89796" l="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75835" y="4773277"/>
            <a:ext cx="6885214" cy="410593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89796" l="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88019" flipH="1">
            <a:off x="7741383" y="4423822"/>
            <a:ext cx="5630687" cy="4105935"/>
          </a:xfrm>
          <a:prstGeom prst="rect">
            <a:avLst/>
          </a:prstGeom>
        </p:spPr>
      </p:pic>
      <p:grpSp>
        <p:nvGrpSpPr>
          <p:cNvPr id="42" name="Group 41"/>
          <p:cNvGrpSpPr/>
          <p:nvPr/>
        </p:nvGrpSpPr>
        <p:grpSpPr>
          <a:xfrm>
            <a:off x="7892595" y="5927439"/>
            <a:ext cx="1299385" cy="1034291"/>
            <a:chOff x="7874128" y="5679058"/>
            <a:chExt cx="1557892" cy="1276763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96483" y="5679058"/>
              <a:ext cx="1535537" cy="1276763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6429" b="90000" l="0" r="99349">
                          <a14:backgroundMark x1="26221" y1="16429" x2="38925" y2="15000"/>
                          <a14:backgroundMark x1="24756" y1="16429" x2="26384" y2="16429"/>
                          <a14:backgroundMark x1="52606" y1="13571" x2="57980" y2="14286"/>
                          <a14:backgroundMark x1="53583" y1="15714" x2="50163" y2="15000"/>
                          <a14:backgroundMark x1="62052" y1="13571" x2="70195" y2="11429"/>
                          <a14:backgroundMark x1="82573" y1="8571" x2="85505" y2="8571"/>
                          <a14:backgroundMark x1="92182" y1="8571" x2="95440" y2="19286"/>
                          <a14:backgroundMark x1="92182" y1="7143" x2="86808" y2="7857"/>
                        </a14:backgroundRemoval>
                      </a14:imgEffect>
                      <a14:imgEffect>
                        <a14:brightnessContrast bright="-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74128" y="5879525"/>
              <a:ext cx="1518774" cy="292255"/>
            </a:xfrm>
            <a:prstGeom prst="rect">
              <a:avLst/>
            </a:prstGeom>
          </p:spPr>
        </p:pic>
      </p:grpSp>
      <p:grpSp>
        <p:nvGrpSpPr>
          <p:cNvPr id="45" name="Group 44"/>
          <p:cNvGrpSpPr/>
          <p:nvPr/>
        </p:nvGrpSpPr>
        <p:grpSpPr>
          <a:xfrm>
            <a:off x="6737929" y="5959645"/>
            <a:ext cx="1282103" cy="1034291"/>
            <a:chOff x="6482861" y="5717172"/>
            <a:chExt cx="1537172" cy="1276763"/>
          </a:xfrm>
        </p:grpSpPr>
        <p:pic>
          <p:nvPicPr>
            <p:cNvPr id="54" name="Picture 53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2861" y="5717172"/>
              <a:ext cx="1535537" cy="1276763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1259" y="5904615"/>
              <a:ext cx="1518774" cy="292255"/>
            </a:xfrm>
            <a:prstGeom prst="rect">
              <a:avLst/>
            </a:prstGeom>
          </p:spPr>
        </p:pic>
      </p:grpSp>
      <p:grpSp>
        <p:nvGrpSpPr>
          <p:cNvPr id="60" name="Group 59"/>
          <p:cNvGrpSpPr/>
          <p:nvPr/>
        </p:nvGrpSpPr>
        <p:grpSpPr>
          <a:xfrm>
            <a:off x="5590665" y="5927713"/>
            <a:ext cx="1286894" cy="1034291"/>
            <a:chOff x="5109357" y="5685240"/>
            <a:chExt cx="1542917" cy="1276763"/>
          </a:xfrm>
        </p:grpSpPr>
        <p:pic>
          <p:nvPicPr>
            <p:cNvPr id="66" name="Picture 65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6737" y="5685240"/>
              <a:ext cx="1535537" cy="1276763"/>
            </a:xfrm>
            <a:prstGeom prst="rect">
              <a:avLst/>
            </a:prstGeom>
          </p:spPr>
        </p:pic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357" y="5925926"/>
              <a:ext cx="1518774" cy="292255"/>
            </a:xfrm>
            <a:prstGeom prst="rect">
              <a:avLst/>
            </a:prstGeom>
          </p:spPr>
        </p:pic>
      </p:grpSp>
      <p:grpSp>
        <p:nvGrpSpPr>
          <p:cNvPr id="68" name="Group 67"/>
          <p:cNvGrpSpPr/>
          <p:nvPr/>
        </p:nvGrpSpPr>
        <p:grpSpPr>
          <a:xfrm>
            <a:off x="4428684" y="5949334"/>
            <a:ext cx="1282898" cy="1034291"/>
            <a:chOff x="3709629" y="5706861"/>
            <a:chExt cx="1538126" cy="1276763"/>
          </a:xfrm>
        </p:grpSpPr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218" y="5706861"/>
              <a:ext cx="1535537" cy="1276763"/>
            </a:xfrm>
            <a:prstGeom prst="rect">
              <a:avLst/>
            </a:prstGeom>
          </p:spPr>
        </p:pic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09629" y="5939896"/>
              <a:ext cx="1518774" cy="292255"/>
            </a:xfrm>
            <a:prstGeom prst="rect">
              <a:avLst/>
            </a:prstGeom>
          </p:spPr>
        </p:pic>
      </p:grpSp>
      <p:grpSp>
        <p:nvGrpSpPr>
          <p:cNvPr id="71" name="Group 70"/>
          <p:cNvGrpSpPr/>
          <p:nvPr/>
        </p:nvGrpSpPr>
        <p:grpSpPr>
          <a:xfrm>
            <a:off x="3119243" y="5949333"/>
            <a:ext cx="1401866" cy="1034291"/>
            <a:chOff x="2151235" y="5706860"/>
            <a:chExt cx="1680762" cy="1276763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1235" y="5706860"/>
              <a:ext cx="1680762" cy="1276763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6429" b="90000" l="0" r="99349">
                          <a14:backgroundMark x1="26221" y1="16429" x2="38925" y2="15000"/>
                          <a14:backgroundMark x1="24756" y1="16429" x2="26384" y2="16429"/>
                          <a14:backgroundMark x1="52606" y1="13571" x2="57980" y2="14286"/>
                          <a14:backgroundMark x1="53583" y1="15714" x2="50163" y2="15000"/>
                          <a14:backgroundMark x1="62052" y1="13571" x2="70195" y2="11429"/>
                          <a14:backgroundMark x1="82573" y1="8571" x2="85505" y2="8571"/>
                          <a14:backgroundMark x1="92182" y1="8571" x2="95440" y2="19286"/>
                          <a14:backgroundMark x1="92182" y1="7143" x2="86808" y2="7857"/>
                        </a14:backgroundRemoval>
                      </a14:imgEffect>
                      <a14:imgEffect>
                        <a14:brightnessContrast bright="-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1235" y="5954111"/>
              <a:ext cx="1680762" cy="292255"/>
            </a:xfrm>
            <a:prstGeom prst="rect">
              <a:avLst/>
            </a:prstGeom>
          </p:spPr>
        </p:pic>
      </p:grpSp>
      <p:pic>
        <p:nvPicPr>
          <p:cNvPr id="74" name="Picture 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9096" y="5080155"/>
            <a:ext cx="1121321" cy="1121321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9434" b="100000" l="0" r="1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2602697" y="-46853"/>
            <a:ext cx="6986607" cy="449933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490687" y="817906"/>
            <a:ext cx="5041265" cy="6451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CHẮP CÁNH ƯỚC MƠ</a:t>
            </a:r>
          </a:p>
        </p:txBody>
      </p:sp>
      <p:pic>
        <p:nvPicPr>
          <p:cNvPr id="33" name="Picture 32" descr="C:\Users\ADMIN\Desktop\Tai nguyen thiet ke tro choi\Angry birds epic birds\1505573783630 (2).png">
            <a:hlinkClick r:id="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1439" y="2333091"/>
            <a:ext cx="1152193" cy="7009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620" y="5190876"/>
            <a:ext cx="586883" cy="95802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451435" y="5300869"/>
            <a:ext cx="680911" cy="955619"/>
          </a:xfrm>
          <a:prstGeom prst="rect">
            <a:avLst/>
          </a:prstGeom>
        </p:spPr>
      </p:pic>
      <p:pic>
        <p:nvPicPr>
          <p:cNvPr id="10" name="TiengKhenTayBac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0902548" y="293867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4200" numSld="8">
                <p:cTn id="19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674"/>
            <a:ext cx="9144000" cy="6854653"/>
          </a:xfrm>
          <a:prstGeom prst="rect">
            <a:avLst/>
          </a:prstGeom>
        </p:spPr>
      </p:pic>
      <p:pic>
        <p:nvPicPr>
          <p:cNvPr id="2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2702" y="452812"/>
            <a:ext cx="8752115" cy="5758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2609032" y="1702780"/>
            <a:ext cx="6959453" cy="26765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trận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lũ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cuốn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mất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cầu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gỗ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nhỏ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đến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trường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ctr"/>
            <a:endParaRPr lang="en-US" sz="28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bác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thợ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mộc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xây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cầu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mới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lời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30" name="Picture 2" descr="C:\Users\ADMIN\Desktop\Tai nguyen thiet ke tro choi\Bảng gỗ\Picture1 (2).pn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0" y="5878486"/>
            <a:ext cx="1541130" cy="655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5910" y="0"/>
            <a:ext cx="9162090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89796" l="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257147" y="3984495"/>
            <a:ext cx="8255000" cy="492279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89796" l="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88019" flipH="1">
            <a:off x="7038438" y="4566952"/>
            <a:ext cx="5941277" cy="4332420"/>
          </a:xfrm>
          <a:prstGeom prst="rect">
            <a:avLst/>
          </a:prstGeom>
        </p:spPr>
      </p:pic>
      <p:pic>
        <p:nvPicPr>
          <p:cNvPr id="61" name="Picture 3" descr="C:\Users\ADMIN\Desktop\Tai nguyen thiet ke tro choi\Bảng gỗ\1.jpg">
            <a:hlinkClick r:id="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125" y="-28987"/>
            <a:ext cx="826241" cy="844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4" descr="C:\Users\ADMIN\Desktop\Tai nguyen thiet ke tro choi\Bảng gỗ\2.jpg">
            <a:hlinkClick r:id="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9911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3184" y="-3318"/>
            <a:ext cx="781442" cy="836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5" descr="C:\Users\ADMIN\Desktop\Tai nguyen thiet ke tro choi\Bảng gỗ\3.jpg">
            <a:hlinkClick r:id="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1948" y="-55583"/>
            <a:ext cx="791253" cy="847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6" descr="C:\Users\ADMIN\Desktop\Tai nguyen thiet ke tro choi\Bảng gỗ\4.jpg">
            <a:hlinkClick r:id="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97521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7868" y="-15517"/>
            <a:ext cx="753836" cy="807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7" descr="C:\Users\ADMIN\Desktop\Tai nguyen thiet ke tro choi\Bảng gỗ\5.jpg">
            <a:hlinkClick r:id=""/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306" b="97521" l="0" r="97345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1281" y="-15516"/>
            <a:ext cx="813476" cy="871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Ã¬nh áº£nh cÃ³ liÃªn quan"/>
          <p:cNvPicPr>
            <a:picLocks noChangeAspect="1" noChangeArrowheads="1" noCrop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1157989" y="3953108"/>
            <a:ext cx="9528476" cy="3850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Oval Callout 36"/>
          <p:cNvSpPr/>
          <p:nvPr/>
        </p:nvSpPr>
        <p:spPr>
          <a:xfrm>
            <a:off x="2262585" y="3103326"/>
            <a:ext cx="2348887" cy="1519278"/>
          </a:xfrm>
          <a:prstGeom prst="wedgeEllipseCallout">
            <a:avLst>
              <a:gd name="adj1" fmla="val -29099"/>
              <a:gd name="adj2" fmla="val 7994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 err="1">
                <a:solidFill>
                  <a:srgbClr val="009900"/>
                </a:solidFill>
              </a:rPr>
              <a:t>Chúng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cháu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cảm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ơn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bác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rất</a:t>
            </a:r>
            <a:r>
              <a:rPr lang="en-US" sz="2000" dirty="0">
                <a:solidFill>
                  <a:srgbClr val="009900"/>
                </a:solidFill>
              </a:rPr>
              <a:t> </a:t>
            </a:r>
            <a:r>
              <a:rPr lang="en-US" sz="2000" dirty="0" err="1">
                <a:solidFill>
                  <a:srgbClr val="009900"/>
                </a:solidFill>
              </a:rPr>
              <a:t>nhiều</a:t>
            </a:r>
            <a:r>
              <a:rPr lang="en-US" sz="2000" dirty="0">
                <a:solidFill>
                  <a:srgbClr val="009900"/>
                </a:solidFill>
              </a:rPr>
              <a:t>!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7394577" y="6012866"/>
            <a:ext cx="1371059" cy="931229"/>
            <a:chOff x="7874128" y="5679058"/>
            <a:chExt cx="1557892" cy="1276763"/>
          </a:xfrm>
        </p:grpSpPr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17" cstate="print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96483" y="5679058"/>
              <a:ext cx="1535537" cy="1276763"/>
            </a:xfrm>
            <a:prstGeom prst="rect">
              <a:avLst/>
            </a:prstGeom>
          </p:spPr>
        </p:pic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74128" y="5879525"/>
              <a:ext cx="1518774" cy="292255"/>
            </a:xfrm>
            <a:prstGeom prst="rect">
              <a:avLst/>
            </a:prstGeom>
          </p:spPr>
        </p:pic>
      </p:grpSp>
      <p:grpSp>
        <p:nvGrpSpPr>
          <p:cNvPr id="45" name="Group 44"/>
          <p:cNvGrpSpPr/>
          <p:nvPr/>
        </p:nvGrpSpPr>
        <p:grpSpPr>
          <a:xfrm>
            <a:off x="6206848" y="6049664"/>
            <a:ext cx="1352824" cy="931229"/>
            <a:chOff x="6482861" y="5717172"/>
            <a:chExt cx="1537172" cy="1276763"/>
          </a:xfrm>
        </p:grpSpPr>
        <p:pic>
          <p:nvPicPr>
            <p:cNvPr id="54" name="Picture 53"/>
            <p:cNvPicPr>
              <a:picLocks noChangeAspect="1"/>
            </p:cNvPicPr>
            <p:nvPr/>
          </p:nvPicPr>
          <p:blipFill>
            <a:blip r:embed="rId17" cstate="print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82861" y="5717172"/>
              <a:ext cx="1535537" cy="1276763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1259" y="5904615"/>
              <a:ext cx="1518774" cy="292255"/>
            </a:xfrm>
            <a:prstGeom prst="rect">
              <a:avLst/>
            </a:prstGeom>
          </p:spPr>
        </p:pic>
      </p:grpSp>
      <p:grpSp>
        <p:nvGrpSpPr>
          <p:cNvPr id="60" name="Group 59"/>
          <p:cNvGrpSpPr/>
          <p:nvPr/>
        </p:nvGrpSpPr>
        <p:grpSpPr>
          <a:xfrm>
            <a:off x="4998539" y="6015598"/>
            <a:ext cx="1357880" cy="931229"/>
            <a:chOff x="5109357" y="5685240"/>
            <a:chExt cx="1542917" cy="1276763"/>
          </a:xfrm>
        </p:grpSpPr>
        <p:pic>
          <p:nvPicPr>
            <p:cNvPr id="66" name="Picture 65"/>
            <p:cNvPicPr>
              <a:picLocks noChangeAspect="1"/>
            </p:cNvPicPr>
            <p:nvPr/>
          </p:nvPicPr>
          <p:blipFill>
            <a:blip r:embed="rId17" cstate="print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6737" y="5685240"/>
              <a:ext cx="1535537" cy="1276763"/>
            </a:xfrm>
            <a:prstGeom prst="rect">
              <a:avLst/>
            </a:prstGeom>
          </p:spPr>
        </p:pic>
        <p:pic>
          <p:nvPicPr>
            <p:cNvPr id="67" name="Picture 66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357" y="5925926"/>
              <a:ext cx="1518774" cy="292255"/>
            </a:xfrm>
            <a:prstGeom prst="rect">
              <a:avLst/>
            </a:prstGeom>
          </p:spPr>
        </p:pic>
      </p:grpSp>
      <p:grpSp>
        <p:nvGrpSpPr>
          <p:cNvPr id="68" name="Group 67"/>
          <p:cNvGrpSpPr/>
          <p:nvPr/>
        </p:nvGrpSpPr>
        <p:grpSpPr>
          <a:xfrm>
            <a:off x="3766779" y="6033346"/>
            <a:ext cx="1353663" cy="931229"/>
            <a:chOff x="3709629" y="5706861"/>
            <a:chExt cx="1538126" cy="1276763"/>
          </a:xfrm>
        </p:grpSpPr>
        <p:pic>
          <p:nvPicPr>
            <p:cNvPr id="69" name="Picture 68"/>
            <p:cNvPicPr>
              <a:picLocks noChangeAspect="1"/>
            </p:cNvPicPr>
            <p:nvPr/>
          </p:nvPicPr>
          <p:blipFill>
            <a:blip r:embed="rId17" cstate="print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218" y="5706861"/>
              <a:ext cx="1535537" cy="1276763"/>
            </a:xfrm>
            <a:prstGeom prst="rect">
              <a:avLst/>
            </a:prstGeom>
          </p:spPr>
        </p:pic>
        <p:pic>
          <p:nvPicPr>
            <p:cNvPr id="70" name="Picture 69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09629" y="5939896"/>
              <a:ext cx="1518774" cy="292255"/>
            </a:xfrm>
            <a:prstGeom prst="rect">
              <a:avLst/>
            </a:prstGeom>
          </p:spPr>
        </p:pic>
      </p:grpSp>
      <p:grpSp>
        <p:nvGrpSpPr>
          <p:cNvPr id="71" name="Group 70"/>
          <p:cNvGrpSpPr/>
          <p:nvPr/>
        </p:nvGrpSpPr>
        <p:grpSpPr>
          <a:xfrm>
            <a:off x="2406422" y="6033345"/>
            <a:ext cx="1479193" cy="931229"/>
            <a:chOff x="2151235" y="5706860"/>
            <a:chExt cx="1680762" cy="1276763"/>
          </a:xfrm>
        </p:grpSpPr>
        <p:pic>
          <p:nvPicPr>
            <p:cNvPr id="72" name="Picture 71"/>
            <p:cNvPicPr>
              <a:picLocks noChangeAspect="1"/>
            </p:cNvPicPr>
            <p:nvPr/>
          </p:nvPicPr>
          <p:blipFill>
            <a:blip r:embed="rId17" cstate="print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backgroundRemoval t="0" b="100000" l="0" r="100000">
                          <a14:backgroundMark x1="22697" y1="48454" x2="22697" y2="50000"/>
                          <a14:backgroundMark x1="25658" y1="60309" x2="25658" y2="62887"/>
                          <a14:backgroundMark x1="75329" y1="46907" x2="75329" y2="48969"/>
                          <a14:backgroundMark x1="73026" y1="61340" x2="73026" y2="64433"/>
                          <a14:backgroundMark x1="72697" y1="59278" x2="72697" y2="59278"/>
                          <a14:backgroundMark x1="43421" y1="4124" x2="43421" y2="5670"/>
                          <a14:backgroundMark x1="43092" y1="6701" x2="43092" y2="8763"/>
                          <a14:backgroundMark x1="49342" y1="8763" x2="49342" y2="8763"/>
                          <a14:backgroundMark x1="55592" y1="5155" x2="55592" y2="7732"/>
                          <a14:backgroundMark x1="37500" y1="6186" x2="37500" y2="6186"/>
                        </a14:backgroundRemoval>
                      </a14:imgEffect>
                      <a14:imgEffect>
                        <a14:brightnessContrast contrast="-20000"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1235" y="5706860"/>
              <a:ext cx="1680762" cy="1276763"/>
            </a:xfrm>
            <a:prstGeom prst="rect">
              <a:avLst/>
            </a:prstGeom>
          </p:spPr>
        </p:pic>
        <p:pic>
          <p:nvPicPr>
            <p:cNvPr id="73" name="Picture 72"/>
            <p:cNvPicPr>
              <a:picLocks noChangeAspect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1235" y="5954111"/>
              <a:ext cx="1680762" cy="292255"/>
            </a:xfrm>
            <a:prstGeom prst="rect">
              <a:avLst/>
            </a:prstGeom>
          </p:spPr>
        </p:pic>
      </p:grpSp>
      <p:pic>
        <p:nvPicPr>
          <p:cNvPr id="74" name="Picture 73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4045" y="4977209"/>
            <a:ext cx="1183173" cy="1183173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8605" y="5297384"/>
            <a:ext cx="586883" cy="95802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9204" y="5351871"/>
            <a:ext cx="675991" cy="8490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44444E-6 L -0.09063 0.00162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1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82 0.01111 L -0.22778 0.01111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7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2778 2.96296E-6 L -0.33386 2.96296E-6 " pathEditMode="relative" rAng="0" ptsTypes="AA">
                                      <p:cBhvr>
                                        <p:cTn id="7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1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3941 2.96296E-6 L -0.4592 0.01527 " pathEditMode="relative" rAng="0" ptsTypes="AA">
                                      <p:cBhvr>
                                        <p:cTn id="8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592 0.01528 L -0.58819 0.02408 " pathEditMode="relative" rAng="0" ptsTypes="AA">
                                      <p:cBhvr>
                                        <p:cTn id="9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882 0.02408 L -0.74774 -0.02685 " pathEditMode="relative" rAng="0" ptsTypes="AA">
                                      <p:cBhvr>
                                        <p:cTn id="10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86" y="-2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00"/>
                            </p:stCondLst>
                            <p:childTnLst>
                              <p:par>
                                <p:cTn id="103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7037E-7 L -0.78472 0.0037 " pathEditMode="relative" rAng="0" ptsTypes="AA">
                                      <p:cBhvr>
                                        <p:cTn id="104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236" y="18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3.7037E-7 L -0.79549 0.00903 " pathEditMode="relative" rAng="0" ptsTypes="AA">
                                      <p:cBhvr>
                                        <p:cTn id="106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774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0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</p:childTnLst>
        </p:cTn>
      </p:par>
    </p:tnLst>
    <p:bldLst>
      <p:bldP spid="37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674"/>
            <a:ext cx="9144000" cy="6854653"/>
          </a:xfrm>
          <a:prstGeom prst="rect">
            <a:avLst/>
          </a:prstGeom>
        </p:spPr>
      </p:pic>
      <p:pic>
        <p:nvPicPr>
          <p:cNvPr id="2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106" y="225009"/>
            <a:ext cx="8847711" cy="3774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7806" y="3453193"/>
            <a:ext cx="6419884" cy="3403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3036221" y="2075730"/>
            <a:ext cx="6382844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Mét là một đơn vị đo........?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513778" y="4410541"/>
            <a:ext cx="342900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Độ dài</a:t>
            </a:r>
          </a:p>
        </p:txBody>
      </p:sp>
      <p:pic>
        <p:nvPicPr>
          <p:cNvPr id="30" name="Picture 2" descr="C:\Users\ADMIN\Desktop\Tai nguyen thiet ke tro choi\Bảng gỗ\Picture1 (2).png">
            <a:hlinkClick r:id="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5355" y="6267450"/>
            <a:ext cx="1385200" cy="588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674"/>
            <a:ext cx="9144000" cy="6854653"/>
          </a:xfrm>
          <a:prstGeom prst="rect">
            <a:avLst/>
          </a:prstGeom>
        </p:spPr>
      </p:pic>
      <p:pic>
        <p:nvPicPr>
          <p:cNvPr id="2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106" y="225009"/>
            <a:ext cx="8847711" cy="3774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7806" y="3453193"/>
            <a:ext cx="6419884" cy="3403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4494728" y="4735661"/>
            <a:ext cx="342900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  <a:endParaRPr lang="en-US" sz="40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 descr="C:\Users\ADMIN\Desktop\Tai nguyen thiet ke tro choi\Bảng gỗ\Picture1 (2).png">
            <a:hlinkClick r:id="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5355" y="6267450"/>
            <a:ext cx="1385200" cy="588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4"/>
          <p:cNvSpPr txBox="1"/>
          <p:nvPr/>
        </p:nvSpPr>
        <p:spPr>
          <a:xfrm>
            <a:off x="3890645" y="1228725"/>
            <a:ext cx="501332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>
                <a:latin typeface="Times New Roman" panose="02020603050405020304" charset="0"/>
                <a:cs typeface="Times New Roman" panose="02020603050405020304" charset="0"/>
              </a:rPr>
              <a:t>4 dm = ...... cm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1674"/>
            <a:ext cx="9144000" cy="6854653"/>
          </a:xfrm>
          <a:prstGeom prst="rect">
            <a:avLst/>
          </a:prstGeom>
        </p:spPr>
      </p:pic>
      <p:pic>
        <p:nvPicPr>
          <p:cNvPr id="26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7106" y="225009"/>
            <a:ext cx="8847711" cy="3774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 descr="C:\Users\ADMIN\Desktop\Giai cuu con vat\wooden-board-theme-image-1-vector-clip-art_csp9738361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7111" y1="5870" x2="2889" y2="16771"/>
                        <a14:foregroundMark x1="6667" y1="66876" x2="9222" y2="84696"/>
                        <a14:foregroundMark x1="92333" y1="6918" x2="96556" y2="16771"/>
                        <a14:foregroundMark x1="96556" y1="70860" x2="91778" y2="87841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7806" y="3453193"/>
            <a:ext cx="6419884" cy="3403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3000026" y="1628690"/>
            <a:ext cx="638284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 dm = ..... m</a:t>
            </a:r>
            <a:endParaRPr lang="en-US" sz="32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494728" y="4735661"/>
            <a:ext cx="3429000" cy="76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 err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4400" dirty="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 descr="C:\Users\ADMIN\Desktop\Tai nguyen thiet ke tro choi\Bảng gỗ\Picture1 (2).png">
            <a:hlinkClick r:id=""/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5355" y="6267450"/>
            <a:ext cx="1385200" cy="588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1381</TotalTime>
  <Words>483</Words>
  <Application>Microsoft Office PowerPoint</Application>
  <PresentationFormat>Widescreen</PresentationFormat>
  <Paragraphs>77</Paragraphs>
  <Slides>18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Cookie</vt:lpstr>
      <vt:lpstr>Calibri</vt:lpstr>
      <vt:lpstr>Microsoft YaHei</vt:lpstr>
      <vt:lpstr>HP001 4H</vt:lpstr>
      <vt:lpstr>UTM Cookies</vt:lpstr>
      <vt:lpstr>Montserrat ExtraBold</vt:lpstr>
      <vt:lpstr>Noto Sans Symbols</vt:lpstr>
      <vt:lpstr>Arial</vt:lpstr>
      <vt:lpstr>Times New Roman</vt:lpstr>
      <vt:lpstr>HP001 4 hàng</vt:lpstr>
      <vt:lpstr>Office Theme</vt:lpstr>
      <vt:lpstr>2_Office Theme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10</cp:revision>
  <dcterms:created xsi:type="dcterms:W3CDTF">2021-08-04T02:54:00Z</dcterms:created>
  <dcterms:modified xsi:type="dcterms:W3CDTF">2022-03-22T16:27:18Z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1033-11.2.0.10258</vt:lpwstr>
  </property>
  <property fmtid="{D5CDD505-2E9C-101B-9397-08002B2CF9AE}" pid="3" name="ICV">
    <vt:lpwstr>1B439640523D4D4390D6F29240648644</vt:lpwstr>
  </property>
</Properties>
</file>