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0" r:id="rId3"/>
    <p:sldMasterId id="2147483692" r:id="rId4"/>
    <p:sldMasterId id="2147483716" r:id="rId5"/>
  </p:sldMasterIdLst>
  <p:notesMasterIdLst>
    <p:notesMasterId r:id="rId21"/>
  </p:notesMasterIdLst>
  <p:sldIdLst>
    <p:sldId id="2007577160" r:id="rId6"/>
    <p:sldId id="2007577153" r:id="rId7"/>
    <p:sldId id="2007577154" r:id="rId8"/>
    <p:sldId id="2007577155" r:id="rId9"/>
    <p:sldId id="2007577106" r:id="rId10"/>
    <p:sldId id="538" r:id="rId11"/>
    <p:sldId id="328" r:id="rId12"/>
    <p:sldId id="2007577158" r:id="rId13"/>
    <p:sldId id="2007577159" r:id="rId14"/>
    <p:sldId id="2007577156" r:id="rId15"/>
    <p:sldId id="2007577162" r:id="rId16"/>
    <p:sldId id="2007577163" r:id="rId17"/>
    <p:sldId id="2007577161" r:id="rId18"/>
    <p:sldId id="200757715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262" autoAdjust="0"/>
  </p:normalViewPr>
  <p:slideViewPr>
    <p:cSldViewPr snapToGrid="0">
      <p:cViewPr varScale="1">
        <p:scale>
          <a:sx n="75" d="100"/>
          <a:sy n="75" d="100"/>
        </p:scale>
        <p:origin x="3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t>‹#›</a:t>
            </a:fld>
            <a:endParaRPr lang="en-US"/>
          </a:p>
        </p:txBody>
      </p:sp>
    </p:spTree>
    <p:extLst>
      <p:ext uri="{BB962C8B-B14F-4D97-AF65-F5344CB8AC3E}">
        <p14:creationId xmlns:p14="http://schemas.microsoft.com/office/powerpoint/2010/main" val="115446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6911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2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6</a:t>
            </a:fld>
            <a:endParaRPr lang="en-US"/>
          </a:p>
        </p:txBody>
      </p:sp>
    </p:spTree>
    <p:extLst>
      <p:ext uri="{BB962C8B-B14F-4D97-AF65-F5344CB8AC3E}">
        <p14:creationId xmlns:p14="http://schemas.microsoft.com/office/powerpoint/2010/main" val="19633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bơi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7</a:t>
            </a:fld>
            <a:endParaRPr lang="en-US"/>
          </a:p>
        </p:txBody>
      </p:sp>
    </p:spTree>
    <p:extLst>
      <p:ext uri="{BB962C8B-B14F-4D97-AF65-F5344CB8AC3E}">
        <p14:creationId xmlns:p14="http://schemas.microsoft.com/office/powerpoint/2010/main" val="402206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97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58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459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7354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705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618716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4878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2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75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6360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04327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290586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54365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82427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8138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18073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509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57208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174204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193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357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99550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45895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512174"/>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0839570"/>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6041655"/>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095022"/>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4984626"/>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351842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9774033"/>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4818352"/>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3320672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6419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717039"/>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95121"/>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075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944278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7041669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1834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
        <p:nvSpPr>
          <p:cNvPr id="4" name="灯片编号占位符 3">
            <a:extLst>
              <a:ext uri="{FF2B5EF4-FFF2-40B4-BE49-F238E27FC236}">
                <a16:creationId xmlns:a16="http://schemas.microsoft.com/office/drawing/2014/main" id="{099ACD75-3E37-43B8-BE5F-B9F086C8C167}"/>
              </a:ext>
            </a:extLst>
          </p:cNvPr>
          <p:cNvSpPr txBox="1">
            <a:spLocks/>
          </p:cNvSpPr>
          <p:nvPr userDrawn="1"/>
        </p:nvSpPr>
        <p:spPr>
          <a:xfrm>
            <a:off x="1034527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20082331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989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965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8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733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402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4.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06016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355533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72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453216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180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64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6" y="-54593"/>
            <a:ext cx="12189654"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902507"/>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18" b="10652"/>
          <a:stretch/>
        </p:blipFill>
        <p:spPr>
          <a:xfrm>
            <a:off x="1710159" y="9957"/>
            <a:ext cx="10549000" cy="6352097"/>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5" name="TextBox 14"/>
          <p:cNvSpPr txBox="1"/>
          <p:nvPr/>
        </p:nvSpPr>
        <p:spPr>
          <a:xfrm>
            <a:off x="340409" y="1447663"/>
            <a:ext cx="11754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 hàng" pitchFamily="34" charset="-93"/>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itchFamily="34" charset="-93"/>
                <a:ea typeface="+mn-ea"/>
                <a:cs typeface="Times New Roman" panose="02020603050405020304" pitchFamily="18" charset="0"/>
              </a:rPr>
              <a:t>Tiếng</a:t>
            </a:r>
            <a:r>
              <a:rPr kumimoji="0" lang="en-US" sz="2800" b="1" i="0" u="none" strike="noStrike" kern="1200" cap="none" spc="0" normalizeH="0" noProof="0" dirty="0" smtClean="0">
                <a:ln>
                  <a:noFill/>
                </a:ln>
                <a:solidFill>
                  <a:srgbClr val="FF0000"/>
                </a:solidFill>
                <a:effectLst/>
                <a:uLnTx/>
                <a:uFillTx/>
                <a:latin typeface="HP001 4 hàng" pitchFamily="34" charset="-93"/>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HP001 4 hàng" pitchFamily="34" charset="-93"/>
                <a:ea typeface="+mn-ea"/>
                <a:cs typeface="Times New Roman" panose="02020603050405020304" pitchFamily="18" charset="0"/>
              </a:rPr>
              <a:t>Việt</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1819" y="501415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1" name="TextBox 30"/>
          <p:cNvSpPr txBox="1"/>
          <p:nvPr/>
        </p:nvSpPr>
        <p:spPr>
          <a:xfrm>
            <a:off x="5294607" y="49931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7" name="TextBox 36"/>
          <p:cNvSpPr txBox="1"/>
          <p:nvPr/>
        </p:nvSpPr>
        <p:spPr>
          <a:xfrm>
            <a:off x="7323161" y="49720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43" name="TextBox 42"/>
          <p:cNvSpPr txBox="1"/>
          <p:nvPr/>
        </p:nvSpPr>
        <p:spPr>
          <a:xfrm>
            <a:off x="9351715" y="49983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20" name="TextBox 19"/>
          <p:cNvSpPr txBox="1"/>
          <p:nvPr/>
        </p:nvSpPr>
        <p:spPr>
          <a:xfrm>
            <a:off x="2249763" y="320599"/>
            <a:ext cx="9479782"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Thứ</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năm</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ngày</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24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tháng</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3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năm</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2022</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3454086" y="943297"/>
            <a:ext cx="6225929"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Ôn</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tập</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giữa</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học</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kì</a:t>
            </a:r>
            <a:r>
              <a:rPr lang="en-US" sz="3200" b="1" dirty="0" smtClean="0">
                <a:solidFill>
                  <a:srgbClr val="7030A0"/>
                </a:solidFill>
                <a:latin typeface="HP001 4 hàng" panose="020B0603050302020204" pitchFamily="34" charset="-93"/>
                <a:cs typeface="Times New Roman" pitchFamily="18" charset="0"/>
                <a:sym typeface="Arial"/>
              </a:rPr>
              <a:t> 2 (</a:t>
            </a:r>
            <a:r>
              <a:rPr lang="en-US" sz="3200" b="1" dirty="0" err="1" smtClean="0">
                <a:solidFill>
                  <a:srgbClr val="7030A0"/>
                </a:solidFill>
                <a:latin typeface="HP001 4 hàng" panose="020B0603050302020204" pitchFamily="34" charset="-93"/>
                <a:cs typeface="Times New Roman" pitchFamily="18" charset="0"/>
                <a:sym typeface="Arial"/>
              </a:rPr>
              <a:t>tiết</a:t>
            </a:r>
            <a:r>
              <a:rPr lang="en-US" sz="3200" b="1" dirty="0" smtClean="0">
                <a:solidFill>
                  <a:srgbClr val="7030A0"/>
                </a:solidFill>
                <a:latin typeface="HP001 4 hàng" panose="020B0603050302020204" pitchFamily="34" charset="-93"/>
                <a:cs typeface="Times New Roman" pitchFamily="18" charset="0"/>
                <a:sym typeface="Arial"/>
              </a:rPr>
              <a:t> 7 + 8)</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246281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E37C35A-7437-48E5-92CD-B5A728D1D396}"/>
              </a:ext>
            </a:extLst>
          </p:cNvPr>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 Tìm từ có tiếng bắt đầu bằng:</a:t>
            </a:r>
            <a:endPar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433BB98-A9F8-4936-8563-9527E05FCEE2}"/>
              </a:ext>
            </a:extLst>
          </p:cNvPr>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a:t>
            </a:r>
            <a:endParaRPr kumimoji="0" lang="vi-V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 con cá                              - 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g: gà gô                               - 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ng: ngây ngô                       - ngh: nghỉ ngơi</a:t>
            </a:r>
          </a:p>
        </p:txBody>
      </p:sp>
    </p:spTree>
    <p:extLst>
      <p:ext uri="{BB962C8B-B14F-4D97-AF65-F5344CB8AC3E}">
        <p14:creationId xmlns:p14="http://schemas.microsoft.com/office/powerpoint/2010/main" val="4086802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smtClean="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11: </a:t>
            </a:r>
            <a:r>
              <a:rPr kumimoji="0" lang="vi-VN" sz="3600" b="0" i="0" u="none" strike="noStrike" kern="1200" cap="none" spc="0" normalizeH="0" baseline="0" noProof="0" dirty="0" smtClean="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 </a:t>
            </a:r>
            <a:r>
              <a:rPr kumimoji="0" lang="vi-VN"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7867CE27-E85D-4C61-8544-7CF34536C746}"/>
              </a:ext>
            </a:extLst>
          </p:cNvPr>
          <p:cNvSpPr/>
          <p:nvPr/>
        </p:nvSpPr>
        <p:spPr>
          <a:xfrm>
            <a:off x="386863" y="1935126"/>
            <a:ext cx="11665876"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đã giúp đỡ ai việc gì (hoặc ai đã giúp đỡ em việc gì?)</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(hoặc người đó) đã làm như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có suy nghĩ gì sau khi giúp đỡ (hoặc được giúp đỡ?)</a:t>
            </a:r>
          </a:p>
        </p:txBody>
      </p:sp>
    </p:spTree>
    <p:extLst>
      <p:ext uri="{BB962C8B-B14F-4D97-AF65-F5344CB8AC3E}">
        <p14:creationId xmlns:p14="http://schemas.microsoft.com/office/powerpoint/2010/main" val="2046031455"/>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F703-1F8C-4698-8DB7-BBF3268A5105}"/>
              </a:ext>
            </a:extLst>
          </p:cNvPr>
          <p:cNvSpPr txBox="1"/>
          <p:nvPr/>
        </p:nvSpPr>
        <p:spPr>
          <a:xfrm>
            <a:off x="386862" y="77208"/>
            <a:ext cx="11535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noProof="0" dirty="0" smtClean="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THAM KHẢO</a:t>
            </a:r>
            <a:endPar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C70317C2-85C9-475A-ACC6-731C43B3A703}"/>
              </a:ext>
            </a:extLst>
          </p:cNvPr>
          <p:cNvSpPr/>
          <p:nvPr/>
        </p:nvSpPr>
        <p:spPr>
          <a:xfrm>
            <a:off x="134008" y="1453055"/>
            <a:ext cx="11918730"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Trên </a:t>
            </a:r>
            <a: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đường về nhà em bắt gặp hình ảnh của một bà cụ đang ngồi ăn xin ở bên vệ đường</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Trông cụ thật đáng thương, em đoán chắc cụ đã ngoài tám mươi tuổi, </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da </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cụ </a:t>
            </a:r>
            <a: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nhăn nheo và có những vết nám trên khuôn mặt. Em chợt nhớ ra trong cặp mình cho đôi tất chân và một chiếc áo khoác. Em liền đưa cho cụ và nói: “ Cháu còn nhỏ nên cũng không có tiền để giúp cụ, cháu chỉ có đôi tất và chiếc áo khoác đã </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a:t>
            </a:r>
            <a:r>
              <a:rPr kumimoji="0" lang="en-US"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ũ</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của cháu, cụ cầm </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l</a:t>
            </a:r>
            <a:r>
              <a:rPr kumimoji="0" lang="vi-VN"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ấy </a:t>
            </a:r>
            <a: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rPr>
              <a:t>và mặc tạm cho đỡ lạnh nhé cụ”. Em không hiểu ấm tình người là gì nhưng em cảm thấy rất vui.</a:t>
            </a:r>
          </a:p>
        </p:txBody>
      </p:sp>
      <p:sp>
        <p:nvSpPr>
          <p:cNvPr id="7" name="TextBox 6">
            <a:extLst>
              <a:ext uri="{FF2B5EF4-FFF2-40B4-BE49-F238E27FC236}">
                <a16:creationId xmlns:a16="http://schemas.microsoft.com/office/drawing/2014/main" id="{2A37F703-1F8C-4698-8DB7-BBF3268A5105}"/>
              </a:ext>
            </a:extLst>
          </p:cNvPr>
          <p:cNvSpPr txBox="1"/>
          <p:nvPr/>
        </p:nvSpPr>
        <p:spPr>
          <a:xfrm>
            <a:off x="4737539" y="913904"/>
            <a:ext cx="294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highlight>
                  <a:srgbClr val="FFFF00"/>
                </a:highligh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noProof="0" dirty="0" smtClean="0">
                <a:ln>
                  <a:noFill/>
                </a:ln>
                <a:solidFill>
                  <a:srgbClr val="FF0000"/>
                </a:solidFill>
                <a:effectLst/>
                <a:highlight>
                  <a:srgbClr val="FFFF00"/>
                </a:highligh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srgbClr val="FF0000"/>
                </a:solidFill>
                <a:effectLst/>
                <a:highlight>
                  <a:srgbClr val="FFFF00"/>
                </a:highlight>
                <a:uLnTx/>
                <a:uFillTx/>
                <a:latin typeface="HP001 4 hàng" panose="020B0603050302020204" pitchFamily="34" charset="0"/>
                <a:ea typeface="Arial-Rounded" panose="020B0500000000000000" pitchFamily="34" charset="0"/>
                <a:cs typeface="Arial-Rounded" panose="020B0500000000000000" pitchFamily="34" charset="0"/>
              </a:rPr>
              <a:t>làm</a:t>
            </a:r>
            <a:endParaRPr kumimoji="0" lang="en-US" sz="3200" b="1" i="0" u="none" strike="noStrike" kern="1200" cap="none" spc="0" normalizeH="0" baseline="0" noProof="0" dirty="0">
              <a:ln>
                <a:noFill/>
              </a:ln>
              <a:solidFill>
                <a:srgbClr val="FF0000"/>
              </a:solidFill>
              <a:effectLst/>
              <a:highlight>
                <a:srgbClr val="FFFF00"/>
              </a:highligh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653054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6" y="-54593"/>
            <a:ext cx="12189654"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902507"/>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159" y="9957"/>
            <a:ext cx="10505089"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5" name="TextBox 14"/>
          <p:cNvSpPr txBox="1"/>
          <p:nvPr/>
        </p:nvSpPr>
        <p:spPr>
          <a:xfrm>
            <a:off x="245813" y="1447663"/>
            <a:ext cx="11754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 hàng" pitchFamily="34" charset="-93"/>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itchFamily="34" charset="-93"/>
                <a:ea typeface="+mn-ea"/>
                <a:cs typeface="Times New Roman" panose="02020603050405020304" pitchFamily="18" charset="0"/>
              </a:rPr>
              <a:t>Tiếng</a:t>
            </a:r>
            <a:r>
              <a:rPr kumimoji="0" lang="en-US" sz="2800" b="1" i="0" u="none" strike="noStrike" kern="1200" cap="none" spc="0" normalizeH="0" noProof="0" dirty="0" smtClean="0">
                <a:ln>
                  <a:noFill/>
                </a:ln>
                <a:solidFill>
                  <a:srgbClr val="FF0000"/>
                </a:solidFill>
                <a:effectLst/>
                <a:uLnTx/>
                <a:uFillTx/>
                <a:latin typeface="HP001 4 hàng" pitchFamily="34" charset="-93"/>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HP001 4 hàng" pitchFamily="34" charset="-93"/>
                <a:ea typeface="+mn-ea"/>
                <a:cs typeface="Times New Roman" panose="02020603050405020304" pitchFamily="18" charset="0"/>
              </a:rPr>
              <a:t>Việt</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1819" y="501415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1" name="TextBox 30"/>
          <p:cNvSpPr txBox="1"/>
          <p:nvPr/>
        </p:nvSpPr>
        <p:spPr>
          <a:xfrm>
            <a:off x="5294607" y="49931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7" name="TextBox 36"/>
          <p:cNvSpPr txBox="1"/>
          <p:nvPr/>
        </p:nvSpPr>
        <p:spPr>
          <a:xfrm>
            <a:off x="7323161" y="49720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43" name="TextBox 42"/>
          <p:cNvSpPr txBox="1"/>
          <p:nvPr/>
        </p:nvSpPr>
        <p:spPr>
          <a:xfrm>
            <a:off x="9351715" y="49983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29" name="TextBox 28"/>
          <p:cNvSpPr txBox="1"/>
          <p:nvPr/>
        </p:nvSpPr>
        <p:spPr>
          <a:xfrm>
            <a:off x="3984687" y="947205"/>
            <a:ext cx="5761245"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B</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ỗng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râm</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ran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khắp</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lối</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30" name="TextBox 29"/>
          <p:cNvSpPr txBox="1"/>
          <p:nvPr/>
        </p:nvSpPr>
        <p:spPr>
          <a:xfrm>
            <a:off x="3984686" y="1563491"/>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C</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ó</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điề</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u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ai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cũng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nói</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18" name="TextBox 17"/>
          <p:cNvSpPr txBox="1"/>
          <p:nvPr/>
        </p:nvSpPr>
        <p:spPr>
          <a:xfrm>
            <a:off x="4005353" y="2180835"/>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C</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ánh</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cam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về</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nhà</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tôi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17" name="TextBox 16"/>
          <p:cNvSpPr txBox="1"/>
          <p:nvPr/>
        </p:nvSpPr>
        <p:spPr>
          <a:xfrm>
            <a:off x="3984685" y="307718"/>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K</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hu</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vườn</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hoang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lặng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im</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19" name="TextBox 18"/>
          <p:cNvSpPr txBox="1"/>
          <p:nvPr/>
        </p:nvSpPr>
        <p:spPr>
          <a:xfrm>
            <a:off x="2069668" y="2806203"/>
            <a:ext cx="2667636"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Bài</a:t>
            </a:r>
            <a:r>
              <a:rPr kumimoji="0" lang="en-US" sz="32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11:</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0" name="TextBox 19"/>
          <p:cNvSpPr txBox="1"/>
          <p:nvPr/>
        </p:nvSpPr>
        <p:spPr>
          <a:xfrm>
            <a:off x="5531491" y="3414465"/>
            <a:ext cx="2667636"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Bài</a:t>
            </a:r>
            <a:r>
              <a:rPr kumimoji="0" lang="en-US" sz="32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làm</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4022851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45838" y="248248"/>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31558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Hẹn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gặp</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lại</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endParaRP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7 + 8</a:t>
              </a:r>
              <a:endParaRPr kumimoji="0" lang="zh-CN" altLang="en-US"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3022099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Khởi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314065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a16="http://schemas.microsoft.com/office/drawing/2014/main"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070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Nghe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viết</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015866"/>
            <a:ext cx="9732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Cánh</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cam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lạc</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mẹ</a:t>
            </a:r>
            <a:endPar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6FD4C06C-7E1A-48A9-9808-D97045BF4B64}"/>
              </a:ext>
            </a:extLst>
          </p:cNvPr>
          <p:cNvSpPr txBox="1"/>
          <p:nvPr/>
        </p:nvSpPr>
        <p:spPr>
          <a:xfrm>
            <a:off x="1052467" y="2316839"/>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Bọ dừa dừng nấu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Cào cào ngưng giã gạo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Xén tóc thôi cắt 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Đều bảo nhau đi tìm</a:t>
            </a:r>
          </a:p>
        </p:txBody>
      </p:sp>
      <p:sp>
        <p:nvSpPr>
          <p:cNvPr id="5" name="Text Box 1">
            <a:extLst>
              <a:ext uri="{FF2B5EF4-FFF2-40B4-BE49-F238E27FC236}">
                <a16:creationId xmlns:a16="http://schemas.microsoft.com/office/drawing/2014/main" id="{55185E64-9BFC-4737-9F25-C9ADC791966B}"/>
              </a:ext>
            </a:extLst>
          </p:cNvPr>
          <p:cNvSpPr txBox="1"/>
          <p:nvPr/>
        </p:nvSpPr>
        <p:spPr>
          <a:xfrm>
            <a:off x="6095999" y="2274838"/>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Khu vườn hoang lặng 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Bỗng ǟâm ǟan khắp lối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Có điều ai cũng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Cánh cam về nhà tôi.</a:t>
            </a:r>
          </a:p>
        </p:txBody>
      </p:sp>
      <p:sp>
        <p:nvSpPr>
          <p:cNvPr id="6" name="Cloud 5">
            <a:extLst>
              <a:ext uri="{FF2B5EF4-FFF2-40B4-BE49-F238E27FC236}">
                <a16:creationId xmlns:a16="http://schemas.microsoft.com/office/drawing/2014/main" id="{82503EFB-CD91-4CC0-9CF1-DD927375098D}"/>
              </a:ext>
            </a:extLst>
          </p:cNvPr>
          <p:cNvSpPr/>
          <p:nvPr/>
        </p:nvSpPr>
        <p:spPr>
          <a:xfrm>
            <a:off x="3349256"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Arial"/>
                <a:cs typeface="+mn-cs"/>
              </a:rPr>
              <a:t>Đoạn thơ có những chữ nào được viết hoa?</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8" name="Straight Connector 7">
            <a:extLst>
              <a:ext uri="{FF2B5EF4-FFF2-40B4-BE49-F238E27FC236}">
                <a16:creationId xmlns:a16="http://schemas.microsoft.com/office/drawing/2014/main" id="{4B4FD3B9-10F9-498A-BE2B-5A8D99A31040}"/>
              </a:ext>
            </a:extLst>
          </p:cNvPr>
          <p:cNvCxnSpPr>
            <a:cxnSpLocks/>
          </p:cNvCxnSpPr>
          <p:nvPr/>
        </p:nvCxnSpPr>
        <p:spPr>
          <a:xfrm>
            <a:off x="1229677" y="269003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505B3543-1B57-4EC0-9F32-2EE1307C0022}"/>
              </a:ext>
            </a:extLst>
          </p:cNvPr>
          <p:cNvCxnSpPr>
            <a:cxnSpLocks/>
          </p:cNvCxnSpPr>
          <p:nvPr/>
        </p:nvCxnSpPr>
        <p:spPr>
          <a:xfrm>
            <a:off x="1229677" y="318976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845F473-9F0A-46A3-875A-16DD21614FA3}"/>
              </a:ext>
            </a:extLst>
          </p:cNvPr>
          <p:cNvCxnSpPr>
            <a:cxnSpLocks/>
          </p:cNvCxnSpPr>
          <p:nvPr/>
        </p:nvCxnSpPr>
        <p:spPr>
          <a:xfrm>
            <a:off x="1089604" y="3678865"/>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1E89608-92B5-4309-9C78-D6941D18640E}"/>
              </a:ext>
            </a:extLst>
          </p:cNvPr>
          <p:cNvCxnSpPr>
            <a:cxnSpLocks/>
          </p:cNvCxnSpPr>
          <p:nvPr/>
        </p:nvCxnSpPr>
        <p:spPr>
          <a:xfrm>
            <a:off x="1089604"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FACB9CC-DC31-4459-B1C1-4B36A05A6804}"/>
              </a:ext>
            </a:extLst>
          </p:cNvPr>
          <p:cNvCxnSpPr>
            <a:cxnSpLocks/>
          </p:cNvCxnSpPr>
          <p:nvPr/>
        </p:nvCxnSpPr>
        <p:spPr>
          <a:xfrm>
            <a:off x="6193232" y="3168501"/>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3040B215-B55B-4511-AABB-A733C647FCE1}"/>
              </a:ext>
            </a:extLst>
          </p:cNvPr>
          <p:cNvCxnSpPr>
            <a:cxnSpLocks/>
          </p:cNvCxnSpPr>
          <p:nvPr/>
        </p:nvCxnSpPr>
        <p:spPr>
          <a:xfrm>
            <a:off x="6193232" y="3604436"/>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D279740-9B2F-4288-AAAB-CF0429B00061}"/>
              </a:ext>
            </a:extLst>
          </p:cNvPr>
          <p:cNvCxnSpPr>
            <a:cxnSpLocks/>
          </p:cNvCxnSpPr>
          <p:nvPr/>
        </p:nvCxnSpPr>
        <p:spPr>
          <a:xfrm>
            <a:off x="6193232"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9" name="Cloud 18">
            <a:extLst>
              <a:ext uri="{FF2B5EF4-FFF2-40B4-BE49-F238E27FC236}">
                <a16:creationId xmlns:a16="http://schemas.microsoft.com/office/drawing/2014/main" id="{ACFDCF3A-F88F-45E0-A622-D247E5974D99}"/>
              </a:ext>
            </a:extLst>
          </p:cNvPr>
          <p:cNvSpPr/>
          <p:nvPr/>
        </p:nvSpPr>
        <p:spPr>
          <a:xfrm>
            <a:off x="3405962"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a:cs typeface="+mn-cs"/>
              </a:rPr>
              <a:t>Luyện</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viết</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từ</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khó</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21" name="Straight Connector 20">
            <a:extLst>
              <a:ext uri="{FF2B5EF4-FFF2-40B4-BE49-F238E27FC236}">
                <a16:creationId xmlns:a16="http://schemas.microsoft.com/office/drawing/2014/main" id="{04FD2854-B6EF-4D70-9A19-A8280FE6E24C}"/>
              </a:ext>
            </a:extLst>
          </p:cNvPr>
          <p:cNvCxnSpPr/>
          <p:nvPr/>
        </p:nvCxnSpPr>
        <p:spPr>
          <a:xfrm>
            <a:off x="7283302" y="2690037"/>
            <a:ext cx="182880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1488B8CC-891B-49E9-A82F-43482E89D781}"/>
              </a:ext>
            </a:extLst>
          </p:cNvPr>
          <p:cNvCxnSpPr>
            <a:cxnSpLocks/>
          </p:cNvCxnSpPr>
          <p:nvPr/>
        </p:nvCxnSpPr>
        <p:spPr>
          <a:xfrm>
            <a:off x="7340008" y="3168501"/>
            <a:ext cx="1538178" cy="21266"/>
          </a:xfrm>
          <a:prstGeom prst="line">
            <a:avLst/>
          </a:prstGeom>
          <a:ln w="38100"/>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8B5793B2-AE03-4165-9247-878BB65EC398}"/>
              </a:ext>
            </a:extLst>
          </p:cNvPr>
          <p:cNvCxnSpPr>
            <a:cxnSpLocks/>
          </p:cNvCxnSpPr>
          <p:nvPr/>
        </p:nvCxnSpPr>
        <p:spPr>
          <a:xfrm>
            <a:off x="6193232" y="2690037"/>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35E971-CB3A-40A5-9D33-6D40C1ED1F92}"/>
              </a:ext>
            </a:extLst>
          </p:cNvPr>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0AA85B1-E32F-43A9-881B-79EFE37EE065}"/>
              </a:ext>
            </a:extLst>
          </p:cNvPr>
          <p:cNvPicPr>
            <a:picLocks noChangeAspect="1"/>
          </p:cNvPicPr>
          <p:nvPr/>
        </p:nvPicPr>
        <p:blipFill>
          <a:blip r:embed="rId4"/>
          <a:stretch>
            <a:fillRect/>
          </a:stretch>
        </p:blipFill>
        <p:spPr>
          <a:xfrm>
            <a:off x="1375145" y="1855713"/>
            <a:ext cx="9144000" cy="4486275"/>
          </a:xfrm>
          <a:prstGeom prst="rect">
            <a:avLst/>
          </a:prstGeom>
        </p:spPr>
      </p:pic>
    </p:spTree>
    <p:extLst>
      <p:ext uri="{BB962C8B-B14F-4D97-AF65-F5344CB8AC3E}">
        <p14:creationId xmlns:p14="http://schemas.microsoft.com/office/powerpoint/2010/main" val="1452290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6" y="-54593"/>
            <a:ext cx="12189654"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902507"/>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18" b="10652"/>
          <a:stretch/>
        </p:blipFill>
        <p:spPr>
          <a:xfrm>
            <a:off x="1710159" y="9957"/>
            <a:ext cx="10549000" cy="6352097"/>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5" name="TextBox 14"/>
          <p:cNvSpPr txBox="1"/>
          <p:nvPr/>
        </p:nvSpPr>
        <p:spPr>
          <a:xfrm>
            <a:off x="340409" y="1447663"/>
            <a:ext cx="11754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 hàng" pitchFamily="34" charset="-93"/>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itchFamily="34" charset="-93"/>
                <a:ea typeface="+mn-ea"/>
                <a:cs typeface="Times New Roman" panose="02020603050405020304" pitchFamily="18" charset="0"/>
              </a:rPr>
              <a:t>Tiếng</a:t>
            </a:r>
            <a:r>
              <a:rPr kumimoji="0" lang="en-US" sz="2800" b="1" i="0" u="none" strike="noStrike" kern="1200" cap="none" spc="0" normalizeH="0" noProof="0" dirty="0" smtClean="0">
                <a:ln>
                  <a:noFill/>
                </a:ln>
                <a:solidFill>
                  <a:srgbClr val="FF0000"/>
                </a:solidFill>
                <a:effectLst/>
                <a:uLnTx/>
                <a:uFillTx/>
                <a:latin typeface="HP001 4 hàng" pitchFamily="34" charset="-93"/>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HP001 4 hàng" pitchFamily="34" charset="-93"/>
                <a:ea typeface="+mn-ea"/>
                <a:cs typeface="Times New Roman" panose="02020603050405020304" pitchFamily="18" charset="0"/>
              </a:rPr>
              <a:t>Việt</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1819" y="501415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1" name="TextBox 30"/>
          <p:cNvSpPr txBox="1"/>
          <p:nvPr/>
        </p:nvSpPr>
        <p:spPr>
          <a:xfrm>
            <a:off x="5294607" y="49931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7" name="TextBox 36"/>
          <p:cNvSpPr txBox="1"/>
          <p:nvPr/>
        </p:nvSpPr>
        <p:spPr>
          <a:xfrm>
            <a:off x="7323161" y="49720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43" name="TextBox 42"/>
          <p:cNvSpPr txBox="1"/>
          <p:nvPr/>
        </p:nvSpPr>
        <p:spPr>
          <a:xfrm>
            <a:off x="9351715" y="49983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20" name="TextBox 19"/>
          <p:cNvSpPr txBox="1"/>
          <p:nvPr/>
        </p:nvSpPr>
        <p:spPr>
          <a:xfrm>
            <a:off x="2249763" y="320599"/>
            <a:ext cx="9479782"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Thứ</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năm</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ngày</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24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tháng</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3 </a:t>
            </a:r>
            <a:r>
              <a:rPr kumimoji="0" lang="en-US" sz="32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năm</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32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2022</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3454086" y="943297"/>
            <a:ext cx="6225929"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Ôn</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tập</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giữa</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học</a:t>
            </a:r>
            <a:r>
              <a:rPr lang="en-US" sz="3200" b="1" dirty="0" smtClean="0">
                <a:solidFill>
                  <a:srgbClr val="7030A0"/>
                </a:solidFill>
                <a:latin typeface="HP001 4 hàng" panose="020B0603050302020204" pitchFamily="34" charset="-93"/>
                <a:cs typeface="Times New Roman" pitchFamily="18" charset="0"/>
                <a:sym typeface="Arial"/>
              </a:rPr>
              <a:t> </a:t>
            </a:r>
            <a:r>
              <a:rPr lang="en-US" sz="3200" b="1" dirty="0" err="1" smtClean="0">
                <a:solidFill>
                  <a:srgbClr val="7030A0"/>
                </a:solidFill>
                <a:latin typeface="HP001 4 hàng" panose="020B0603050302020204" pitchFamily="34" charset="-93"/>
                <a:cs typeface="Times New Roman" pitchFamily="18" charset="0"/>
                <a:sym typeface="Arial"/>
              </a:rPr>
              <a:t>kì</a:t>
            </a:r>
            <a:r>
              <a:rPr lang="en-US" sz="3200" b="1" dirty="0" smtClean="0">
                <a:solidFill>
                  <a:srgbClr val="7030A0"/>
                </a:solidFill>
                <a:latin typeface="HP001 4 hàng" panose="020B0603050302020204" pitchFamily="34" charset="-93"/>
                <a:cs typeface="Times New Roman" pitchFamily="18" charset="0"/>
                <a:sym typeface="Arial"/>
              </a:rPr>
              <a:t> 2 (</a:t>
            </a:r>
            <a:r>
              <a:rPr lang="en-US" sz="3200" b="1" dirty="0" err="1" smtClean="0">
                <a:solidFill>
                  <a:srgbClr val="7030A0"/>
                </a:solidFill>
                <a:latin typeface="HP001 4 hàng" panose="020B0603050302020204" pitchFamily="34" charset="-93"/>
                <a:cs typeface="Times New Roman" pitchFamily="18" charset="0"/>
                <a:sym typeface="Arial"/>
              </a:rPr>
              <a:t>tiết</a:t>
            </a:r>
            <a:r>
              <a:rPr lang="en-US" sz="3200" b="1" dirty="0" smtClean="0">
                <a:solidFill>
                  <a:srgbClr val="7030A0"/>
                </a:solidFill>
                <a:latin typeface="HP001 4 hàng" panose="020B0603050302020204" pitchFamily="34" charset="-93"/>
                <a:cs typeface="Times New Roman" pitchFamily="18" charset="0"/>
                <a:sym typeface="Arial"/>
              </a:rPr>
              <a:t> 7 + 8)</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3" name="TextBox 22"/>
          <p:cNvSpPr txBox="1"/>
          <p:nvPr/>
        </p:nvSpPr>
        <p:spPr>
          <a:xfrm>
            <a:off x="4659367" y="2792800"/>
            <a:ext cx="627777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Cánh</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cam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lạc</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mẹ</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5" name="TextBox 24"/>
          <p:cNvSpPr txBox="1"/>
          <p:nvPr/>
        </p:nvSpPr>
        <p:spPr>
          <a:xfrm>
            <a:off x="3963944" y="3399952"/>
            <a:ext cx="494357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B</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ọ</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dừa</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dừng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nấu</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cơm</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6" name="TextBox 25"/>
          <p:cNvSpPr txBox="1"/>
          <p:nvPr/>
        </p:nvSpPr>
        <p:spPr>
          <a:xfrm>
            <a:off x="3963943" y="4017785"/>
            <a:ext cx="494357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C</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ào</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cào</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ngưng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giã</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gạo</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7" name="TextBox 26"/>
          <p:cNvSpPr txBox="1"/>
          <p:nvPr/>
        </p:nvSpPr>
        <p:spPr>
          <a:xfrm>
            <a:off x="3963942" y="4649535"/>
            <a:ext cx="494357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X</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én</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tóc</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thôi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cắt</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áo</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8" name="TextBox 27"/>
          <p:cNvSpPr txBox="1"/>
          <p:nvPr/>
        </p:nvSpPr>
        <p:spPr>
          <a:xfrm>
            <a:off x="3963941" y="5254865"/>
            <a:ext cx="494357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itchFamily="18" charset="0"/>
                <a:sym typeface="Arial"/>
              </a:rPr>
              <a:t>Đ</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ều</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bảo</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nhau</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đi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tìm</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2" name="TextBox 21"/>
          <p:cNvSpPr txBox="1"/>
          <p:nvPr/>
        </p:nvSpPr>
        <p:spPr>
          <a:xfrm>
            <a:off x="5537505" y="2168009"/>
            <a:ext cx="2667636"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Viết</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4" name="TextBox 23"/>
          <p:cNvSpPr txBox="1"/>
          <p:nvPr/>
        </p:nvSpPr>
        <p:spPr>
          <a:xfrm>
            <a:off x="2094803" y="1557663"/>
            <a:ext cx="2667636"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Bài</a:t>
            </a:r>
            <a:r>
              <a:rPr kumimoji="0" lang="en-US" sz="32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9:</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1427259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6" y="-54593"/>
            <a:ext cx="12189654"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902507"/>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159" y="9957"/>
            <a:ext cx="10505089"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5" name="TextBox 14"/>
          <p:cNvSpPr txBox="1"/>
          <p:nvPr/>
        </p:nvSpPr>
        <p:spPr>
          <a:xfrm>
            <a:off x="245813" y="1447663"/>
            <a:ext cx="11754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 hàng" pitchFamily="34" charset="-93"/>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itchFamily="34" charset="-93"/>
                <a:ea typeface="+mn-ea"/>
                <a:cs typeface="Times New Roman" panose="02020603050405020304" pitchFamily="18" charset="0"/>
              </a:rPr>
              <a:t>Tiếng</a:t>
            </a:r>
            <a:r>
              <a:rPr kumimoji="0" lang="en-US" sz="2800" b="1" i="0" u="none" strike="noStrike" kern="1200" cap="none" spc="0" normalizeH="0" noProof="0" dirty="0" smtClean="0">
                <a:ln>
                  <a:noFill/>
                </a:ln>
                <a:solidFill>
                  <a:srgbClr val="FF0000"/>
                </a:solidFill>
                <a:effectLst/>
                <a:uLnTx/>
                <a:uFillTx/>
                <a:latin typeface="HP001 4 hàng" pitchFamily="34" charset="-93"/>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HP001 4 hàng" pitchFamily="34" charset="-93"/>
                <a:ea typeface="+mn-ea"/>
                <a:cs typeface="Times New Roman" panose="02020603050405020304" pitchFamily="18" charset="0"/>
              </a:rPr>
              <a:t>Việt</a:t>
            </a:r>
            <a:endParaRPr kumimoji="0" lang="en-US" sz="2800" b="1" i="0" u="none" strike="noStrike" kern="1200" cap="none" spc="0" normalizeH="0" baseline="0" noProof="0" dirty="0">
              <a:ln>
                <a:noFill/>
              </a:ln>
              <a:solidFill>
                <a:srgbClr val="FF0000"/>
              </a:solidFill>
              <a:effectLst/>
              <a:uLnTx/>
              <a:uFillTx/>
              <a:latin typeface="HP001 4 hàng" pitchFamily="34" charset="-93"/>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1819" y="501415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1" name="TextBox 30"/>
          <p:cNvSpPr txBox="1"/>
          <p:nvPr/>
        </p:nvSpPr>
        <p:spPr>
          <a:xfrm>
            <a:off x="5294607" y="49931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7" name="TextBox 36"/>
          <p:cNvSpPr txBox="1"/>
          <p:nvPr/>
        </p:nvSpPr>
        <p:spPr>
          <a:xfrm>
            <a:off x="7323161" y="49720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43" name="TextBox 42"/>
          <p:cNvSpPr txBox="1"/>
          <p:nvPr/>
        </p:nvSpPr>
        <p:spPr>
          <a:xfrm>
            <a:off x="9351715" y="49983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29" name="TextBox 28"/>
          <p:cNvSpPr txBox="1"/>
          <p:nvPr/>
        </p:nvSpPr>
        <p:spPr>
          <a:xfrm>
            <a:off x="3984687" y="947205"/>
            <a:ext cx="5761245"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B</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ỗng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râm</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ran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khắp</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lối</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30" name="TextBox 29"/>
          <p:cNvSpPr txBox="1"/>
          <p:nvPr/>
        </p:nvSpPr>
        <p:spPr>
          <a:xfrm>
            <a:off x="3984686" y="1563491"/>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C</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ó</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điề</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u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ai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cũng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nói</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18" name="TextBox 17"/>
          <p:cNvSpPr txBox="1"/>
          <p:nvPr/>
        </p:nvSpPr>
        <p:spPr>
          <a:xfrm>
            <a:off x="4005353" y="2180835"/>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C</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ánh</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cam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về</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nhà</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tôi</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17" name="TextBox 16"/>
          <p:cNvSpPr txBox="1"/>
          <p:nvPr/>
        </p:nvSpPr>
        <p:spPr>
          <a:xfrm>
            <a:off x="3984685" y="307718"/>
            <a:ext cx="5891833" cy="707886"/>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itchFamily="18" charset="0"/>
                <a:sym typeface="Arial"/>
              </a:rPr>
              <a:t>K</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hu</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vườn</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hoang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lặng</a:t>
            </a:r>
            <a:r>
              <a:rPr kumimoji="0" lang="en-US" sz="3200" b="1" i="0" u="none" strike="noStrike" kern="1200" cap="none" spc="0" normalizeH="0" baseline="0" noProof="0" dirty="0" smtClean="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3200" b="1" i="0" u="none" strike="noStrike" kern="1200" cap="none" spc="0" normalizeH="0" baseline="0" noProof="0" dirty="0" err="1" smtClean="0">
                <a:ln>
                  <a:noFill/>
                </a:ln>
                <a:solidFill>
                  <a:srgbClr val="7030A0"/>
                </a:solidFill>
                <a:effectLst/>
                <a:uLnTx/>
                <a:uFillTx/>
                <a:latin typeface="HP001 4H" panose="020B0603050302020204" pitchFamily="34" charset="0"/>
                <a:ea typeface="+mn-ea"/>
                <a:cs typeface="Times New Roman" pitchFamily="18" charset="0"/>
                <a:sym typeface="Arial"/>
              </a:rPr>
              <a:t>im</a:t>
            </a:r>
            <a:endParaRPr kumimoji="0" lang="en-US" sz="32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379523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555</Words>
  <Application>Microsoft Office PowerPoint</Application>
  <PresentationFormat>Widescreen</PresentationFormat>
  <Paragraphs>77</Paragraphs>
  <Slides>15</Slides>
  <Notes>7</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15</vt:i4>
      </vt:variant>
    </vt:vector>
  </HeadingPairs>
  <TitlesOfParts>
    <vt:vector size="35" baseType="lpstr">
      <vt:lpstr>Microsoft YaHei</vt:lpstr>
      <vt:lpstr>Microsoft YaHei</vt:lpstr>
      <vt:lpstr>SimSun</vt:lpstr>
      <vt:lpstr>SimSun</vt:lpstr>
      <vt:lpstr>Arial</vt:lpstr>
      <vt:lpstr>Arial-Rounded</vt:lpstr>
      <vt:lpstr>Calibri</vt:lpstr>
      <vt:lpstr>Calibri Light</vt:lpstr>
      <vt:lpstr>等线</vt:lpstr>
      <vt:lpstr>等线 Light</vt:lpstr>
      <vt:lpstr>HP001 4 hàng</vt:lpstr>
      <vt:lpstr>HP001 4 hang 1 ô ly</vt:lpstr>
      <vt:lpstr>HP001 4H</vt:lpstr>
      <vt:lpstr>Times New Roman</vt:lpstr>
      <vt:lpstr>字魂36号-正文宋楷</vt:lpstr>
      <vt:lpstr>2_Office Theme</vt:lpstr>
      <vt:lpstr>包图主题2</vt:lpstr>
      <vt:lpstr>1_Default Design</vt:lpstr>
      <vt:lpstr>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cp:revision>
  <dcterms:created xsi:type="dcterms:W3CDTF">2021-07-04T15:08:19Z</dcterms:created>
  <dcterms:modified xsi:type="dcterms:W3CDTF">2022-03-24T16:45:47Z</dcterms:modified>
</cp:coreProperties>
</file>