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8" r:id="rId3"/>
    <p:sldMasterId id="2147483700" r:id="rId4"/>
    <p:sldMasterId id="2147483722" r:id="rId5"/>
    <p:sldMasterId id="2147483736" r:id="rId6"/>
  </p:sldMasterIdLst>
  <p:notesMasterIdLst>
    <p:notesMasterId r:id="rId26"/>
  </p:notesMasterIdLst>
  <p:sldIdLst>
    <p:sldId id="2007577144" r:id="rId7"/>
    <p:sldId id="2007577152" r:id="rId8"/>
    <p:sldId id="2007577151" r:id="rId9"/>
    <p:sldId id="2007577158" r:id="rId10"/>
    <p:sldId id="344" r:id="rId11"/>
    <p:sldId id="2007577165" r:id="rId12"/>
    <p:sldId id="2007577166" r:id="rId13"/>
    <p:sldId id="2007577171" r:id="rId14"/>
    <p:sldId id="354" r:id="rId15"/>
    <p:sldId id="2007577159" r:id="rId16"/>
    <p:sldId id="2007577161" r:id="rId17"/>
    <p:sldId id="2007577157" r:id="rId18"/>
    <p:sldId id="2007577168" r:id="rId19"/>
    <p:sldId id="2007577155" r:id="rId20"/>
    <p:sldId id="2007577170" r:id="rId21"/>
    <p:sldId id="2007577145" r:id="rId22"/>
    <p:sldId id="2007577162" r:id="rId23"/>
    <p:sldId id="2007577163" r:id="rId24"/>
    <p:sldId id="200757714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6156D-592E-4B4D-8772-D689FB057AF4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9987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3" y="23325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79" y="341169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5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5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862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5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97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5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11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5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33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4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9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51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3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8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68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50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4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18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54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0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60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21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14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01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59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98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4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48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03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4" indent="0" algn="ctr">
              <a:buNone/>
              <a:defRPr sz="2000"/>
            </a:lvl2pPr>
            <a:lvl3pPr marL="913929" indent="0" algn="ctr">
              <a:buNone/>
              <a:defRPr sz="1800"/>
            </a:lvl3pPr>
            <a:lvl4pPr marL="1370895" indent="0" algn="ctr">
              <a:buNone/>
              <a:defRPr sz="1600"/>
            </a:lvl4pPr>
            <a:lvl5pPr marL="1827858" indent="0" algn="ctr">
              <a:buNone/>
              <a:defRPr sz="1600"/>
            </a:lvl5pPr>
            <a:lvl6pPr marL="2284824" indent="0" algn="ctr">
              <a:buNone/>
              <a:defRPr sz="1600"/>
            </a:lvl6pPr>
            <a:lvl7pPr marL="2741788" indent="0" algn="ctr">
              <a:buNone/>
              <a:defRPr sz="1600"/>
            </a:lvl7pPr>
            <a:lvl8pPr marL="3198753" indent="0" algn="ctr">
              <a:buNone/>
              <a:defRPr sz="1600"/>
            </a:lvl8pPr>
            <a:lvl9pPr marL="36557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9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79" y="341169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2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79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27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9" indent="0">
              <a:buNone/>
              <a:defRPr sz="1800" b="1"/>
            </a:lvl3pPr>
            <a:lvl4pPr marL="1370895" indent="0">
              <a:buNone/>
              <a:defRPr sz="1600" b="1"/>
            </a:lvl4pPr>
            <a:lvl5pPr marL="1827858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88" indent="0">
              <a:buNone/>
              <a:defRPr sz="1600" b="1"/>
            </a:lvl7pPr>
            <a:lvl8pPr marL="3198753" indent="0">
              <a:buNone/>
              <a:defRPr sz="1600" b="1"/>
            </a:lvl8pPr>
            <a:lvl9pPr marL="36557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9" indent="0">
              <a:buNone/>
              <a:defRPr sz="1800" b="1"/>
            </a:lvl3pPr>
            <a:lvl4pPr marL="1370895" indent="0">
              <a:buNone/>
              <a:defRPr sz="1600" b="1"/>
            </a:lvl4pPr>
            <a:lvl5pPr marL="1827858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88" indent="0">
              <a:buNone/>
              <a:defRPr sz="1600" b="1"/>
            </a:lvl7pPr>
            <a:lvl8pPr marL="3198753" indent="0">
              <a:buNone/>
              <a:defRPr sz="1600" b="1"/>
            </a:lvl8pPr>
            <a:lvl9pPr marL="36557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71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38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40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4" indent="0">
              <a:buNone/>
              <a:defRPr sz="1400"/>
            </a:lvl2pPr>
            <a:lvl3pPr marL="913929" indent="0">
              <a:buNone/>
              <a:defRPr sz="1200"/>
            </a:lvl3pPr>
            <a:lvl4pPr marL="1370895" indent="0">
              <a:buNone/>
              <a:defRPr sz="1000"/>
            </a:lvl4pPr>
            <a:lvl5pPr marL="1827858" indent="0">
              <a:buNone/>
              <a:defRPr sz="1000"/>
            </a:lvl5pPr>
            <a:lvl6pPr marL="2284824" indent="0">
              <a:buNone/>
              <a:defRPr sz="1000"/>
            </a:lvl6pPr>
            <a:lvl7pPr marL="2741788" indent="0">
              <a:buNone/>
              <a:defRPr sz="1000"/>
            </a:lvl7pPr>
            <a:lvl8pPr marL="3198753" indent="0">
              <a:buNone/>
              <a:defRPr sz="1000"/>
            </a:lvl8pPr>
            <a:lvl9pPr marL="36557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03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9" indent="0">
              <a:buNone/>
              <a:defRPr sz="2400"/>
            </a:lvl3pPr>
            <a:lvl4pPr marL="1370895" indent="0">
              <a:buNone/>
              <a:defRPr sz="2000"/>
            </a:lvl4pPr>
            <a:lvl5pPr marL="1827858" indent="0">
              <a:buNone/>
              <a:defRPr sz="2000"/>
            </a:lvl5pPr>
            <a:lvl6pPr marL="2284824" indent="0">
              <a:buNone/>
              <a:defRPr sz="2000"/>
            </a:lvl6pPr>
            <a:lvl7pPr marL="2741788" indent="0">
              <a:buNone/>
              <a:defRPr sz="2000"/>
            </a:lvl7pPr>
            <a:lvl8pPr marL="3198753" indent="0">
              <a:buNone/>
              <a:defRPr sz="2000"/>
            </a:lvl8pPr>
            <a:lvl9pPr marL="36557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4" indent="0">
              <a:buNone/>
              <a:defRPr sz="1400"/>
            </a:lvl2pPr>
            <a:lvl3pPr marL="913929" indent="0">
              <a:buNone/>
              <a:defRPr sz="1200"/>
            </a:lvl3pPr>
            <a:lvl4pPr marL="1370895" indent="0">
              <a:buNone/>
              <a:defRPr sz="1000"/>
            </a:lvl4pPr>
            <a:lvl5pPr marL="1827858" indent="0">
              <a:buNone/>
              <a:defRPr sz="1000"/>
            </a:lvl5pPr>
            <a:lvl6pPr marL="2284824" indent="0">
              <a:buNone/>
              <a:defRPr sz="1000"/>
            </a:lvl6pPr>
            <a:lvl7pPr marL="2741788" indent="0">
              <a:buNone/>
              <a:defRPr sz="1000"/>
            </a:lvl7pPr>
            <a:lvl8pPr marL="3198753" indent="0">
              <a:buNone/>
              <a:defRPr sz="1000"/>
            </a:lvl8pPr>
            <a:lvl9pPr marL="36557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16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73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6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91378" tIns="91378" rIns="91378" bIns="91378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96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82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16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8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03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18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97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367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1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3" y="23325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9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79" y="341169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69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292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59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320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62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2309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03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99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44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3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271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277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01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95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83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17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0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3" y="23325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79" y="341169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96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22A58-3B27-4E7C-8565-BB7A948E7202}"/>
              </a:ext>
            </a:extLst>
          </p:cNvPr>
          <p:cNvSpPr/>
          <p:nvPr userDrawn="1"/>
        </p:nvSpPr>
        <p:spPr>
          <a:xfrm>
            <a:off x="4999459" y="6581075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5" r:id="rId2"/>
    <p:sldLayoutId id="2147483749" r:id="rId3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5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BC3E5-8092-440F-8C71-9194A82709A4}"/>
              </a:ext>
            </a:extLst>
          </p:cNvPr>
          <p:cNvSpPr/>
          <p:nvPr userDrawn="1"/>
        </p:nvSpPr>
        <p:spPr>
          <a:xfrm>
            <a:off x="5518156" y="6493152"/>
            <a:ext cx="1826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754" r:id="rId11"/>
    <p:sldLayoutId id="2147483753" r:id="rId12"/>
    <p:sldLayoutId id="2147483752" r:id="rId13"/>
    <p:sldLayoutId id="2147483751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1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5"/>
            <a:ext cx="27432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9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29"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5"/>
            <a:ext cx="41148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5"/>
            <a:ext cx="27432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9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0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p:txStyles>
    <p:titleStyle>
      <a:lvl1pPr algn="l" defTabSz="9139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3" indent="-228483" algn="l" defTabSz="9139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2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76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42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07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70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36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00" indent="-228483" algn="l" defTabSz="9139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9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5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8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8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53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9" algn="l" defTabSz="9139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0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50" r:id="rId3"/>
    <p:sldLayoutId id="2147483748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3" y="3795041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5" y="4048530"/>
            <a:ext cx="2773035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5" y="1631898"/>
            <a:ext cx="10676395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smtClean="0">
                  <a:solidFill>
                    <a:srgbClr val="A26D3D"/>
                  </a:solidFill>
                  <a:latin typeface="Times New Roman" pitchFamily="18" charset="0"/>
                  <a:ea typeface="小单纯体" panose="02010601030101010101" pitchFamily="2" charset="-122"/>
                  <a:cs typeface="Times New Roman" pitchFamily="18" charset="0"/>
                </a:rPr>
                <a:t>Luyện tập: Mở rộng vốn từ về ngày Tết. Dấu chấm, dấu chấm hỏi.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1747305" y="575758"/>
            <a:ext cx="838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4: TẾT ĐẾN RỒI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2" y="5037174"/>
            <a:ext cx="1616597" cy="1204528"/>
          </a:xfrm>
          <a:prstGeom prst="rect">
            <a:avLst/>
          </a:prstGeom>
        </p:spPr>
      </p:pic>
      <p:pic>
        <p:nvPicPr>
          <p:cNvPr id="26" name="dầ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000" y1="17714" x2="62571" y2="26429"/>
                        <a14:foregroundMark x1="48286" y1="48571" x2="73714" y2="36286"/>
                        <a14:foregroundMark x1="38857" y1="85000" x2="45143" y2="79714"/>
                        <a14:foregroundMark x1="62143" y1="84714" x2="63429" y2="77857"/>
                        <a14:foregroundMark x1="70857" y1="69286" x2="76286" y2="5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0187" r="16868" b="12317"/>
          <a:stretch/>
        </p:blipFill>
        <p:spPr>
          <a:xfrm>
            <a:off x="4662333" y="5129455"/>
            <a:ext cx="2553179" cy="17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33508572168955766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849" y="0"/>
            <a:ext cx="8085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683581" y="-14364"/>
            <a:ext cx="1139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lang="x-none" sz="32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49" y="4891936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7015655" y="3748779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921" y="1094721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14920" y="3220030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x-none" sz="24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5657" y="1502961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958761" y="5804026"/>
            <a:ext cx="3268619" cy="543149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3: Gói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9404555" y="4889120"/>
            <a:ext cx="2135804" cy="914900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5: Vớt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3037407" y="2006811"/>
            <a:ext cx="3505287" cy="6417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1: Rửa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3026980" y="3941840"/>
            <a:ext cx="3641837" cy="61439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2: Lau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9039129" y="2122674"/>
            <a:ext cx="2706185" cy="80127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vi-VN" sz="2800" b="1" kern="0" smtClean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Bước 4: Luộc </a:t>
            </a:r>
            <a:r>
              <a:rPr lang="vi-VN" sz="2800" b="1" kern="0" dirty="0">
                <a:solidFill>
                  <a:srgbClr val="0070C0"/>
                </a:solidFill>
                <a:latin typeface="Times New Roman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bánh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29709" y="714289"/>
            <a:ext cx="3594539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17079" y="714289"/>
            <a:ext cx="1298576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55500" y="742985"/>
            <a:ext cx="253806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69" y="305777"/>
            <a:ext cx="6191251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95386" y="2711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5107394" y="6015332"/>
            <a:ext cx="190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 tét</a:t>
            </a:r>
            <a:endParaRPr lang="vi-VN" sz="4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5" y="0"/>
            <a:ext cx="122110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8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"/>
            <a:ext cx="5565228" cy="331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578772"/>
            <a:ext cx="5565228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52" y="-2"/>
            <a:ext cx="5885793" cy="331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08" y="3578773"/>
            <a:ext cx="5599592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4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742"/>
            <a:ext cx="12192000" cy="674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13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6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44" y="1388303"/>
            <a:ext cx="6409679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202" y="1880960"/>
            <a:ext cx="4951847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50" y="0"/>
            <a:ext cx="5689679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21" y="324165"/>
            <a:ext cx="11727755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366AD1-F844-41AF-BB8B-5A3506B0B0EC}"/>
              </a:ext>
            </a:extLst>
          </p:cNvPr>
          <p:cNvSpPr txBox="1"/>
          <p:nvPr/>
        </p:nvSpPr>
        <p:spPr>
          <a:xfrm>
            <a:off x="948005" y="671792"/>
            <a:ext cx="1027158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FB8FB-34BD-41CF-AADE-7B654410ED77}"/>
              </a:ext>
            </a:extLst>
          </p:cNvPr>
          <p:cNvSpPr txBox="1"/>
          <p:nvPr/>
        </p:nvSpPr>
        <p:spPr>
          <a:xfrm>
            <a:off x="948003" y="2069967"/>
            <a:ext cx="80778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Bạn thường làm gì vào dịp Tết?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- Vào dịp Tết, mình thường đi thăm họ hàng.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45023" y="1230883"/>
            <a:ext cx="1659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88494" y="1195269"/>
            <a:ext cx="57276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057482" y="1196443"/>
            <a:ext cx="8680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79502" y="1713862"/>
            <a:ext cx="1263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7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25" y="70056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62" y="1306560"/>
            <a:ext cx="1199151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13" y="1447666"/>
            <a:ext cx="1175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7" y="-52495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39192" y="345769"/>
            <a:ext cx="8307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5368" y="998802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tập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6291" y="2225131"/>
            <a:ext cx="5485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0233" y="1727405"/>
            <a:ext cx="5547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Mở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rộng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vốn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Tết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9075" y="2839938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2: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73536" y="3767959"/>
            <a:ext cx="16454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99273" y="4377573"/>
            <a:ext cx="16454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5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5713" y="660499"/>
            <a:ext cx="5367968" cy="938670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algn="just" defTabSz="913772">
              <a:lnSpc>
                <a:spcPct val="125000"/>
              </a:lnSpc>
              <a:spcBef>
                <a:spcPts val="667"/>
              </a:spcBef>
            </a:pP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71"/>
          <p:cNvSpPr txBox="1"/>
          <p:nvPr/>
        </p:nvSpPr>
        <p:spPr>
          <a:xfrm>
            <a:off x="2820003" y="2283943"/>
            <a:ext cx="8723313" cy="954043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các từ ngữ chỉ sự vật và hoạt động liên quan đến ngày Tết cổ truyền của dân tộc.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2881039" y="3774936"/>
            <a:ext cx="8783271" cy="954043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kĩ năng hỏi – đáp về những việc thường làm trong ngày Tết, luyện tập sử dụng dấu chấm, dấu chấm hỏi.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159763" y="2283979"/>
            <a:ext cx="660263" cy="5615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endParaRPr lang="vi-VN" sz="3200" b="1">
              <a:solidFill>
                <a:prstClr val="white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20777" y="3783521"/>
            <a:ext cx="660263" cy="531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endParaRPr lang="vi-VN" sz="3200" b="1">
              <a:solidFill>
                <a:prstClr val="white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20777" y="4879163"/>
            <a:ext cx="660263" cy="531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  <a:endParaRPr lang="vi-VN" sz="3200" b="1">
              <a:solidFill>
                <a:prstClr val="white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TextBox 71"/>
          <p:cNvSpPr txBox="1"/>
          <p:nvPr/>
        </p:nvSpPr>
        <p:spPr>
          <a:xfrm>
            <a:off x="2970352" y="4896652"/>
            <a:ext cx="8783271" cy="523156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 hào về truyền thống ngày lễ Tết trong năm.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3" y="3795041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5" y="4048530"/>
            <a:ext cx="2773035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5" y="1631898"/>
            <a:ext cx="10676395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288839" y="2719627"/>
            <a:ext cx="6834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noProof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 tiếp nối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2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76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69" y="5302872"/>
            <a:ext cx="2652359" cy="15551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" y="120387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9" y="5433973"/>
            <a:ext cx="2269947" cy="1293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1" y="1714222"/>
            <a:ext cx="10847547" cy="39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76183" y="1714222"/>
            <a:ext cx="0" cy="386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33449" y="2148720"/>
            <a:ext cx="8732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rgbClr val="990099"/>
                </a:solidFill>
                <a:latin typeface="HP001 4 hàng" panose="020B0603050302020204" pitchFamily="34" charset="0"/>
              </a:rPr>
              <a:t>20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1 </a:t>
            </a:r>
            <a:r>
              <a:rPr lang="en-US" sz="3600" b="1" dirty="0" err="1" smtClean="0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2022.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6373" y="2917248"/>
            <a:ext cx="227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 err="1" smtClean="0">
                <a:solidFill>
                  <a:srgbClr val="990099"/>
                </a:solidFill>
                <a:latin typeface="HP001 4 hàng" panose="020B0603050302020204" pitchFamily="34" charset="0"/>
              </a:rPr>
              <a:t>Luyện</a:t>
            </a:r>
            <a:r>
              <a:rPr lang="en-US" sz="3600" b="1" dirty="0" smtClean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990099"/>
                </a:solidFill>
                <a:latin typeface="HP001 4 hàng" panose="020B0603050302020204" pitchFamily="34" charset="0"/>
              </a:rPr>
              <a:t>tập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3280" y="3705780"/>
            <a:ext cx="621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Mở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rộng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vốn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Tết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9679" y="4482260"/>
            <a:ext cx="562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5713" y="660499"/>
            <a:ext cx="5367968" cy="938670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algn="just" defTabSz="913772">
              <a:lnSpc>
                <a:spcPct val="125000"/>
              </a:lnSpc>
              <a:spcBef>
                <a:spcPts val="667"/>
              </a:spcBef>
            </a:pP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71"/>
          <p:cNvSpPr txBox="1"/>
          <p:nvPr/>
        </p:nvSpPr>
        <p:spPr>
          <a:xfrm>
            <a:off x="2820003" y="2283943"/>
            <a:ext cx="8723313" cy="954043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các từ ngữ chỉ sự vật và hoạt động liên quan đến ngày Tết cổ truyền của dân tộc.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2881039" y="3774936"/>
            <a:ext cx="8783271" cy="954043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kĩ năng hỏi – đáp về những việc thường làm trong ngày Tết, luyện tập sử dụng dấu chấm, dấu chấm hỏi.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159763" y="2283979"/>
            <a:ext cx="660263" cy="5615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endParaRPr lang="vi-VN" sz="32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20777" y="3783521"/>
            <a:ext cx="660263" cy="531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endParaRPr lang="vi-VN" sz="32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20777" y="4879163"/>
            <a:ext cx="660263" cy="531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  <a:endParaRPr lang="vi-VN" sz="3200" b="1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TextBox 71"/>
          <p:cNvSpPr txBox="1"/>
          <p:nvPr/>
        </p:nvSpPr>
        <p:spPr>
          <a:xfrm>
            <a:off x="2970352" y="4896652"/>
            <a:ext cx="8783271" cy="523156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688" rIns="91376" bIns="45688">
            <a:spAutoFit/>
          </a:bodyPr>
          <a:lstStyle/>
          <a:p>
            <a:pPr defTabSz="913772" eaLnBrk="0" hangingPunct="0"/>
            <a:r>
              <a:rPr lang="en-US" altLang="zh-CN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 hào về truyền thống ngày lễ Tết trong năm.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967798" y="-82175"/>
            <a:ext cx="8238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1. Quan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sát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hiện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3079559" y="3715070"/>
            <a:ext cx="6204356" cy="29852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45021" y="587764"/>
            <a:ext cx="258554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9652" y="1406755"/>
            <a:ext cx="378898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2373" y="882875"/>
            <a:ext cx="8512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a</a:t>
            </a:r>
            <a:r>
              <a:rPr lang="vi-VN" sz="3200" smtClean="0">
                <a:latin typeface="+mj-lt"/>
              </a:rPr>
              <a:t>, Tìm từ ngữ chỉ sự vật</a:t>
            </a:r>
          </a:p>
          <a:p>
            <a:r>
              <a:rPr lang="vi-VN" sz="3200" smtClean="0">
                <a:solidFill>
                  <a:srgbClr val="FF0000"/>
                </a:solidFill>
                <a:latin typeface="+mj-lt"/>
              </a:rPr>
              <a:t>M:</a:t>
            </a:r>
            <a:r>
              <a:rPr lang="vi-VN" sz="3200" smtClean="0">
                <a:latin typeface="+mj-lt"/>
              </a:rPr>
              <a:t> lá dong</a:t>
            </a:r>
          </a:p>
          <a:p>
            <a:r>
              <a:rPr lang="vi-VN" sz="3200">
                <a:latin typeface="+mj-lt"/>
              </a:rPr>
              <a:t>b</a:t>
            </a:r>
            <a:r>
              <a:rPr lang="vi-VN" sz="3200" smtClean="0">
                <a:latin typeface="+mj-lt"/>
              </a:rPr>
              <a:t>, Tìm từ ngữ chỉ hoạt động</a:t>
            </a:r>
          </a:p>
          <a:p>
            <a:r>
              <a:rPr lang="vi-VN" sz="3200" smtClean="0">
                <a:solidFill>
                  <a:srgbClr val="FF0000"/>
                </a:solidFill>
                <a:latin typeface="+mj-lt"/>
              </a:rPr>
              <a:t>M:</a:t>
            </a:r>
            <a:r>
              <a:rPr lang="vi-VN" sz="3200" smtClean="0">
                <a:latin typeface="+mj-lt"/>
              </a:rPr>
              <a:t> lau lá dong  </a:t>
            </a:r>
            <a:endParaRPr lang="vi-VN" sz="3200"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72098" y="2331666"/>
            <a:ext cx="40149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52373" y="2655609"/>
            <a:ext cx="1139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3200" ker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</a:t>
            </a:r>
            <a:r>
              <a:rPr kumimoji="0" lang="vi-VN" sz="32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Sắp xếp các hoạt động theo trình tự của việc làm bánh chưng.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67797" y="3370915"/>
            <a:ext cx="3594539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98111" y="3370915"/>
            <a:ext cx="1298576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55680" y="3370915"/>
            <a:ext cx="253806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967798" y="-82175"/>
            <a:ext cx="8238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1.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hiện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213991" y="2944979"/>
            <a:ext cx="6687843" cy="360161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45021" y="587764"/>
            <a:ext cx="258554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2373" y="882875"/>
            <a:ext cx="8512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a</a:t>
            </a:r>
            <a:r>
              <a:rPr lang="vi-VN" sz="3200" smtClean="0">
                <a:latin typeface="+mj-lt"/>
              </a:rPr>
              <a:t>, Tìm từ ngữ chỉ sự vật</a:t>
            </a:r>
          </a:p>
          <a:p>
            <a:r>
              <a:rPr lang="vi-VN" sz="3200" smtClean="0">
                <a:solidFill>
                  <a:srgbClr val="FF0000"/>
                </a:solidFill>
                <a:latin typeface="+mj-lt"/>
              </a:rPr>
              <a:t>M:</a:t>
            </a:r>
            <a:r>
              <a:rPr lang="vi-VN" sz="3200" smtClean="0">
                <a:latin typeface="+mj-lt"/>
              </a:rPr>
              <a:t> lá dong</a:t>
            </a:r>
          </a:p>
          <a:p>
            <a:r>
              <a:rPr lang="vi-VN" sz="3200">
                <a:latin typeface="+mj-lt"/>
              </a:rPr>
              <a:t>b</a:t>
            </a:r>
            <a:r>
              <a:rPr lang="vi-VN" sz="3200" smtClean="0">
                <a:latin typeface="+mj-lt"/>
              </a:rPr>
              <a:t>, Tìm từ ngữ chỉ hoạt động</a:t>
            </a:r>
          </a:p>
          <a:p>
            <a:r>
              <a:rPr lang="vi-VN" sz="3200" smtClean="0">
                <a:solidFill>
                  <a:srgbClr val="FF0000"/>
                </a:solidFill>
                <a:latin typeface="+mj-lt"/>
              </a:rPr>
              <a:t>M:</a:t>
            </a:r>
            <a:r>
              <a:rPr lang="vi-VN" sz="3200" smtClean="0">
                <a:latin typeface="+mj-lt"/>
              </a:rPr>
              <a:t> lau lá dong  </a:t>
            </a:r>
            <a:endParaRPr lang="vi-VN" sz="3200"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67793" y="1386550"/>
            <a:ext cx="347808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67797" y="2342992"/>
            <a:ext cx="41192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á do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12" y="0"/>
            <a:ext cx="138789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7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967798" y="-82175"/>
            <a:ext cx="8238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1. Quan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sát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hiện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786646" y="3214470"/>
            <a:ext cx="6687843" cy="333212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45021" y="587764"/>
            <a:ext cx="258554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2373" y="882875"/>
            <a:ext cx="8512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213054"/>
                </a:solidFill>
                <a:latin typeface="Times New Roman"/>
              </a:rPr>
              <a:t>a</a:t>
            </a:r>
            <a:r>
              <a:rPr lang="vi-VN" sz="3200" smtClean="0">
                <a:solidFill>
                  <a:srgbClr val="213054"/>
                </a:solidFill>
                <a:latin typeface="Times New Roman"/>
              </a:rPr>
              <a:t>, Tìm từ ngữ chỉ sự vật</a:t>
            </a:r>
          </a:p>
          <a:p>
            <a:r>
              <a:rPr lang="vi-VN" sz="3200" smtClean="0">
                <a:solidFill>
                  <a:srgbClr val="FF0000"/>
                </a:solidFill>
                <a:latin typeface="Times New Roman"/>
              </a:rPr>
              <a:t>M:</a:t>
            </a:r>
            <a:r>
              <a:rPr lang="vi-VN" sz="3200" smtClean="0">
                <a:solidFill>
                  <a:srgbClr val="213054"/>
                </a:solidFill>
                <a:latin typeface="Times New Roman"/>
              </a:rPr>
              <a:t> lá dong</a:t>
            </a:r>
          </a:p>
          <a:p>
            <a:r>
              <a:rPr lang="vi-VN" sz="3200">
                <a:solidFill>
                  <a:srgbClr val="213054"/>
                </a:solidFill>
                <a:latin typeface="Times New Roman"/>
              </a:rPr>
              <a:t>b</a:t>
            </a:r>
            <a:r>
              <a:rPr lang="vi-VN" sz="3200" smtClean="0">
                <a:solidFill>
                  <a:srgbClr val="213054"/>
                </a:solidFill>
                <a:latin typeface="Times New Roman"/>
              </a:rPr>
              <a:t>, Tìm từ ngữ chỉ hoạt động</a:t>
            </a:r>
          </a:p>
          <a:p>
            <a:r>
              <a:rPr lang="vi-VN" sz="3200" smtClean="0">
                <a:solidFill>
                  <a:srgbClr val="FF0000"/>
                </a:solidFill>
                <a:latin typeface="Times New Roman"/>
              </a:rPr>
              <a:t>M:</a:t>
            </a:r>
            <a:r>
              <a:rPr lang="vi-VN" sz="3200" smtClean="0">
                <a:solidFill>
                  <a:srgbClr val="213054"/>
                </a:solidFill>
                <a:latin typeface="Times New Roman"/>
              </a:rPr>
              <a:t> lau lá dong  </a:t>
            </a:r>
            <a:endParaRPr lang="vi-VN" sz="3200">
              <a:solidFill>
                <a:srgbClr val="213054"/>
              </a:solidFill>
              <a:latin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67793" y="1386550"/>
            <a:ext cx="347808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67797" y="2342992"/>
            <a:ext cx="41192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9206253" y="2620302"/>
            <a:ext cx="2120258" cy="214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489" y="1044324"/>
            <a:ext cx="4307607" cy="17392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53477" y="1481146"/>
            <a:ext cx="6368854" cy="82374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36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 luận </a:t>
            </a:r>
            <a:r>
              <a:rPr lang="en-US" altLang="zh-CN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zh-CN" altLang="en-US" sz="3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9959" cy="698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8026" y="5724066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, vung nồi.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683581" y="-14364"/>
            <a:ext cx="1139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21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5" y="1079271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9" y="1224414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823924" y="3635007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9" y="3482802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608457" y="3049527"/>
            <a:ext cx="169553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5318072" y="3087231"/>
            <a:ext cx="1809527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8132485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4283065" y="5184228"/>
            <a:ext cx="2263344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29709" y="714289"/>
            <a:ext cx="3594539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17079" y="714289"/>
            <a:ext cx="1298576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55500" y="742985"/>
            <a:ext cx="253806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0051045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16418</TotalTime>
  <Words>476</Words>
  <Application>Microsoft Office PowerPoint</Application>
  <PresentationFormat>Widescreen</PresentationFormat>
  <Paragraphs>65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HP001 4 hàng</vt:lpstr>
      <vt:lpstr>HP001 4H</vt:lpstr>
      <vt:lpstr>Kalam</vt:lpstr>
      <vt:lpstr>Montserrat</vt:lpstr>
      <vt:lpstr>黑体</vt:lpstr>
      <vt:lpstr>Tahoma</vt:lpstr>
      <vt:lpstr>Times New Roman</vt:lpstr>
      <vt:lpstr>小单纯体</vt:lpstr>
      <vt:lpstr>1_Office Theme</vt:lpstr>
      <vt:lpstr>1_Doodle Sketchbook by Slidesgo</vt:lpstr>
      <vt:lpstr>3_Office Theme</vt:lpstr>
      <vt:lpstr>2_Office Theme</vt:lpstr>
      <vt:lpstr>8_Office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2021-07-31T16:00:40Z</dcterms:created>
  <dcterms:modified xsi:type="dcterms:W3CDTF">2022-02-07T01:03:30Z</dcterms:modified>
</cp:coreProperties>
</file>