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5" r:id="rId3"/>
    <p:sldMasterId id="2147483700" r:id="rId4"/>
  </p:sldMasterIdLst>
  <p:notesMasterIdLst>
    <p:notesMasterId r:id="rId17"/>
  </p:notesMasterIdLst>
  <p:sldIdLst>
    <p:sldId id="263" r:id="rId5"/>
    <p:sldId id="264" r:id="rId6"/>
    <p:sldId id="257" r:id="rId7"/>
    <p:sldId id="265" r:id="rId8"/>
    <p:sldId id="270" r:id="rId9"/>
    <p:sldId id="258" r:id="rId10"/>
    <p:sldId id="271" r:id="rId11"/>
    <p:sldId id="259" r:id="rId12"/>
    <p:sldId id="267" r:id="rId13"/>
    <p:sldId id="268" r:id="rId14"/>
    <p:sldId id="266" r:id="rId15"/>
    <p:sldId id="26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58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5388E-88CC-4F5F-A0EF-EF36FC5F460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C48E0-2FBA-4B2F-8B39-BAF861F8B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7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1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mềm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classkick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200" kern="0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1200" kern="0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text box</a:t>
            </a:r>
            <a:endParaRPr lang="en-US" sz="1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C48E0-2FBA-4B2F-8B39-BAF861F8B4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4668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3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04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730F6D48-63E2-47D3-9383-8A696799B27D}" type="datetimeFigureOut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1/23/2022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B3765583-F92D-48EB-905E-8C7DEF8134B1}" type="slidenum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‹#›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35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730F6D48-63E2-47D3-9383-8A696799B27D}" type="datetimeFigureOut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1/23/2022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B3765583-F92D-48EB-905E-8C7DEF8134B1}" type="slidenum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‹#›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14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98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77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97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556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233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11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84661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1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338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24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985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518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1" y="25892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3" y="1774825"/>
            <a:ext cx="11443217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81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9170">
              <a:buClr>
                <a:srgbClr val="000000"/>
              </a:buClr>
              <a:defRPr/>
            </a:pPr>
            <a:fld id="{9845ADF9-2A41-438F-A9B5-D04F9D7048C0}" type="slidenum">
              <a:rPr lang="en-US" altLang="zh-C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altLang="zh-C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695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117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>
              <a:defRPr/>
            </a:pPr>
            <a:fld id="{86884BA9-77B5-4BF2-BE58-0253DA0CBE85}" type="datetimeFigureOut">
              <a:rPr lang="en-US" sz="2400" smtClean="0">
                <a:solidFill>
                  <a:srgbClr val="213054"/>
                </a:solidFill>
              </a:rPr>
              <a:pPr defTabSz="1219170">
                <a:defRPr/>
              </a:pPr>
              <a:t>1/23/2022</a:t>
            </a:fld>
            <a:endParaRPr lang="en-US" sz="2400">
              <a:solidFill>
                <a:srgbClr val="2130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>
              <a:defRPr/>
            </a:pPr>
            <a:endParaRPr lang="en-US" sz="2400">
              <a:solidFill>
                <a:srgbClr val="2130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>
              <a:defRPr/>
            </a:pPr>
            <a:fld id="{40E26F27-4BAD-4C83-B38B-DE89F1B2FBA4}" type="slidenum">
              <a:rPr lang="en-US" sz="2400" smtClean="0">
                <a:solidFill>
                  <a:srgbClr val="213054"/>
                </a:solidFill>
              </a:rPr>
              <a:pPr defTabSz="1219170">
                <a:defRPr/>
              </a:pPr>
              <a:t>‹#›</a:t>
            </a:fld>
            <a:endParaRPr lang="en-US" sz="240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36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664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22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496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436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810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593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328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130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946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946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730F6D48-63E2-47D3-9383-8A696799B27D}" type="datetimeFigureOut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1/23/2022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B3765583-F92D-48EB-905E-8C7DEF8134B1}" type="slidenum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‹#›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477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730F6D48-63E2-47D3-9383-8A696799B27D}" type="datetimeFigureOut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1/23/2022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B3765583-F92D-48EB-905E-8C7DEF8134B1}" type="slidenum">
              <a:rPr lang="en-US" sz="1867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83"/>
              <a:t>‹#›</a:t>
            </a:fld>
            <a:endParaRPr lang="en-US" sz="1867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9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96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87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73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47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11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3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175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A42B36-A591-48A7-9A69-97DE04933170}"/>
              </a:ext>
            </a:extLst>
          </p:cNvPr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627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8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63" y="6502401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968209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A42B36-A591-48A7-9A69-97DE04933170}"/>
              </a:ext>
            </a:extLst>
          </p:cNvPr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931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5" r:id="rId10"/>
    <p:sldLayoutId id="214748372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8267" y="3729957"/>
            <a:ext cx="10199999" cy="222069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685783">
              <a:lnSpc>
                <a:spcPct val="200000"/>
              </a:lnSpc>
            </a:pPr>
            <a:r>
              <a:rPr lang="vi-VN" sz="48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Chào mừng các con đến với bài giảng</a:t>
            </a:r>
          </a:p>
          <a:p>
            <a:pPr algn="ctr" defTabSz="685783">
              <a:lnSpc>
                <a:spcPct val="200000"/>
              </a:lnSpc>
            </a:pPr>
            <a:r>
              <a:rPr lang="vi-VN" sz="48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Môn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Tiếng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Việt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48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– Lớp 2</a:t>
            </a:r>
            <a:endParaRPr lang="en-US" sz="4800" b="1" dirty="0">
              <a:ln w="22225">
                <a:noFill/>
                <a:prstDash val="solid"/>
              </a:ln>
              <a:solidFill>
                <a:srgbClr val="002060"/>
              </a:solidFill>
              <a:latin typeface="Calibri Light" panose="020F03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73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3640E3-1628-46C6-A011-43048BCEF9EF}"/>
              </a:ext>
            </a:extLst>
          </p:cNvPr>
          <p:cNvSpPr txBox="1"/>
          <p:nvPr/>
        </p:nvSpPr>
        <p:spPr>
          <a:xfrm>
            <a:off x="3001188" y="655066"/>
            <a:ext cx="1012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 dirty="0">
                <a:solidFill>
                  <a:srgbClr val="FFFF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    LUYỆN VIẾT VỞ</a:t>
            </a: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xmlns="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64" y="2584153"/>
            <a:ext cx="5133264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882A11-CE06-405A-9F8B-869DC327BECC}"/>
              </a:ext>
            </a:extLst>
          </p:cNvPr>
          <p:cNvSpPr txBox="1"/>
          <p:nvPr/>
        </p:nvSpPr>
        <p:spPr>
          <a:xfrm>
            <a:off x="1326371" y="2087465"/>
            <a:ext cx="9539248" cy="63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vi-VN" sz="26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Học sinh viết vào vở </a:t>
            </a:r>
            <a:r>
              <a:rPr lang="vi-VN" sz="2667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Tập viết 2 tập </a:t>
            </a:r>
            <a:r>
              <a:rPr lang="en-US" sz="2667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endParaRPr lang="en-US" sz="2667" b="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5253" y="400782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92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061" y="1264028"/>
            <a:ext cx="8781081" cy="132556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vi-VN" sz="7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4C43"/>
                </a:solidFill>
                <a:latin typeface="+mj-lt"/>
              </a:rPr>
              <a:t>Chúc các con học tốt.</a:t>
            </a:r>
            <a:endParaRPr lang="en-US" sz="7600" dirty="0">
              <a:ln w="22225">
                <a:solidFill>
                  <a:schemeClr val="accent2"/>
                </a:solidFill>
                <a:prstDash val="solid"/>
              </a:ln>
              <a:solidFill>
                <a:srgbClr val="FB4C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87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2982350" y="615348"/>
            <a:ext cx="767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</a:t>
            </a:r>
            <a:r>
              <a:rPr lang="en-US" sz="6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HỌA MI HÓT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C1AFAA1-BB34-4817-BA6A-713D54213877}"/>
              </a:ext>
            </a:extLst>
          </p:cNvPr>
          <p:cNvGrpSpPr/>
          <p:nvPr/>
        </p:nvGrpSpPr>
        <p:grpSpPr>
          <a:xfrm>
            <a:off x="2034254" y="1854427"/>
            <a:ext cx="7832759" cy="4424362"/>
            <a:chOff x="1417547" y="1264224"/>
            <a:chExt cx="4405927" cy="33182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1B4136A-58E1-401D-B438-C1E452D6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8B67DB1-A5CC-4287-9F16-D882F16D77FD}"/>
                </a:ext>
              </a:extLst>
            </p:cNvPr>
            <p:cNvSpPr txBox="1"/>
            <p:nvPr/>
          </p:nvSpPr>
          <p:spPr>
            <a:xfrm>
              <a:off x="2730476" y="2826154"/>
              <a:ext cx="2514854" cy="10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17479D"/>
                  </a:solidFill>
                  <a:latin typeface="Times New Roman"/>
                  <a:cs typeface="Arial"/>
                  <a:sym typeface="Arial"/>
                </a:rPr>
                <a:t>TẬP </a:t>
              </a:r>
              <a:r>
                <a:rPr lang="vi-VN" sz="5867" b="1" kern="0" dirty="0">
                  <a:solidFill>
                    <a:srgbClr val="17479D"/>
                  </a:solidFill>
                  <a:latin typeface="Times New Roman"/>
                  <a:cs typeface="Arial"/>
                  <a:sym typeface="Arial"/>
                </a:rPr>
                <a:t>VIẾT</a:t>
              </a:r>
              <a:endParaRPr lang="en-US" sz="5867" b="1" kern="0" dirty="0">
                <a:solidFill>
                  <a:srgbClr val="17479D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177311CB-2423-4DE4-B1B1-B46DAE12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33" y="4263525"/>
            <a:ext cx="2768396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0483" y="391931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98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2589791" y="733821"/>
            <a:ext cx="7591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FFFFFF"/>
                </a:solidFill>
                <a:latin typeface="HP001 4 hàng" panose="020B0603050302020204" pitchFamily="34" charset="0"/>
                <a:cs typeface="HP001 5H" panose="020B0603050302020204" pitchFamily="34" charset="0"/>
                <a:sym typeface="Arial"/>
              </a:rPr>
              <a:t>Chữ hoa 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486" t="23437" r="10439" b="22556"/>
          <a:stretch/>
        </p:blipFill>
        <p:spPr bwMode="auto">
          <a:xfrm>
            <a:off x="6967539" y="3328217"/>
            <a:ext cx="3213912" cy="31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2194912" y="2250831"/>
            <a:ext cx="4554015" cy="4262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0483" y="391931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6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870197" y="296757"/>
            <a:ext cx="953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chữ </a:t>
            </a:r>
            <a:r>
              <a:rPr lang="en-US" sz="3467" b="1" kern="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hoa</a:t>
            </a: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endParaRPr lang="en-US" sz="3467" b="1" kern="0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146" y="1840458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R hoa có mấy nét?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253" y="2768605"/>
            <a:ext cx="6705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nét:</a:t>
            </a:r>
          </a:p>
          <a:p>
            <a:pPr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Nét 1: Móc ngược trái</a:t>
            </a:r>
          </a:p>
          <a:p>
            <a:pPr algn="ctr"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Nét 2: Nét kết hợp của nét cong trên</a:t>
            </a:r>
          </a:p>
          <a:p>
            <a:pPr algn="ctr"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và nét móc ngược phải, hai nét</a:t>
            </a:r>
          </a:p>
          <a:p>
            <a:pPr algn="ctr" defTabSz="1219170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nối với nhau tạo thành vòng xoắn giữa thân chữ.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486" t="23437" r="10439" b="22556"/>
          <a:stretch/>
        </p:blipFill>
        <p:spPr bwMode="auto">
          <a:xfrm>
            <a:off x="8474111" y="4130405"/>
            <a:ext cx="2191110" cy="22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8043300" y="805481"/>
            <a:ext cx="3052733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1275145" y="444186"/>
            <a:ext cx="953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chữ hoa </a:t>
            </a:r>
            <a:r>
              <a:rPr lang="en-US" sz="48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 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(Cỡ vừa)</a:t>
            </a:r>
            <a:endParaRPr lang="en-US" sz="3467" b="1" kern="0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334" y="2703384"/>
            <a:ext cx="480620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R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rộng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94697" y="2268479"/>
            <a:ext cx="0" cy="36576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08736" y="6158132"/>
            <a:ext cx="3896028" cy="4870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46749" y="3443972"/>
            <a:ext cx="106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0297" y="6078728"/>
            <a:ext cx="106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25" r="1403"/>
          <a:stretch/>
        </p:blipFill>
        <p:spPr>
          <a:xfrm>
            <a:off x="6296299" y="1505243"/>
            <a:ext cx="4554015" cy="4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E8798D-F779-4F1A-9D86-6EEF877F9109}"/>
              </a:ext>
            </a:extLst>
          </p:cNvPr>
          <p:cNvSpPr txBox="1"/>
          <p:nvPr/>
        </p:nvSpPr>
        <p:spPr>
          <a:xfrm>
            <a:off x="2530974" y="379336"/>
            <a:ext cx="715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Viết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chữ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hoa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R</a:t>
            </a:r>
          </a:p>
        </p:txBody>
      </p:sp>
      <p:pic>
        <p:nvPicPr>
          <p:cNvPr id="3" name="X2Convert.com huong_dan_viet_chu_r_hoa_tap_viet_lop_2_tuan_21_5211686292264732836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5161" y="1184856"/>
            <a:ext cx="10032642" cy="4949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6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1275145" y="444186"/>
            <a:ext cx="953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467" b="1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chữ hoa </a:t>
            </a:r>
            <a:r>
              <a:rPr lang="en-US" sz="48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 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en-US" sz="3467" kern="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Cỡ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lang="en-US" sz="3467" kern="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  <a:endParaRPr lang="en-US" sz="3467" b="1" kern="0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334" y="2703384"/>
            <a:ext cx="4806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R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rộng mấy </a:t>
            </a:r>
            <a:r>
              <a:rPr lang="en-US" sz="32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32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02896" y="2429691"/>
            <a:ext cx="5840" cy="29783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87559" y="5695406"/>
            <a:ext cx="3392910" cy="96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13775" y="3488214"/>
            <a:ext cx="106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1174" y="5849506"/>
            <a:ext cx="122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2,75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486" t="23437" r="10439" b="22556"/>
          <a:stretch/>
        </p:blipFill>
        <p:spPr bwMode="auto">
          <a:xfrm>
            <a:off x="6769943" y="1798615"/>
            <a:ext cx="4044450" cy="37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E8798D-F779-4F1A-9D86-6EEF877F9109}"/>
              </a:ext>
            </a:extLst>
          </p:cNvPr>
          <p:cNvSpPr txBox="1"/>
          <p:nvPr/>
        </p:nvSpPr>
        <p:spPr>
          <a:xfrm>
            <a:off x="2662474" y="274964"/>
            <a:ext cx="715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Viết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chữ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hoa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R</a:t>
            </a:r>
          </a:p>
        </p:txBody>
      </p:sp>
      <p:pic>
        <p:nvPicPr>
          <p:cNvPr id="3" name="R.mp4" descr="R.mp4">
            <a:hlinkClick r:id="" action="ppaction://media"/>
            <a:extLst>
              <a:ext uri="{FF2B5EF4-FFF2-40B4-BE49-F238E27FC236}">
                <a16:creationId xmlns:a16="http://schemas.microsoft.com/office/drawing/2014/main" xmlns="" id="{389BEE5B-BDDC-C549-8A82-8B1857E2C06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8797" b="13747"/>
          <a:stretch/>
        </p:blipFill>
        <p:spPr>
          <a:xfrm>
            <a:off x="2163940" y="1290627"/>
            <a:ext cx="8617791" cy="54317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83725" y="1110343"/>
            <a:ext cx="4297679" cy="5656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0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3640E3-1628-46C6-A011-43048BCEF9EF}"/>
              </a:ext>
            </a:extLst>
          </p:cNvPr>
          <p:cNvSpPr txBox="1"/>
          <p:nvPr/>
        </p:nvSpPr>
        <p:spPr>
          <a:xfrm>
            <a:off x="3149600" y="655069"/>
            <a:ext cx="1012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  <a:r>
              <a:rPr lang="vi-VN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</a:t>
            </a:r>
            <a:r>
              <a:rPr lang="en-US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</a:t>
            </a:r>
            <a:r>
              <a:rPr lang="vi-VN" sz="4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ẾT</a:t>
            </a:r>
            <a:r>
              <a:rPr lang="vi-VN" sz="4800" b="1" kern="0" dirty="0">
                <a:solidFill>
                  <a:srgbClr val="FFFFFF"/>
                </a:solidFill>
                <a:latin typeface="Times New Roman"/>
                <a:cs typeface="Arial"/>
                <a:sym typeface="Arial"/>
              </a:rPr>
              <a:t> ỨNG DỤNG</a:t>
            </a:r>
            <a:endParaRPr lang="en-US" sz="4800" b="1" kern="0" dirty="0">
              <a:solidFill>
                <a:srgbClr val="FFFFFF"/>
              </a:solidFill>
              <a:latin typeface="Arial"/>
              <a:ea typeface="HP001" panose="020B0603050302020204" pitchFamily="34" charset="0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C754FE6-469E-432F-8768-2B969E42EFAB}"/>
              </a:ext>
            </a:extLst>
          </p:cNvPr>
          <p:cNvGrpSpPr/>
          <p:nvPr/>
        </p:nvGrpSpPr>
        <p:grpSpPr>
          <a:xfrm>
            <a:off x="778182" y="2397126"/>
            <a:ext cx="11024689" cy="1190443"/>
            <a:chOff x="418676" y="2043957"/>
            <a:chExt cx="6201388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0586EF1-CA11-4F32-82A9-5E06B7A286ED}"/>
                </a:ext>
              </a:extLst>
            </p:cNvPr>
            <p:cNvSpPr txBox="1"/>
            <p:nvPr/>
          </p:nvSpPr>
          <p:spPr>
            <a:xfrm>
              <a:off x="438149" y="2331614"/>
              <a:ext cx="6181915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Rừng cây vươn mình đón nắng mai.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FE1D14-1F8A-460B-AE3A-5248B91830EC}"/>
              </a:ext>
            </a:extLst>
          </p:cNvPr>
          <p:cNvSpPr txBox="1"/>
          <p:nvPr/>
        </p:nvSpPr>
        <p:spPr>
          <a:xfrm>
            <a:off x="1403484" y="3511172"/>
            <a:ext cx="10879691" cy="2401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a.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hoa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 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b.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Khoảng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giữa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lang="vi-VN" sz="2667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2.5 li ?</a:t>
            </a:r>
            <a:endParaRPr lang="vi-VN" sz="2667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73E842-C79A-43ED-93DD-4C0ED0056686}"/>
              </a:ext>
            </a:extLst>
          </p:cNvPr>
          <p:cNvSpPr txBox="1"/>
          <p:nvPr/>
        </p:nvSpPr>
        <p:spPr>
          <a:xfrm>
            <a:off x="1403484" y="4663165"/>
            <a:ext cx="10879691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Khoảng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giữa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 con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o.</a:t>
            </a:r>
            <a:endParaRPr lang="vi-VN" sz="2667" kern="0" dirty="0">
              <a:solidFill>
                <a:srgbClr val="FC7D77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6B698B-31A4-4BB7-9E24-D4B02BD2ADF2}"/>
              </a:ext>
            </a:extLst>
          </p:cNvPr>
          <p:cNvSpPr txBox="1"/>
          <p:nvPr/>
        </p:nvSpPr>
        <p:spPr>
          <a:xfrm>
            <a:off x="5655873" y="3481626"/>
            <a:ext cx="2374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Wingdings" panose="05000000000000000000" pitchFamily="2" charset="2"/>
              </a:rPr>
              <a:t>R</a:t>
            </a:r>
            <a:endParaRPr lang="vi-VN" sz="2667" b="1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165350D-A3F4-44FE-A5E1-390A38EA53AC}"/>
              </a:ext>
            </a:extLst>
          </p:cNvPr>
          <p:cNvSpPr txBox="1"/>
          <p:nvPr/>
        </p:nvSpPr>
        <p:spPr>
          <a:xfrm>
            <a:off x="1403484" y="5461000"/>
            <a:ext cx="10879691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3200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Arial"/>
              </a:rPr>
              <a:t>R</a:t>
            </a:r>
            <a:r>
              <a:rPr lang="en-US" sz="4267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Arial"/>
              </a:rPr>
              <a:t>, </a:t>
            </a:r>
            <a:r>
              <a:rPr lang="en-US" sz="3200" b="1" kern="0" dirty="0">
                <a:solidFill>
                  <a:srgbClr val="FC7D77">
                    <a:lumMod val="75000"/>
                  </a:srgbClr>
                </a:solidFill>
                <a:latin typeface="HP001 4 hàng" pitchFamily="34" charset="0"/>
                <a:ea typeface="HP001" panose="020B0603050302020204" pitchFamily="34" charset="0"/>
                <a:cs typeface="Arial"/>
                <a:sym typeface="Arial"/>
              </a:rPr>
              <a:t>h, g, y</a:t>
            </a:r>
            <a:endParaRPr lang="vi-VN" sz="2667" b="1" kern="0" dirty="0">
              <a:solidFill>
                <a:srgbClr val="FC7D77">
                  <a:lumMod val="75000"/>
                </a:srgbClr>
              </a:solidFill>
              <a:latin typeface="HP001 4 hàng" pitchFamily="34" charset="0"/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98B44B5-1B2A-6245-8D66-BDDA80D27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620483" y="362955"/>
            <a:ext cx="2361867" cy="18589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1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36131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266</Words>
  <Application>Microsoft Office PowerPoint</Application>
  <PresentationFormat>Custom</PresentationFormat>
  <Paragraphs>42</Paragraphs>
  <Slides>12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1_Doodle Sketchbook by Slidesgo</vt:lpstr>
      <vt:lpstr>Doodle Sketchbook by Slidesgo</vt:lpstr>
      <vt:lpstr>2_Doodle Sketchbook by Slidesgo</vt:lpstr>
      <vt:lpstr>3_Doodle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Windows User</cp:lastModifiedBy>
  <cp:revision>11</cp:revision>
  <dcterms:created xsi:type="dcterms:W3CDTF">2021-12-14T15:59:55Z</dcterms:created>
  <dcterms:modified xsi:type="dcterms:W3CDTF">2022-01-23T06:50:48Z</dcterms:modified>
</cp:coreProperties>
</file>