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05" r:id="rId3"/>
    <p:sldId id="273" r:id="rId4"/>
    <p:sldId id="307" r:id="rId5"/>
    <p:sldId id="290" r:id="rId6"/>
    <p:sldId id="258" r:id="rId7"/>
    <p:sldId id="266" r:id="rId8"/>
    <p:sldId id="308" r:id="rId9"/>
    <p:sldId id="291" r:id="rId10"/>
    <p:sldId id="270" r:id="rId11"/>
    <p:sldId id="306" r:id="rId12"/>
    <p:sldId id="297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F"/>
    <a:srgbClr val="BAFEC2"/>
    <a:srgbClr val="A8F6A8"/>
    <a:srgbClr val="62FE7C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31" autoAdjust="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18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5.mp4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3084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92319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hoặc ngoài bài đọc </a:t>
            </a:r>
            <a:r>
              <a:rPr lang="en-US" sz="27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Chúa tể trong rừng xanh </a:t>
            </a:r>
            <a:r>
              <a:rPr lang="en-US" sz="27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 ngữ có tiếng chứa vần </a:t>
            </a:r>
            <a:r>
              <a:rPr lang="en-US" sz="27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ăt, ăc, oai, oay</a:t>
            </a:r>
            <a:endParaRPr lang="en-US" sz="27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424" y="2662162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ăt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62154" y="3063878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5" y="168345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56554" y="3063876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56553" y="443427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6555" y="1672780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362198" y="1233724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roi sắt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62200" y="2615642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54941" y="3986043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mặt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7829" y="2665156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ăc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1559" y="3066872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60" y="1686447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285959" y="3066870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85958" y="443727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85960" y="1675774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91602" y="1236718"/>
            <a:ext cx="1718997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91604" y="2618636"/>
            <a:ext cx="171899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mặc áo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84345" y="3989037"/>
            <a:ext cx="172625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ắc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424" y="2323788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oai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2154" y="2725504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555" y="134507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56554" y="2725502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3" y="4095905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6555" y="1334406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198" y="895350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 khoai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62200" y="2277268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 xoài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54941" y="3647669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ngoài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7829" y="2326782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oay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91559" y="2728498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5960" y="134807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85959" y="2728496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58" y="409889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85960" y="1337400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91602" y="898344"/>
            <a:ext cx="1718997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gió xoáy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91604" y="2280262"/>
            <a:ext cx="171899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84345" y="3650663"/>
            <a:ext cx="172625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loay hoay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12" y="87630"/>
            <a:ext cx="8265488" cy="83086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bảng dưới đây thông tin nào phù hợp với Hổ, thông tin nào phù hợp với mèo?</a:t>
            </a:r>
            <a:endParaRPr lang="en-US" sz="24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87249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" y="1123950"/>
            <a:ext cx="19826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557035"/>
            <a:ext cx="1201737" cy="13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69386"/>
              </p:ext>
            </p:extLst>
          </p:nvPr>
        </p:nvGraphicFramePr>
        <p:xfrm>
          <a:off x="3124200" y="972504"/>
          <a:ext cx="374904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Sống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trong rừng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Sống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tại nhà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To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lớn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Nhỏ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bé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thường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bắt chuột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Thường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săn bắt hươu, sao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 Leo trèo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giỏi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Không leo trèo giỏi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 Hung dữ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 Dễ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thương, dễ gần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1775460" y="1146810"/>
            <a:ext cx="1371600" cy="1143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1504950"/>
            <a:ext cx="1143000" cy="2007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775460" y="1956097"/>
            <a:ext cx="1371600" cy="501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375445"/>
            <a:ext cx="931863" cy="1137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7999" y="2788244"/>
            <a:ext cx="802005" cy="8468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802130" y="2788244"/>
            <a:ext cx="1371600" cy="294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35140" y="3512882"/>
            <a:ext cx="813435" cy="244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802130" y="2966240"/>
            <a:ext cx="1329690" cy="9336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775460" y="3172639"/>
            <a:ext cx="1371600" cy="1169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835140" y="4019550"/>
            <a:ext cx="824864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104 đến trang 107.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038350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CHÚA TỂ RỪNG XANH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1298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14464"/>
            <a:ext cx="2235455" cy="212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Gấu, khỉ, hổ, báo đều sống (…..…….…).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970" y="3355277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Trong (..….…..), hổ vẫn có thể nhìn rõ mọi vật.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8532" y="911913"/>
            <a:ext cx="22237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thời tiết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0094" y="1587490"/>
            <a:ext cx="1796566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êm tối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71700" y="1621780"/>
            <a:ext cx="2057400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chúa tể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298" y="857902"/>
            <a:ext cx="2306552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rừng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0.1408 0.320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604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877E-6 L -0.4125 0.3419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709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361950"/>
            <a:ext cx="3884110" cy="4590506"/>
          </a:xfrm>
        </p:spPr>
      </p:pic>
      <p:pic>
        <p:nvPicPr>
          <p:cNvPr id="7" name="T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30634" y="438150"/>
            <a:ext cx="4590506" cy="4590506"/>
          </a:xfrm>
        </p:spPr>
      </p:pic>
    </p:spTree>
    <p:extLst>
      <p:ext uri="{BB962C8B-B14F-4D97-AF65-F5344CB8AC3E}">
        <p14:creationId xmlns:p14="http://schemas.microsoft.com/office/powerpoint/2010/main" val="128804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47317" y="858175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a. 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Gấu, </a:t>
            </a:r>
            <a:r>
              <a:rPr lang="el-GR" sz="3500" b="1">
                <a:solidFill>
                  <a:srgbClr val="7030A0"/>
                </a:solidFill>
                <a:latin typeface="HP001 4 hàng" panose="020B0603050302020204" pitchFamily="34" charset="0"/>
              </a:rPr>
              <a:t>δ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ỉ, hổ, báo </a:t>
            </a:r>
            <a:r>
              <a:rPr lang="el-GR" sz="3500" b="1">
                <a:solidFill>
                  <a:srgbClr val="7030A0"/>
                </a:solidFill>
                <a:latin typeface="HP001 4 hàng" panose="020B0603050302020204" pitchFamily="34" charset="0"/>
              </a:rPr>
              <a:t>Αϛ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u sūg Ǉr</a:t>
            </a:r>
            <a:r>
              <a:rPr lang="el-GR" sz="3500" b="1">
                <a:solidFill>
                  <a:srgbClr val="7030A0"/>
                </a:solidFill>
                <a:latin typeface="HP001 4 hàng" panose="020B0603050302020204" pitchFamily="34" charset="0"/>
              </a:rPr>
              <a:t>Ϊ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g </a:t>
            </a:r>
            <a:r>
              <a:rPr lang="vi-VN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ǟừng</a:t>
            </a:r>
            <a:r>
              <a:rPr lang="en-US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500" y="1550296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b. 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Tǟ</a:t>
            </a:r>
            <a:r>
              <a:rPr lang="el-GR" sz="3500" b="1">
                <a:solidFill>
                  <a:srgbClr val="7030A0"/>
                </a:solidFill>
                <a:latin typeface="HP001 4 hàng" panose="020B0603050302020204" pitchFamily="34" charset="0"/>
              </a:rPr>
              <a:t>Ϊ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g </a:t>
            </a:r>
            <a:r>
              <a:rPr lang="el-GR" sz="3500" b="1">
                <a:solidFill>
                  <a:srgbClr val="7030A0"/>
                </a:solidFill>
                <a:latin typeface="HP001 4 hàng" panose="020B0603050302020204" pitchFamily="34" charset="0"/>
              </a:rPr>
              <a:t>Α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łm ǇĒ, hổ vẫn có </a:t>
            </a:r>
            <a:r>
              <a:rPr lang="el-GR" sz="3500" b="1">
                <a:solidFill>
                  <a:srgbClr val="7030A0"/>
                </a:solidFill>
                <a:latin typeface="HP001 4 hàng" panose="020B0603050302020204" pitchFamily="34" charset="0"/>
              </a:rPr>
              <a:t>Ό˘ η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ìn </a:t>
            </a:r>
            <a:r>
              <a:rPr lang="vi-VN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ǟõ</a:t>
            </a:r>
            <a:r>
              <a:rPr lang="en-US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jĊ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" y="223647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vật</a:t>
            </a:r>
            <a:r>
              <a:rPr lang="en-US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7866" y="902626"/>
            <a:ext cx="8207534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hổ	chó		rừng		nhà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6" b="29215"/>
          <a:stretch/>
        </p:blipFill>
        <p:spPr bwMode="auto">
          <a:xfrm>
            <a:off x="1161137" y="1871437"/>
            <a:ext cx="3374587" cy="29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922"/>
          <a:stretch/>
        </p:blipFill>
        <p:spPr bwMode="auto">
          <a:xfrm>
            <a:off x="4980024" y="1871436"/>
            <a:ext cx="3420114" cy="282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Hổ là loài thú ăn thịt. Bốn chân chắc khoẻ và có vuốt sắc. Đuôi dài và cứng như roi sắt. Hổ rất khoẻ và hung dữ.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4600" y="2021757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63342" y="1774191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87807" y="2288808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85658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4827" y="2534052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00218" y="3116581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619828" y="3399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5400" y="403225"/>
            <a:ext cx="4746625" cy="4746625"/>
          </a:xfrm>
        </p:spPr>
      </p:pic>
      <p:pic>
        <p:nvPicPr>
          <p:cNvPr id="3" name="B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2364" y="438150"/>
            <a:ext cx="4705350" cy="4705350"/>
          </a:xfrm>
        </p:spPr>
      </p:pic>
    </p:spTree>
    <p:extLst>
      <p:ext uri="{BB962C8B-B14F-4D97-AF65-F5344CB8AC3E}">
        <p14:creationId xmlns:p14="http://schemas.microsoft.com/office/powerpoint/2010/main" val="18795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5500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Hổ là l♦i </a:t>
            </a:r>
            <a:r>
              <a:rPr lang="el-GR" sz="3500" b="1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ú ăn </a:t>
            </a:r>
            <a:r>
              <a:rPr lang="el-GR" sz="3500" b="1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ịt. Bū </a:t>
            </a:r>
            <a:r>
              <a:rPr lang="el-GR" sz="3500" b="1">
                <a:solidFill>
                  <a:srgbClr val="7030A0"/>
                </a:solidFill>
                <a:latin typeface="HP001 4 hàng" panose="020B0603050302020204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ân </a:t>
            </a:r>
            <a:r>
              <a:rPr lang="el-GR" sz="3500" b="1">
                <a:solidFill>
                  <a:srgbClr val="7030A0"/>
                </a:solidFill>
                <a:latin typeface="HP001 4 hàng" panose="020B0603050302020204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ắc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>
                <a:solidFill>
                  <a:srgbClr val="7030A0"/>
                </a:solidFill>
                <a:latin typeface="HP001 4 hàng" panose="020B0603050302020204" pitchFamily="34" charset="0"/>
              </a:rPr>
              <a:t>δφ</a:t>
            </a:r>
            <a:r>
              <a:rPr lang="en-US" sz="3500" b="1">
                <a:solidFill>
                  <a:srgbClr val="7030A0"/>
                </a:solidFill>
                <a:latin typeface="HP001 4 hàng" panose="020B0603050302020204" pitchFamily="34" charset="0"/>
              </a:rPr>
              <a:t>Ǫ và có </a:t>
            </a:r>
            <a:r>
              <a:rPr lang="el-GR" sz="3500" b="1">
                <a:solidFill>
                  <a:srgbClr val="7030A0"/>
                </a:solidFill>
                <a:latin typeface="HP001 4 hàng" panose="020B0603050302020204" pitchFamily="34" charset="0"/>
              </a:rPr>
              <a:t>νί</a:t>
            </a:r>
            <a:r>
              <a:rPr lang="en-US" sz="3500" b="1">
                <a:solidFill>
                  <a:srgbClr val="7030A0"/>
                </a:solidFill>
                <a:latin typeface="HP001 4 hàng" panose="020B0603050302020204" pitchFamily="34" charset="0"/>
              </a:rPr>
              <a:t>ō </a:t>
            </a:r>
            <a:r>
              <a:rPr lang="en-US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sắc. Đuċ </a:t>
            </a:r>
            <a:r>
              <a:rPr lang="en-US" sz="3500" b="1">
                <a:solidFill>
                  <a:srgbClr val="7030A0"/>
                </a:solidFill>
                <a:latin typeface="HP001 4 hàng" panose="020B0603050302020204" pitchFamily="34" charset="0"/>
              </a:rPr>
              <a:t>dài và </a:t>
            </a:r>
            <a:r>
              <a:rPr lang="en-US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cứng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ηư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5" y="2240547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 ǟ</a:t>
            </a:r>
            <a:r>
              <a:rPr lang="el-GR" sz="3500" b="1">
                <a:solidFill>
                  <a:srgbClr val="7030A0"/>
                </a:solidFill>
                <a:latin typeface="HP001 4 hàng" panose="020B0603050302020204" pitchFamily="34" charset="0"/>
              </a:rPr>
              <a:t>Ρ </a:t>
            </a:r>
            <a:r>
              <a:rPr lang="vi-VN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sắt. Hổ 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ǟất </a:t>
            </a:r>
            <a:r>
              <a:rPr lang="el-GR" sz="3500" b="1">
                <a:solidFill>
                  <a:srgbClr val="7030A0"/>
                </a:solidFill>
                <a:latin typeface="HP001 4 hàng" panose="020B0603050302020204" pitchFamily="34" charset="0"/>
              </a:rPr>
              <a:t>δφ</a:t>
            </a:r>
            <a:r>
              <a:rPr lang="vi-VN" sz="3500" b="1">
                <a:solidFill>
                  <a:srgbClr val="7030A0"/>
                </a:solidFill>
                <a:latin typeface="HP001 4 hàng" panose="020B0603050302020204" pitchFamily="34" charset="0"/>
              </a:rPr>
              <a:t>Ǫ và hung </a:t>
            </a:r>
            <a:r>
              <a:rPr lang="vi-VN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dữ</a:t>
            </a:r>
            <a:r>
              <a:rPr lang="en-US" sz="35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332</Words>
  <Application>Microsoft Office PowerPoint</Application>
  <PresentationFormat>On-screen Show (16:9)</PresentationFormat>
  <Paragraphs>60</Paragraphs>
  <Slides>13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317</cp:revision>
  <dcterms:created xsi:type="dcterms:W3CDTF">2020-12-08T15:48:47Z</dcterms:created>
  <dcterms:modified xsi:type="dcterms:W3CDTF">2023-03-31T07:08:20Z</dcterms:modified>
</cp:coreProperties>
</file>