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1" r:id="rId2"/>
    <p:sldId id="295" r:id="rId3"/>
    <p:sldId id="256" r:id="rId4"/>
    <p:sldId id="273" r:id="rId5"/>
    <p:sldId id="258" r:id="rId6"/>
    <p:sldId id="260" r:id="rId7"/>
    <p:sldId id="277" r:id="rId8"/>
    <p:sldId id="261" r:id="rId9"/>
    <p:sldId id="263" r:id="rId10"/>
    <p:sldId id="262" r:id="rId11"/>
    <p:sldId id="279" r:id="rId12"/>
    <p:sldId id="264" r:id="rId13"/>
    <p:sldId id="266" r:id="rId14"/>
    <p:sldId id="267" r:id="rId15"/>
    <p:sldId id="294" r:id="rId16"/>
    <p:sldId id="296" r:id="rId17"/>
    <p:sldId id="297" r:id="rId18"/>
    <p:sldId id="298" r:id="rId19"/>
    <p:sldId id="299" r:id="rId20"/>
    <p:sldId id="300" r:id="rId21"/>
    <p:sldId id="272" r:id="rId22"/>
  </p:sldIdLst>
  <p:sldSz cx="9144000" cy="5143500" type="screen16x9"/>
  <p:notesSz cx="6858000" cy="9144000"/>
  <p:defaultText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EDFF"/>
    <a:srgbClr val="AFEAFF"/>
    <a:srgbClr val="FFFF01"/>
    <a:srgbClr val="FFFF37"/>
    <a:srgbClr val="F3CEF6"/>
    <a:srgbClr val="ECB2F0"/>
    <a:srgbClr val="E496EA"/>
    <a:srgbClr val="A521AF"/>
    <a:srgbClr val="D24CDC"/>
    <a:srgbClr val="DD7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72" autoAdjust="0"/>
  </p:normalViewPr>
  <p:slideViewPr>
    <p:cSldViewPr>
      <p:cViewPr varScale="1">
        <p:scale>
          <a:sx n="91" d="100"/>
          <a:sy n="91" d="100"/>
        </p:scale>
        <p:origin x="78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28/02/2023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302" rtl="0" eaLnBrk="1" latinLnBrk="0" hangingPunct="1">
      <a:defRPr sz="1200" kern="1200">
        <a:solidFill>
          <a:schemeClr val="tx1"/>
        </a:solidFill>
        <a:latin typeface="+mn-lt"/>
        <a:ea typeface="+mn-ea"/>
        <a:cs typeface="+mn-cs"/>
      </a:defRPr>
    </a:lvl1pPr>
    <a:lvl2pPr marL="456651" algn="l" defTabSz="913302" rtl="0" eaLnBrk="1" latinLnBrk="0" hangingPunct="1">
      <a:defRPr sz="1200" kern="1200">
        <a:solidFill>
          <a:schemeClr val="tx1"/>
        </a:solidFill>
        <a:latin typeface="+mn-lt"/>
        <a:ea typeface="+mn-ea"/>
        <a:cs typeface="+mn-cs"/>
      </a:defRPr>
    </a:lvl2pPr>
    <a:lvl3pPr marL="913302" algn="l" defTabSz="913302" rtl="0" eaLnBrk="1" latinLnBrk="0" hangingPunct="1">
      <a:defRPr sz="1200" kern="1200">
        <a:solidFill>
          <a:schemeClr val="tx1"/>
        </a:solidFill>
        <a:latin typeface="+mn-lt"/>
        <a:ea typeface="+mn-ea"/>
        <a:cs typeface="+mn-cs"/>
      </a:defRPr>
    </a:lvl3pPr>
    <a:lvl4pPr marL="1369955" algn="l" defTabSz="913302" rtl="0" eaLnBrk="1" latinLnBrk="0" hangingPunct="1">
      <a:defRPr sz="1200" kern="1200">
        <a:solidFill>
          <a:schemeClr val="tx1"/>
        </a:solidFill>
        <a:latin typeface="+mn-lt"/>
        <a:ea typeface="+mn-ea"/>
        <a:cs typeface="+mn-cs"/>
      </a:defRPr>
    </a:lvl4pPr>
    <a:lvl5pPr marL="1826606" algn="l" defTabSz="913302" rtl="0" eaLnBrk="1" latinLnBrk="0" hangingPunct="1">
      <a:defRPr sz="1200" kern="1200">
        <a:solidFill>
          <a:schemeClr val="tx1"/>
        </a:solidFill>
        <a:latin typeface="+mn-lt"/>
        <a:ea typeface="+mn-ea"/>
        <a:cs typeface="+mn-cs"/>
      </a:defRPr>
    </a:lvl5pPr>
    <a:lvl6pPr marL="2283258" algn="l" defTabSz="913302" rtl="0" eaLnBrk="1" latinLnBrk="0" hangingPunct="1">
      <a:defRPr sz="1200" kern="1200">
        <a:solidFill>
          <a:schemeClr val="tx1"/>
        </a:solidFill>
        <a:latin typeface="+mn-lt"/>
        <a:ea typeface="+mn-ea"/>
        <a:cs typeface="+mn-cs"/>
      </a:defRPr>
    </a:lvl6pPr>
    <a:lvl7pPr marL="2739910" algn="l" defTabSz="913302" rtl="0" eaLnBrk="1" latinLnBrk="0" hangingPunct="1">
      <a:defRPr sz="1200" kern="1200">
        <a:solidFill>
          <a:schemeClr val="tx1"/>
        </a:solidFill>
        <a:latin typeface="+mn-lt"/>
        <a:ea typeface="+mn-ea"/>
        <a:cs typeface="+mn-cs"/>
      </a:defRPr>
    </a:lvl7pPr>
    <a:lvl8pPr marL="3196561" algn="l" defTabSz="913302" rtl="0" eaLnBrk="1" latinLnBrk="0" hangingPunct="1">
      <a:defRPr sz="1200" kern="1200">
        <a:solidFill>
          <a:schemeClr val="tx1"/>
        </a:solidFill>
        <a:latin typeface="+mn-lt"/>
        <a:ea typeface="+mn-ea"/>
        <a:cs typeface="+mn-cs"/>
      </a:defRPr>
    </a:lvl8pPr>
    <a:lvl9pPr marL="3653212" algn="l" defTabSz="9133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kích</a:t>
            </a:r>
            <a:r>
              <a:rPr lang="en-US" baseline="0" smtClean="0"/>
              <a:t> chuột vào máy bay, câu hỏi hiện ra. HS trả lời xong, GV kích chuột vào máy bay nào thì đáp án của câu hỏi đó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2439529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cho hs khai thác trên SGK vì văn bản nhiều chữ, chữ trên màn hình nhỏ</a:t>
            </a:r>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đọc</a:t>
            </a:r>
            <a:r>
              <a:rPr lang="en-US" baseline="0" smtClean="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580460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509650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2497878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3577029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89" indent="0" algn="ctr">
              <a:buNone/>
              <a:defRPr>
                <a:solidFill>
                  <a:schemeClr val="tx1">
                    <a:tint val="75000"/>
                  </a:schemeClr>
                </a:solidFill>
              </a:defRPr>
            </a:lvl2pPr>
            <a:lvl3pPr marL="913180" indent="0" algn="ctr">
              <a:buNone/>
              <a:defRPr>
                <a:solidFill>
                  <a:schemeClr val="tx1">
                    <a:tint val="75000"/>
                  </a:schemeClr>
                </a:solidFill>
              </a:defRPr>
            </a:lvl3pPr>
            <a:lvl4pPr marL="1369769" indent="0" algn="ctr">
              <a:buNone/>
              <a:defRPr>
                <a:solidFill>
                  <a:schemeClr val="tx1">
                    <a:tint val="75000"/>
                  </a:schemeClr>
                </a:solidFill>
              </a:defRPr>
            </a:lvl4pPr>
            <a:lvl5pPr marL="1826359" indent="0" algn="ctr">
              <a:buNone/>
              <a:defRPr>
                <a:solidFill>
                  <a:schemeClr val="tx1">
                    <a:tint val="75000"/>
                  </a:schemeClr>
                </a:solidFill>
              </a:defRPr>
            </a:lvl5pPr>
            <a:lvl6pPr marL="2282948" indent="0" algn="ctr">
              <a:buNone/>
              <a:defRPr>
                <a:solidFill>
                  <a:schemeClr val="tx1">
                    <a:tint val="75000"/>
                  </a:schemeClr>
                </a:solidFill>
              </a:defRPr>
            </a:lvl6pPr>
            <a:lvl7pPr marL="2739538" indent="0" algn="ctr">
              <a:buNone/>
              <a:defRPr>
                <a:solidFill>
                  <a:schemeClr val="tx1">
                    <a:tint val="75000"/>
                  </a:schemeClr>
                </a:solidFill>
              </a:defRPr>
            </a:lvl7pPr>
            <a:lvl8pPr marL="3196128" indent="0" algn="ctr">
              <a:buNone/>
              <a:defRPr>
                <a:solidFill>
                  <a:schemeClr val="tx1">
                    <a:tint val="75000"/>
                  </a:schemeClr>
                </a:solidFill>
              </a:defRPr>
            </a:lvl8pPr>
            <a:lvl9pPr marL="36527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28/02/2023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28/02/2023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28/02/2023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28/02/2023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9" indent="0">
              <a:buNone/>
              <a:defRPr sz="1800">
                <a:solidFill>
                  <a:schemeClr val="tx1">
                    <a:tint val="75000"/>
                  </a:schemeClr>
                </a:solidFill>
              </a:defRPr>
            </a:lvl2pPr>
            <a:lvl3pPr marL="913180" indent="0">
              <a:buNone/>
              <a:defRPr sz="1600">
                <a:solidFill>
                  <a:schemeClr val="tx1">
                    <a:tint val="75000"/>
                  </a:schemeClr>
                </a:solidFill>
              </a:defRPr>
            </a:lvl3pPr>
            <a:lvl4pPr marL="1369769" indent="0">
              <a:buNone/>
              <a:defRPr sz="1400">
                <a:solidFill>
                  <a:schemeClr val="tx1">
                    <a:tint val="75000"/>
                  </a:schemeClr>
                </a:solidFill>
              </a:defRPr>
            </a:lvl4pPr>
            <a:lvl5pPr marL="1826359" indent="0">
              <a:buNone/>
              <a:defRPr sz="1400">
                <a:solidFill>
                  <a:schemeClr val="tx1">
                    <a:tint val="75000"/>
                  </a:schemeClr>
                </a:solidFill>
              </a:defRPr>
            </a:lvl5pPr>
            <a:lvl6pPr marL="2282948" indent="0">
              <a:buNone/>
              <a:defRPr sz="1400">
                <a:solidFill>
                  <a:schemeClr val="tx1">
                    <a:tint val="75000"/>
                  </a:schemeClr>
                </a:solidFill>
              </a:defRPr>
            </a:lvl6pPr>
            <a:lvl7pPr marL="2739538" indent="0">
              <a:buNone/>
              <a:defRPr sz="1400">
                <a:solidFill>
                  <a:schemeClr val="tx1">
                    <a:tint val="75000"/>
                  </a:schemeClr>
                </a:solidFill>
              </a:defRPr>
            </a:lvl7pPr>
            <a:lvl8pPr marL="3196128" indent="0">
              <a:buNone/>
              <a:defRPr sz="1400">
                <a:solidFill>
                  <a:schemeClr val="tx1">
                    <a:tint val="75000"/>
                  </a:schemeClr>
                </a:solidFill>
              </a:defRPr>
            </a:lvl8pPr>
            <a:lvl9pPr marL="365271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28/02/2023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28/02/2023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28/02/2023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28/02/2023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28/02/2023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28/02/2023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9" indent="0">
              <a:buNone/>
              <a:defRPr sz="2800"/>
            </a:lvl2pPr>
            <a:lvl3pPr marL="913180" indent="0">
              <a:buNone/>
              <a:defRPr sz="2400"/>
            </a:lvl3pPr>
            <a:lvl4pPr marL="1369769" indent="0">
              <a:buNone/>
              <a:defRPr sz="2000"/>
            </a:lvl4pPr>
            <a:lvl5pPr marL="1826359" indent="0">
              <a:buNone/>
              <a:defRPr sz="2000"/>
            </a:lvl5pPr>
            <a:lvl6pPr marL="2282948" indent="0">
              <a:buNone/>
              <a:defRPr sz="2000"/>
            </a:lvl6pPr>
            <a:lvl7pPr marL="2739538" indent="0">
              <a:buNone/>
              <a:defRPr sz="2000"/>
            </a:lvl7pPr>
            <a:lvl8pPr marL="3196128" indent="0">
              <a:buNone/>
              <a:defRPr sz="2000"/>
            </a:lvl8pPr>
            <a:lvl9pPr marL="3652717"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28/02/2023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t>28/02/2023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42" indent="-342442"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8" indent="-285369"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74" indent="-228296"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4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2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1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8.xml"/><Relationship Id="rId7"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8.png"/><Relationship Id="rId10"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itchFamily="34" charset="0"/>
                <a:ea typeface="Arial-Rounded" pitchFamily="34" charset="0"/>
                <a:cs typeface="Arial" pitchFamily="34" charset="0"/>
              </a:rPr>
              <a:t>Ôn và khởi động</a:t>
            </a:r>
            <a:endParaRPr lang="en-US" sz="4000">
              <a:solidFill>
                <a:schemeClr val="tx1"/>
              </a:solidFill>
            </a:endParaRPr>
          </a:p>
        </p:txBody>
      </p:sp>
    </p:spTree>
    <p:extLst>
      <p:ext uri="{BB962C8B-B14F-4D97-AF65-F5344CB8AC3E}">
        <p14:creationId xmlns:p14="http://schemas.microsoft.com/office/powerpoint/2010/main" val="534346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57790" y="438150"/>
            <a:ext cx="8161587" cy="3939419"/>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Cây đèn ba màu này được gọi là đèn giao thông. Nó điều khiển việc đi lại trên đường phố. Nếu không có đèn giao thông thì việc đi lại sẽ rất lộn xộn và nguy hiểm.</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Tuân thủ sự điều khiển của đèn giao thông giúp chúng ta bảo đảm an toàn khi đi lại.</a:t>
            </a:r>
            <a:endParaRPr lang="en-US" sz="2400">
              <a:latin typeface="Arial" pitchFamily="34" charset="0"/>
              <a:ea typeface="Arial-Rounded" pitchFamily="34" charset="0"/>
              <a:cs typeface="Arial" pitchFamily="34" charset="0"/>
            </a:endParaRPr>
          </a:p>
        </p:txBody>
      </p:sp>
      <p:sp>
        <p:nvSpPr>
          <p:cNvPr id="12" name="TextBox 11"/>
          <p:cNvSpPr txBox="1"/>
          <p:nvPr/>
        </p:nvSpPr>
        <p:spPr>
          <a:xfrm>
            <a:off x="0" y="4671366"/>
            <a:ext cx="6096000" cy="461556"/>
          </a:xfrm>
          <a:prstGeom prst="rect">
            <a:avLst/>
          </a:prstGeom>
          <a:solidFill>
            <a:srgbClr val="B9EDFF"/>
          </a:solidFill>
        </p:spPr>
        <p:txBody>
          <a:bodyPr wrap="square" lIns="91330" tIns="45666" rIns="91330" bIns="45666" rtlCol="0">
            <a:spAutoFit/>
          </a:bodyPr>
          <a:lstStyle/>
          <a:p>
            <a:pPr algn="ctr"/>
            <a:r>
              <a:rPr lang="en-US" sz="2400" smtClean="0">
                <a:latin typeface="Arial" pitchFamily="34" charset="0"/>
                <a:ea typeface="Arial-Rounded" pitchFamily="34" charset="0"/>
                <a:cs typeface="Arial" pitchFamily="34" charset="0"/>
              </a:rPr>
              <a:t>Bài tập đọc có mấy đoạn?</a:t>
            </a:r>
            <a:endParaRPr lang="en-US" sz="2400">
              <a:latin typeface="Arial" pitchFamily="34" charset="0"/>
              <a:ea typeface="Arial-Rounded" pitchFamily="34" charset="0"/>
              <a:cs typeface="Arial" pitchFamily="34" charset="0"/>
            </a:endParaRPr>
          </a:p>
        </p:txBody>
      </p:sp>
      <p:sp>
        <p:nvSpPr>
          <p:cNvPr id="8" name="TextBox 7"/>
          <p:cNvSpPr txBox="1"/>
          <p:nvPr/>
        </p:nvSpPr>
        <p:spPr>
          <a:xfrm>
            <a:off x="133037" y="4671366"/>
            <a:ext cx="5829927"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Đọc nối tiếp đoạn</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798" y="130369"/>
            <a:ext cx="579755" cy="207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50" y="2209034"/>
            <a:ext cx="527050" cy="120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6400800" y="1882188"/>
            <a:ext cx="98712" cy="425225"/>
            <a:chOff x="2590800" y="2277355"/>
            <a:chExt cx="98712" cy="425225"/>
          </a:xfrm>
        </p:grpSpPr>
        <p:cxnSp>
          <p:nvCxnSpPr>
            <p:cNvPr id="14" name="Straight Connector 13"/>
            <p:cNvCxnSpPr/>
            <p:nvPr/>
          </p:nvCxnSpPr>
          <p:spPr>
            <a:xfrm flipH="1">
              <a:off x="2590800" y="22773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651412" y="22773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8458200" y="3055925"/>
            <a:ext cx="98712" cy="435617"/>
            <a:chOff x="2590800" y="2272159"/>
            <a:chExt cx="98712" cy="435617"/>
          </a:xfrm>
        </p:grpSpPr>
        <p:cxnSp>
          <p:nvCxnSpPr>
            <p:cNvPr id="19" name="Straight Connector 18"/>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348271" y="361950"/>
            <a:ext cx="381000"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1</a:t>
            </a:r>
            <a:endParaRPr lang="en-US" sz="2400" b="1">
              <a:latin typeface="Arial" pitchFamily="34" charset="0"/>
              <a:ea typeface="Arial-Rounded" pitchFamily="34" charset="0"/>
              <a:cs typeface="Arial" pitchFamily="34" charset="0"/>
            </a:endParaRPr>
          </a:p>
        </p:txBody>
      </p:sp>
      <p:sp>
        <p:nvSpPr>
          <p:cNvPr id="26" name="TextBox 25"/>
          <p:cNvSpPr txBox="1"/>
          <p:nvPr/>
        </p:nvSpPr>
        <p:spPr>
          <a:xfrm>
            <a:off x="1340131" y="2307413"/>
            <a:ext cx="381000"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2</a:t>
            </a:r>
            <a:endParaRPr lang="en-US" sz="2400" b="1">
              <a:latin typeface="Arial" pitchFamily="34" charset="0"/>
              <a:ea typeface="Arial-Rounded" pitchFamily="34" charset="0"/>
              <a:cs typeface="Arial" pitchFamily="34" charset="0"/>
            </a:endParaRPr>
          </a:p>
        </p:txBody>
      </p:sp>
      <p:sp>
        <p:nvSpPr>
          <p:cNvPr id="22" name="TextBox 21"/>
          <p:cNvSpPr txBox="1"/>
          <p:nvPr/>
        </p:nvSpPr>
        <p:spPr>
          <a:xfrm>
            <a:off x="1938394" y="-12918"/>
            <a:ext cx="5406422" cy="475545"/>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Đèn giao thông</a:t>
            </a:r>
            <a:endParaRPr lang="en-US" sz="2800" b="1">
              <a:latin typeface="Arial" pitchFamily="34" charset="0"/>
              <a:ea typeface="Arial-Rounded" pitchFamily="34" charset="0"/>
              <a:cs typeface="Arial" pitchFamily="34" charset="0"/>
            </a:endParaRPr>
          </a:p>
        </p:txBody>
      </p:sp>
      <p:pic>
        <p:nvPicPr>
          <p:cNvPr id="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503" y="3468148"/>
            <a:ext cx="527050" cy="815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1274723" y="3468148"/>
            <a:ext cx="381000"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3</a:t>
            </a:r>
            <a:endParaRPr lang="en-US" sz="2400" b="1">
              <a:latin typeface="Arial" pitchFamily="34" charset="0"/>
              <a:ea typeface="Arial-Rounded" pitchFamily="34" charset="0"/>
              <a:cs typeface="Arial" pitchFamily="34" charset="0"/>
            </a:endParaRPr>
          </a:p>
        </p:txBody>
      </p:sp>
      <p:grpSp>
        <p:nvGrpSpPr>
          <p:cNvPr id="27" name="Group 26"/>
          <p:cNvGrpSpPr/>
          <p:nvPr/>
        </p:nvGrpSpPr>
        <p:grpSpPr>
          <a:xfrm>
            <a:off x="5638800" y="3877201"/>
            <a:ext cx="98712" cy="435617"/>
            <a:chOff x="2590800" y="2272159"/>
            <a:chExt cx="98712" cy="435617"/>
          </a:xfrm>
        </p:grpSpPr>
        <p:cxnSp>
          <p:nvCxnSpPr>
            <p:cNvPr id="30" name="Straight Connector 29"/>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4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2000" fill="hold"/>
                                        <p:tgtEl>
                                          <p:spTgt spid="8"/>
                                        </p:tgtEl>
                                        <p:attrNameLst>
                                          <p:attrName>ppt_x</p:attrName>
                                        </p:attrNameLst>
                                      </p:cBhvr>
                                      <p:tavLst>
                                        <p:tav tm="0">
                                          <p:val>
                                            <p:strVal val="1+#ppt_w/2"/>
                                          </p:val>
                                        </p:tav>
                                        <p:tav tm="100000">
                                          <p:val>
                                            <p:strVal val="#ppt_x"/>
                                          </p:val>
                                        </p:tav>
                                      </p:tavLst>
                                    </p:anim>
                                    <p:anim calcmode="lin" valueType="num">
                                      <p:cBhvr additive="base">
                                        <p:cTn id="44"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25" grpId="0"/>
      <p:bldP spid="26"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
            <a:ext cx="8229600" cy="857250"/>
          </a:xfrm>
        </p:spPr>
        <p:txBody>
          <a:bodyPr>
            <a:normAutofit/>
          </a:bodyPr>
          <a:lstStyle/>
          <a:p>
            <a:r>
              <a:rPr lang="en-US" sz="4000" smtClean="0">
                <a:latin typeface="Arial" pitchFamily="34" charset="0"/>
                <a:cs typeface="Arial" pitchFamily="34" charset="0"/>
              </a:rPr>
              <a:t>Giải nghĩa từ khó:</a:t>
            </a:r>
            <a:endParaRPr lang="en-US" sz="4000">
              <a:latin typeface="Arial" pitchFamily="34" charset="0"/>
              <a:cs typeface="Arial" pitchFamily="34" charset="0"/>
            </a:endParaRPr>
          </a:p>
        </p:txBody>
      </p:sp>
      <p:sp>
        <p:nvSpPr>
          <p:cNvPr id="3" name="Title 1"/>
          <p:cNvSpPr txBox="1">
            <a:spLocks/>
          </p:cNvSpPr>
          <p:nvPr/>
        </p:nvSpPr>
        <p:spPr>
          <a:xfrm>
            <a:off x="228600" y="438150"/>
            <a:ext cx="9144000" cy="12382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smtClean="0">
                <a:solidFill>
                  <a:srgbClr val="FF0000"/>
                </a:solidFill>
                <a:latin typeface="Arial" pitchFamily="34" charset="0"/>
                <a:cs typeface="Arial" pitchFamily="34" charset="0"/>
              </a:rPr>
              <a:t>Ngã ba</a:t>
            </a:r>
            <a:r>
              <a:rPr lang="en-US" sz="3600" b="1" smtClean="0">
                <a:latin typeface="Arial" pitchFamily="34" charset="0"/>
                <a:cs typeface="Arial" pitchFamily="34" charset="0"/>
              </a:rPr>
              <a:t>:</a:t>
            </a:r>
            <a:r>
              <a:rPr lang="en-US" sz="3600" b="1" smtClean="0">
                <a:solidFill>
                  <a:srgbClr val="FF0000"/>
                </a:solidFill>
                <a:latin typeface="Arial" pitchFamily="34" charset="0"/>
                <a:cs typeface="Arial" pitchFamily="34" charset="0"/>
              </a:rPr>
              <a:t> </a:t>
            </a:r>
            <a:r>
              <a:rPr lang="en-US" sz="3600" smtClean="0">
                <a:latin typeface="Arial" pitchFamily="34" charset="0"/>
                <a:cs typeface="Arial" pitchFamily="34" charset="0"/>
              </a:rPr>
              <a:t>chỗ giao nhau của 3 con đường.</a:t>
            </a:r>
            <a:endParaRPr lang="en-US" sz="3600">
              <a:latin typeface="Arial" pitchFamily="34" charset="0"/>
              <a:cs typeface="Arial" pitchFamily="34" charset="0"/>
            </a:endParaRPr>
          </a:p>
        </p:txBody>
      </p:sp>
      <p:sp>
        <p:nvSpPr>
          <p:cNvPr id="6" name="Title 1"/>
          <p:cNvSpPr txBox="1">
            <a:spLocks/>
          </p:cNvSpPr>
          <p:nvPr/>
        </p:nvSpPr>
        <p:spPr>
          <a:xfrm>
            <a:off x="228600" y="1111250"/>
            <a:ext cx="8915400" cy="18478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smtClean="0">
                <a:solidFill>
                  <a:srgbClr val="FF0000"/>
                </a:solidFill>
                <a:latin typeface="Arial" pitchFamily="34" charset="0"/>
                <a:cs typeface="Arial" pitchFamily="34" charset="0"/>
              </a:rPr>
              <a:t>Ngã tư</a:t>
            </a:r>
            <a:r>
              <a:rPr lang="en-US" sz="3600" b="1" smtClean="0">
                <a:latin typeface="Arial" pitchFamily="34" charset="0"/>
                <a:cs typeface="Arial" pitchFamily="34" charset="0"/>
              </a:rPr>
              <a:t>:</a:t>
            </a:r>
            <a:r>
              <a:rPr lang="en-US" sz="3600" b="1" smtClean="0">
                <a:solidFill>
                  <a:srgbClr val="FF0000"/>
                </a:solidFill>
                <a:latin typeface="Arial" pitchFamily="34" charset="0"/>
                <a:cs typeface="Arial" pitchFamily="34" charset="0"/>
              </a:rPr>
              <a:t> </a:t>
            </a:r>
            <a:r>
              <a:rPr lang="en-US" sz="3600">
                <a:latin typeface="Arial" pitchFamily="34" charset="0"/>
                <a:cs typeface="Arial" pitchFamily="34" charset="0"/>
              </a:rPr>
              <a:t>chỗ giao nhau của </a:t>
            </a:r>
            <a:r>
              <a:rPr lang="en-US" sz="3600" smtClean="0">
                <a:latin typeface="Arial" pitchFamily="34" charset="0"/>
                <a:cs typeface="Arial" pitchFamily="34" charset="0"/>
              </a:rPr>
              <a:t>4 </a:t>
            </a:r>
            <a:r>
              <a:rPr lang="en-US" sz="3600">
                <a:latin typeface="Arial" pitchFamily="34" charset="0"/>
                <a:cs typeface="Arial" pitchFamily="34" charset="0"/>
              </a:rPr>
              <a:t>con đường.</a:t>
            </a:r>
          </a:p>
        </p:txBody>
      </p:sp>
      <p:sp>
        <p:nvSpPr>
          <p:cNvPr id="5" name="Title 1"/>
          <p:cNvSpPr txBox="1">
            <a:spLocks/>
          </p:cNvSpPr>
          <p:nvPr/>
        </p:nvSpPr>
        <p:spPr>
          <a:xfrm>
            <a:off x="228600" y="2496993"/>
            <a:ext cx="8915400" cy="1679864"/>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smtClean="0">
                <a:solidFill>
                  <a:srgbClr val="FF0000"/>
                </a:solidFill>
                <a:latin typeface="Arial" pitchFamily="34" charset="0"/>
                <a:cs typeface="Arial" pitchFamily="34" charset="0"/>
              </a:rPr>
              <a:t>Điều khiển</a:t>
            </a:r>
            <a:r>
              <a:rPr lang="en-US" sz="3600" b="1" smtClean="0">
                <a:latin typeface="Arial" pitchFamily="34" charset="0"/>
                <a:cs typeface="Arial" pitchFamily="34" charset="0"/>
              </a:rPr>
              <a:t>: </a:t>
            </a:r>
            <a:r>
              <a:rPr lang="en-US" sz="3600" smtClean="0">
                <a:latin typeface="Arial" pitchFamily="34" charset="0"/>
                <a:cs typeface="Arial" pitchFamily="34" charset="0"/>
              </a:rPr>
              <a:t>làm cho quá trình hoạt động diễn ra đúng quy tắc.</a:t>
            </a:r>
            <a:endParaRPr lang="en-US" sz="3600">
              <a:latin typeface="Arial" pitchFamily="34" charset="0"/>
              <a:cs typeface="Arial" pitchFamily="34" charset="0"/>
            </a:endParaRPr>
          </a:p>
        </p:txBody>
      </p:sp>
      <p:sp>
        <p:nvSpPr>
          <p:cNvPr id="7" name="Title 1"/>
          <p:cNvSpPr txBox="1">
            <a:spLocks/>
          </p:cNvSpPr>
          <p:nvPr/>
        </p:nvSpPr>
        <p:spPr>
          <a:xfrm>
            <a:off x="215900" y="3681268"/>
            <a:ext cx="8915400" cy="1679864"/>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smtClean="0">
                <a:solidFill>
                  <a:srgbClr val="FF0000"/>
                </a:solidFill>
                <a:latin typeface="Arial" pitchFamily="34" charset="0"/>
                <a:cs typeface="Arial" pitchFamily="34" charset="0"/>
              </a:rPr>
              <a:t>Tuần thủ</a:t>
            </a:r>
            <a:r>
              <a:rPr lang="en-US" sz="3600" b="1" smtClean="0">
                <a:latin typeface="Arial" pitchFamily="34" charset="0"/>
                <a:cs typeface="Arial" pitchFamily="34" charset="0"/>
              </a:rPr>
              <a:t>: </a:t>
            </a:r>
            <a:r>
              <a:rPr lang="en-US" sz="3600" smtClean="0">
                <a:latin typeface="Arial" pitchFamily="34" charset="0"/>
                <a:cs typeface="Arial" pitchFamily="34" charset="0"/>
              </a:rPr>
              <a:t>làm theo điều đã quy định.</a:t>
            </a:r>
            <a:endParaRPr lang="en-US" sz="3600">
              <a:latin typeface="Arial" pitchFamily="34" charset="0"/>
              <a:cs typeface="Arial" pitchFamily="34" charset="0"/>
            </a:endParaRPr>
          </a:p>
        </p:txBody>
      </p:sp>
    </p:spTree>
    <p:extLst>
      <p:ext uri="{BB962C8B-B14F-4D97-AF65-F5344CB8AC3E}">
        <p14:creationId xmlns:p14="http://schemas.microsoft.com/office/powerpoint/2010/main" val="50238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0" y="4593288"/>
            <a:ext cx="1295400" cy="499842"/>
          </a:xfrm>
          <a:prstGeom prst="rect">
            <a:avLst/>
          </a:prstGeom>
        </p:spPr>
      </p:pic>
      <p:grpSp>
        <p:nvGrpSpPr>
          <p:cNvPr id="8" name="Group 7"/>
          <p:cNvGrpSpPr/>
          <p:nvPr/>
        </p:nvGrpSpPr>
        <p:grpSpPr>
          <a:xfrm>
            <a:off x="71910" y="95250"/>
            <a:ext cx="8977746" cy="4437245"/>
            <a:chOff x="71910" y="95250"/>
            <a:chExt cx="8977746" cy="4437245"/>
          </a:xfrm>
        </p:grpSpPr>
        <p:sp>
          <p:nvSpPr>
            <p:cNvPr id="9" name="TextBox 8"/>
            <p:cNvSpPr txBox="1"/>
            <p:nvPr/>
          </p:nvSpPr>
          <p:spPr>
            <a:xfrm>
              <a:off x="71910" y="593076"/>
              <a:ext cx="8977746" cy="3939419"/>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Cây đèn ba màu này được gọi là đèn giao thông. Nó điều khiển việc đi lại trên đường phố. Nếu không có đèn giao thông thì việc đi lại sẽ rất lộn xộn và nguy hiểm.</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Tuân thủ sự điều khiển của đèn giao thông giúp chúng ta bảo đảm an toàn khi đi lại.</a:t>
              </a:r>
              <a:endParaRPr lang="en-US" sz="2400">
                <a:latin typeface="Arial" pitchFamily="34" charset="0"/>
                <a:ea typeface="Arial-Rounded" pitchFamily="34" charset="0"/>
                <a:cs typeface="Arial" pitchFamily="34" charset="0"/>
              </a:endParaRPr>
            </a:p>
          </p:txBody>
        </p:sp>
        <p:sp>
          <p:nvSpPr>
            <p:cNvPr id="10" name="TextBox 9"/>
            <p:cNvSpPr txBox="1"/>
            <p:nvPr/>
          </p:nvSpPr>
          <p:spPr>
            <a:xfrm>
              <a:off x="1490273" y="952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Đèn giao thông</a:t>
              </a:r>
              <a:endParaRPr lang="en-US" sz="2800" b="1">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2730" y="81478"/>
            <a:ext cx="31934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2" name="Cloud 1"/>
          <p:cNvSpPr/>
          <p:nvPr/>
        </p:nvSpPr>
        <p:spPr>
          <a:xfrm>
            <a:off x="7170056" y="96688"/>
            <a:ext cx="1879600" cy="777766"/>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1600" smtClean="0">
                <a:solidFill>
                  <a:schemeClr val="tx1"/>
                </a:solidFill>
                <a:latin typeface="Arial" pitchFamily="34" charset="0"/>
                <a:ea typeface="Arial-Rounded" pitchFamily="34" charset="0"/>
                <a:cs typeface="Arial" pitchFamily="34" charset="0"/>
              </a:rPr>
              <a:t>Đọc toàn bài</a:t>
            </a:r>
            <a:endParaRPr lang="en-US" sz="1600">
              <a:solidFill>
                <a:schemeClr val="tx1"/>
              </a:solidFill>
              <a:latin typeface="Arial" pitchFamily="34" charset="0"/>
              <a:ea typeface="Arial-Rounded" pitchFamily="34" charset="0"/>
              <a:cs typeface="Arial" pitchFamily="34" charset="0"/>
            </a:endParaRPr>
          </a:p>
        </p:txBody>
      </p:sp>
      <p:sp>
        <p:nvSpPr>
          <p:cNvPr id="8" name="Oval 7"/>
          <p:cNvSpPr/>
          <p:nvPr/>
        </p:nvSpPr>
        <p:spPr>
          <a:xfrm>
            <a:off x="4191000" y="52387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80" y="-190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71910" y="420505"/>
            <a:ext cx="8977746" cy="4591133"/>
            <a:chOff x="71910" y="95250"/>
            <a:chExt cx="8977746" cy="4591133"/>
          </a:xfrm>
        </p:grpSpPr>
        <p:sp>
          <p:nvSpPr>
            <p:cNvPr id="12" name="TextBox 11"/>
            <p:cNvSpPr txBox="1"/>
            <p:nvPr/>
          </p:nvSpPr>
          <p:spPr>
            <a:xfrm>
              <a:off x="71910" y="593076"/>
              <a:ext cx="8977746" cy="4093307"/>
            </a:xfrm>
            <a:prstGeom prst="rect">
              <a:avLst/>
            </a:prstGeom>
            <a:noFill/>
          </p:spPr>
          <p:txBody>
            <a:bodyPr wrap="square" lIns="91317" tIns="45660" rIns="91317" bIns="45660" rtlCol="0">
              <a:spAutoFit/>
            </a:bodyPr>
            <a:lstStyle/>
            <a:p>
              <a:pPr algn="just"/>
              <a:r>
                <a:rPr lang="en-US" sz="2500" smtClean="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spcBef>
                  <a:spcPts val="600"/>
                </a:spcBef>
              </a:pPr>
              <a:r>
                <a:rPr lang="en-US" sz="2500">
                  <a:latin typeface="Arial" pitchFamily="34" charset="0"/>
                  <a:ea typeface="Arial-Rounded" pitchFamily="34" charset="0"/>
                  <a:cs typeface="Arial" pitchFamily="34" charset="0"/>
                </a:rPr>
                <a:t>	</a:t>
              </a:r>
              <a:r>
                <a:rPr lang="en-US" sz="2500" smtClean="0">
                  <a:latin typeface="Arial" pitchFamily="34" charset="0"/>
                  <a:ea typeface="Arial-Rounded" pitchFamily="34" charset="0"/>
                  <a:cs typeface="Arial" pitchFamily="34" charset="0"/>
                </a:rPr>
                <a:t>Cây đèn ba màu này được gọi là đèn giao thông. Nó điều khiển việc đi lại trên đường phố. Nếu không có đèn giao thông thì việc đi lại sẽ rất lộn xộn và nguy hiểm.</a:t>
              </a:r>
            </a:p>
            <a:p>
              <a:pPr algn="just">
                <a:spcBef>
                  <a:spcPts val="600"/>
                </a:spcBef>
              </a:pPr>
              <a:r>
                <a:rPr lang="en-US" sz="2500">
                  <a:latin typeface="Arial" pitchFamily="34" charset="0"/>
                  <a:ea typeface="Arial-Rounded" pitchFamily="34" charset="0"/>
                  <a:cs typeface="Arial" pitchFamily="34" charset="0"/>
                </a:rPr>
                <a:t>	</a:t>
              </a:r>
              <a:r>
                <a:rPr lang="en-US" sz="2500" smtClean="0">
                  <a:latin typeface="Arial" pitchFamily="34" charset="0"/>
                  <a:ea typeface="Arial-Rounded" pitchFamily="34" charset="0"/>
                  <a:cs typeface="Arial" pitchFamily="34" charset="0"/>
                </a:rPr>
                <a:t>Tuân thủ sự điều khiển của đèn giao thông giúp chúng ta bảo đảm an toàn khi đi lại.</a:t>
              </a:r>
              <a:endParaRPr lang="en-US" sz="2500">
                <a:latin typeface="Arial" pitchFamily="34" charset="0"/>
                <a:ea typeface="Arial-Rounded" pitchFamily="34" charset="0"/>
                <a:cs typeface="Arial" pitchFamily="34" charset="0"/>
              </a:endParaRPr>
            </a:p>
          </p:txBody>
        </p:sp>
        <p:sp>
          <p:nvSpPr>
            <p:cNvPr id="13" name="TextBox 12"/>
            <p:cNvSpPr txBox="1"/>
            <p:nvPr/>
          </p:nvSpPr>
          <p:spPr>
            <a:xfrm>
              <a:off x="1490273" y="952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Đèn giao thông</a:t>
              </a:r>
              <a:endParaRPr lang="en-US" sz="2800" b="1">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74" y="4552950"/>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Đèn giao thông có mấy màu?</a:t>
            </a:r>
          </a:p>
        </p:txBody>
      </p:sp>
      <p:sp>
        <p:nvSpPr>
          <p:cNvPr id="3" name="Rectangle 2"/>
          <p:cNvSpPr/>
          <p:nvPr/>
        </p:nvSpPr>
        <p:spPr>
          <a:xfrm>
            <a:off x="152400" y="496277"/>
            <a:ext cx="8762999" cy="4247208"/>
          </a:xfrm>
          <a:prstGeom prst="rect">
            <a:avLst/>
          </a:prstGeom>
        </p:spPr>
        <p:txBody>
          <a:bodyPr wrap="square" lIns="91330" tIns="45666" rIns="91330" bIns="45666">
            <a:spAutoFit/>
          </a:bodyPr>
          <a:lstStyle/>
          <a:p>
            <a:pPr algn="just"/>
            <a:r>
              <a:rPr lang="en-US" sz="2700" smtClean="0">
                <a:latin typeface="Arial" pitchFamily="34" charset="0"/>
                <a:ea typeface="Arial-Rounded" pitchFamily="34" charset="0"/>
                <a:cs typeface="Arial" pitchFamily="34" charset="0"/>
              </a:rPr>
              <a:t>	</a:t>
            </a:r>
            <a:r>
              <a:rPr lang="en-US" sz="2700">
                <a:latin typeface="Arial" pitchFamily="34" charset="0"/>
                <a:ea typeface="Arial-Rounded" pitchFamily="34" charset="0"/>
                <a:cs typeface="Arial" pitchFamily="34" charset="0"/>
              </a:rPr>
              <a:t> Ở các ngã ba, ngã tư đường phố thường có cây đèn ba màu: đỏ, vàng, xanh. </a:t>
            </a:r>
            <a:r>
              <a:rPr lang="en-US" sz="2700" smtClean="0">
                <a:latin typeface="Arial" pitchFamily="34" charset="0"/>
                <a:ea typeface="Arial-Rounded" pitchFamily="34" charset="0"/>
                <a:cs typeface="Arial" pitchFamily="34" charset="0"/>
              </a:rPr>
              <a:t>Đèn </a:t>
            </a:r>
            <a:r>
              <a:rPr lang="en-US" sz="2700">
                <a:latin typeface="Arial" pitchFamily="34" charset="0"/>
                <a:ea typeface="Arial-Rounded" pitchFamily="34" charset="0"/>
                <a:cs typeface="Arial" pitchFamily="34" charset="0"/>
              </a:rPr>
              <a:t>đỏ báo hiệu người đi đường và các phương tiện giao thông phải dừng lại. Đèn xanh báo hiệu được phép di chuyển. Còn đèn vàng báo hiệu phải đi chậm lại trước khi dừng hẳn</a:t>
            </a:r>
            <a:r>
              <a:rPr lang="en-US" sz="2700" smtClean="0">
                <a:latin typeface="Arial" pitchFamily="34" charset="0"/>
                <a:ea typeface="Arial-Rounded" pitchFamily="34" charset="0"/>
                <a:cs typeface="Arial" pitchFamily="34" charset="0"/>
              </a:rPr>
              <a:t>.</a:t>
            </a:r>
          </a:p>
          <a:p>
            <a:pPr algn="just"/>
            <a:r>
              <a:rPr lang="en-US" sz="2700" smtClean="0">
                <a:latin typeface="Arial" pitchFamily="34" charset="0"/>
                <a:ea typeface="Arial-Rounded" pitchFamily="34" charset="0"/>
                <a:cs typeface="Arial" pitchFamily="34" charset="0"/>
              </a:rPr>
              <a:t>	Cây </a:t>
            </a:r>
            <a:r>
              <a:rPr lang="en-US" sz="2700">
                <a:latin typeface="Arial" pitchFamily="34" charset="0"/>
                <a:ea typeface="Arial-Rounded" pitchFamily="34" charset="0"/>
                <a:cs typeface="Arial" pitchFamily="34" charset="0"/>
              </a:rPr>
              <a:t>đèn ba màu này được gọi là đèn giao thông. Nó điều khiển việc đi lại trên đường phố. Nếu không có đèn giao thông thì việc đi lại sẽ rất lộn xộn và nguy hiểm.</a:t>
            </a:r>
          </a:p>
          <a:p>
            <a:pPr algn="just"/>
            <a:endParaRPr lang="en-US" sz="2700">
              <a:latin typeface="Arial" pitchFamily="34" charset="0"/>
              <a:ea typeface="Arial-Rounded" pitchFamily="34" charset="0"/>
              <a:cs typeface="Arial" pitchFamily="34" charset="0"/>
            </a:endParaRPr>
          </a:p>
        </p:txBody>
      </p:sp>
      <p:sp>
        <p:nvSpPr>
          <p:cNvPr id="5" name="TextBox 4"/>
          <p:cNvSpPr txBox="1"/>
          <p:nvPr/>
        </p:nvSpPr>
        <p:spPr>
          <a:xfrm>
            <a:off x="1676400" y="-19050"/>
            <a:ext cx="5638800"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a:t>
            </a:r>
            <a:r>
              <a:rPr lang="en-US" sz="3200" b="1" smtClean="0">
                <a:latin typeface="Arial" pitchFamily="34" charset="0"/>
                <a:ea typeface="Arial-Rounded" pitchFamily="34" charset="0"/>
                <a:cs typeface="Arial" pitchFamily="34" charset="0"/>
              </a:rPr>
              <a:t>1 và đoạn 2:</a:t>
            </a:r>
            <a:endParaRPr lang="en-US" sz="3200" b="1">
              <a:latin typeface="Arial" pitchFamily="34" charset="0"/>
              <a:ea typeface="Arial-Rounded" pitchFamily="34" charset="0"/>
              <a:cs typeface="Arial" pitchFamily="34" charset="0"/>
            </a:endParaRPr>
          </a:p>
        </p:txBody>
      </p:sp>
      <p:sp>
        <p:nvSpPr>
          <p:cNvPr id="8" name="TextBox 7"/>
          <p:cNvSpPr txBox="1"/>
          <p:nvPr/>
        </p:nvSpPr>
        <p:spPr>
          <a:xfrm>
            <a:off x="3174" y="4552950"/>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Mỗi màu của đèn giao thông báo hiệu điều gì?</a:t>
            </a:r>
            <a:endParaRPr lang="en-US" sz="3200">
              <a:latin typeface="Arial" pitchFamily="34" charset="0"/>
              <a:ea typeface="Arial-Rounded" pitchFamily="34" charset="0"/>
              <a:cs typeface="Arial" pitchFamily="34" charset="0"/>
            </a:endParaRPr>
          </a:p>
        </p:txBody>
      </p:sp>
      <p:sp>
        <p:nvSpPr>
          <p:cNvPr id="9" name="TextBox 8"/>
          <p:cNvSpPr txBox="1"/>
          <p:nvPr/>
        </p:nvSpPr>
        <p:spPr>
          <a:xfrm>
            <a:off x="-455" y="4248286"/>
            <a:ext cx="9144000" cy="867271"/>
          </a:xfrm>
          <a:prstGeom prst="rect">
            <a:avLst/>
          </a:prstGeom>
          <a:solidFill>
            <a:srgbClr val="B9EDFF"/>
          </a:solidFill>
        </p:spPr>
        <p:txBody>
          <a:bodyPr wrap="square" lIns="91330" tIns="45666" rIns="91330" bIns="45666" rtlCol="0">
            <a:spAutoFit/>
          </a:bodyPr>
          <a:lstStyle/>
          <a:p>
            <a:pPr algn="ctr"/>
            <a:r>
              <a:rPr lang="en-US" sz="2800" smtClean="0">
                <a:latin typeface="Arial" pitchFamily="34" charset="0"/>
                <a:ea typeface="Arial-Rounded" pitchFamily="34" charset="0"/>
                <a:cs typeface="Arial" pitchFamily="34" charset="0"/>
              </a:rPr>
              <a:t>Nếu không có đèn giao thông thì việc đi lại ở các đường phố sẽ như thế nào?</a:t>
            </a:r>
            <a:endParaRPr lang="en-US" sz="28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1+#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1+#ppt_w/2"/>
                                          </p:val>
                                        </p:tav>
                                        <p:tav tm="100000">
                                          <p:val>
                                            <p:strVal val="#ppt_x"/>
                                          </p:val>
                                        </p:tav>
                                      </p:tavLst>
                                    </p:anim>
                                    <p:anim calcmode="lin" valueType="num">
                                      <p:cBhvr additive="base">
                                        <p:cTn id="20"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000" fill="hold"/>
                                        <p:tgtEl>
                                          <p:spTgt spid="9"/>
                                        </p:tgtEl>
                                        <p:attrNameLst>
                                          <p:attrName>ppt_x</p:attrName>
                                        </p:attrNameLst>
                                      </p:cBhvr>
                                      <p:tavLst>
                                        <p:tav tm="0">
                                          <p:val>
                                            <p:strVal val="1+#ppt_w/2"/>
                                          </p:val>
                                        </p:tav>
                                        <p:tav tm="100000">
                                          <p:val>
                                            <p:strVal val="#ppt_x"/>
                                          </p:val>
                                        </p:tav>
                                      </p:tavLst>
                                    </p:anim>
                                    <p:anim calcmode="lin" valueType="num">
                                      <p:cBhvr additive="base">
                                        <p:cTn id="26"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501" y="1504950"/>
            <a:ext cx="9007299" cy="1754326"/>
          </a:xfrm>
          <a:prstGeom prst="rect">
            <a:avLst/>
          </a:prstGeom>
        </p:spPr>
        <p:txBody>
          <a:bodyPr wrap="square">
            <a:spAutoFit/>
          </a:bodyPr>
          <a:lstStyle/>
          <a:p>
            <a:pPr algn="just">
              <a:spcBef>
                <a:spcPts val="600"/>
              </a:spcBef>
            </a:pPr>
            <a:r>
              <a:rPr lang="en-US" sz="3600" smtClean="0">
                <a:latin typeface="Arial" pitchFamily="34" charset="0"/>
                <a:ea typeface="Arial-Rounded" pitchFamily="34" charset="0"/>
                <a:cs typeface="Arial" pitchFamily="34" charset="0"/>
              </a:rPr>
              <a:t>	</a:t>
            </a:r>
            <a:r>
              <a:rPr lang="en-US" sz="3600">
                <a:latin typeface="Arial" pitchFamily="34" charset="0"/>
                <a:ea typeface="Arial-Rounded" pitchFamily="34" charset="0"/>
                <a:cs typeface="Arial" pitchFamily="34" charset="0"/>
              </a:rPr>
              <a:t>Tuân thủ sự điều khiển của đèn giao thông giúp chúng ta bảo đảm an toàn khi đi lại.</a:t>
            </a:r>
          </a:p>
        </p:txBody>
      </p:sp>
      <p:sp>
        <p:nvSpPr>
          <p:cNvPr id="5" name="TextBox 4"/>
          <p:cNvSpPr txBox="1"/>
          <p:nvPr/>
        </p:nvSpPr>
        <p:spPr>
          <a:xfrm>
            <a:off x="0" y="4530259"/>
            <a:ext cx="9144000" cy="507722"/>
          </a:xfrm>
          <a:prstGeom prst="rect">
            <a:avLst/>
          </a:prstGeom>
          <a:solidFill>
            <a:srgbClr val="B9EDFF"/>
          </a:solidFill>
        </p:spPr>
        <p:txBody>
          <a:bodyPr wrap="square" lIns="91330" tIns="45666" rIns="91330" bIns="45666" rtlCol="0">
            <a:spAutoFit/>
          </a:bodyPr>
          <a:lstStyle/>
          <a:p>
            <a:pPr algn="ctr"/>
            <a:r>
              <a:rPr lang="en-US" sz="2700" smtClean="0">
                <a:latin typeface="Arial" pitchFamily="34" charset="0"/>
                <a:ea typeface="Arial-Rounded" pitchFamily="34" charset="0"/>
                <a:cs typeface="Arial" pitchFamily="34" charset="0"/>
              </a:rPr>
              <a:t>Tuân thủ sự điều khiển của đèn giao thông có ý nghĩa gì?</a:t>
            </a:r>
            <a:endParaRPr lang="en-US" sz="2700">
              <a:latin typeface="Arial" pitchFamily="34" charset="0"/>
              <a:ea typeface="Arial-Rounded" pitchFamily="34" charset="0"/>
              <a:cs typeface="Arial" pitchFamily="34" charset="0"/>
            </a:endParaRPr>
          </a:p>
        </p:txBody>
      </p:sp>
      <p:sp>
        <p:nvSpPr>
          <p:cNvPr id="6" name="TextBox 5"/>
          <p:cNvSpPr txBox="1"/>
          <p:nvPr/>
        </p:nvSpPr>
        <p:spPr>
          <a:xfrm>
            <a:off x="2882900" y="1333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a:t>
            </a:r>
            <a:r>
              <a:rPr lang="en-US" sz="3200" b="1" smtClean="0">
                <a:latin typeface="Arial" pitchFamily="34" charset="0"/>
                <a:ea typeface="Arial-Rounded" pitchFamily="34" charset="0"/>
                <a:cs typeface="Arial" pitchFamily="34" charset="0"/>
              </a:rPr>
              <a:t>3:</a:t>
            </a:r>
            <a:endParaRPr lang="en-US" sz="32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18460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a </a:t>
            </a:r>
            <a:r>
              <a:rPr lang="en-US" sz="2400" b="1">
                <a:latin typeface="Arial" pitchFamily="34" charset="0"/>
                <a:ea typeface="Arial-Rounded" pitchFamily="34" charset="0"/>
                <a:cs typeface="Arial" pitchFamily="34" charset="0"/>
              </a:rPr>
              <a:t>ở mục 3</a:t>
            </a:r>
          </a:p>
        </p:txBody>
      </p:sp>
      <p:sp>
        <p:nvSpPr>
          <p:cNvPr id="5" name="Rectangle 4"/>
          <p:cNvSpPr/>
          <p:nvPr/>
        </p:nvSpPr>
        <p:spPr>
          <a:xfrm>
            <a:off x="1143000" y="1123950"/>
            <a:ext cx="3200400" cy="523111"/>
          </a:xfrm>
          <a:prstGeom prst="rect">
            <a:avLst/>
          </a:prstGeom>
        </p:spPr>
        <p:txBody>
          <a:bodyPr wrap="square" lIns="91330" tIns="45666" rIns="91330" bIns="45666">
            <a:spAutoFit/>
          </a:bodyPr>
          <a:lstStyle/>
          <a:p>
            <a:pPr algn="ctr"/>
            <a:r>
              <a:rPr lang="en-US" sz="2800" smtClean="0">
                <a:latin typeface="Arial" pitchFamily="34" charset="0"/>
                <a:ea typeface="Arial-Rounded" pitchFamily="34" charset="0"/>
                <a:cs typeface="Arial" pitchFamily="34" charset="0"/>
              </a:rPr>
              <a:t>Đèn giao thông có</a:t>
            </a:r>
            <a:endParaRPr lang="en-US" sz="2800">
              <a:latin typeface="Arial" pitchFamily="34" charset="0"/>
              <a:ea typeface="Arial-Rounded" pitchFamily="34" charset="0"/>
              <a:cs typeface="Arial" pitchFamily="34" charset="0"/>
            </a:endParaRPr>
          </a:p>
        </p:txBody>
      </p:sp>
      <p:sp>
        <p:nvSpPr>
          <p:cNvPr id="22" name="Rectangle 21"/>
          <p:cNvSpPr/>
          <p:nvPr/>
        </p:nvSpPr>
        <p:spPr>
          <a:xfrm>
            <a:off x="4191000" y="1064115"/>
            <a:ext cx="883353" cy="523111"/>
          </a:xfrm>
          <a:prstGeom prst="rect">
            <a:avLst/>
          </a:prstGeom>
        </p:spPr>
        <p:txBody>
          <a:bodyPr wrap="none" lIns="91330" tIns="45666" rIns="91330" bIns="45666">
            <a:spAutoFit/>
          </a:bodyPr>
          <a:lstStyle/>
          <a:p>
            <a:pPr algn="ctr"/>
            <a:r>
              <a:rPr lang="en-US" sz="2800" smtClean="0">
                <a:latin typeface="Arial" pitchFamily="34" charset="0"/>
                <a:ea typeface="Arial-Rounded" pitchFamily="34" charset="0"/>
                <a:cs typeface="Arial" pitchFamily="34" charset="0"/>
              </a:rPr>
              <a:t>(…).</a:t>
            </a:r>
            <a:endParaRPr lang="en-US" sz="2800">
              <a:latin typeface="Arial" pitchFamily="34" charset="0"/>
              <a:ea typeface="Arial-Rounded" pitchFamily="34" charset="0"/>
              <a:cs typeface="Arial" pitchFamily="34" charset="0"/>
            </a:endParaRPr>
          </a:p>
        </p:txBody>
      </p:sp>
      <p:sp>
        <p:nvSpPr>
          <p:cNvPr id="23" name="Rectangle 22"/>
          <p:cNvSpPr/>
          <p:nvPr/>
        </p:nvSpPr>
        <p:spPr>
          <a:xfrm>
            <a:off x="4191000" y="1123950"/>
            <a:ext cx="1522952" cy="523111"/>
          </a:xfrm>
          <a:prstGeom prst="rect">
            <a:avLst/>
          </a:prstGeom>
        </p:spPr>
        <p:txBody>
          <a:bodyPr wrap="none" lIns="91330" tIns="45666" rIns="91330" bIns="45666">
            <a:spAutoFit/>
          </a:bodyPr>
          <a:lstStyle/>
          <a:p>
            <a:pPr algn="ctr"/>
            <a:r>
              <a:rPr lang="en-US" sz="2800" smtClean="0">
                <a:solidFill>
                  <a:srgbClr val="FF0000"/>
                </a:solidFill>
                <a:latin typeface="Arial" pitchFamily="34" charset="0"/>
                <a:ea typeface="Arial-Rounded" pitchFamily="34" charset="0"/>
                <a:cs typeface="Arial" pitchFamily="34" charset="0"/>
              </a:rPr>
              <a:t>ba màu.</a:t>
            </a:r>
            <a:endParaRPr lang="en-US" sz="2800">
              <a:solidFill>
                <a:srgbClr val="FF0000"/>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41408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2"/>
                                        </p:tgtEl>
                                        <p:attrNameLst>
                                          <p:attrName>ppt_w</p:attrName>
                                        </p:attrNameLst>
                                      </p:cBhvr>
                                      <p:tavLst>
                                        <p:tav tm="0">
                                          <p:val>
                                            <p:strVal val="ppt_w"/>
                                          </p:val>
                                        </p:tav>
                                        <p:tav tm="100000">
                                          <p:val>
                                            <p:fltVal val="0"/>
                                          </p:val>
                                        </p:tav>
                                      </p:tavLst>
                                    </p:anim>
                                    <p:anim calcmode="lin" valueType="num">
                                      <p:cBhvr>
                                        <p:cTn id="7" dur="500"/>
                                        <p:tgtEl>
                                          <p:spTgt spid="22"/>
                                        </p:tgtEl>
                                        <p:attrNameLst>
                                          <p:attrName>ppt_h</p:attrName>
                                        </p:attrNameLst>
                                      </p:cBhvr>
                                      <p:tavLst>
                                        <p:tav tm="0">
                                          <p:val>
                                            <p:strVal val="ppt_h"/>
                                          </p:val>
                                        </p:tav>
                                        <p:tav tm="100000">
                                          <p:val>
                                            <p:fltVal val="0"/>
                                          </p:val>
                                        </p:tav>
                                      </p:tavLst>
                                    </p:anim>
                                    <p:animEffect transition="out" filter="fade">
                                      <p:cBhvr>
                                        <p:cTn id="8" dur="500"/>
                                        <p:tgtEl>
                                          <p:spTgt spid="22"/>
                                        </p:tgtEl>
                                      </p:cBhvr>
                                    </p:animEffect>
                                    <p:set>
                                      <p:cBhvr>
                                        <p:cTn id="9" dur="1" fill="hold">
                                          <p:stCondLst>
                                            <p:cond delay="499"/>
                                          </p:stCondLst>
                                        </p:cTn>
                                        <p:tgtEl>
                                          <p:spTgt spid="22"/>
                                        </p:tgtEl>
                                        <p:attrNameLst>
                                          <p:attrName>style.visibility</p:attrName>
                                        </p:attrNameLst>
                                      </p:cBhvr>
                                      <p:to>
                                        <p:strVal val="hidden"/>
                                      </p:to>
                                    </p:set>
                                  </p:childTnLst>
                                </p:cTn>
                              </p:par>
                              <p:par>
                                <p:cTn id="10" presetID="53" presetClass="entr" presetSubtype="16"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8">
            <a:extLst>
              <a:ext uri="{FF2B5EF4-FFF2-40B4-BE49-F238E27FC236}">
                <a16:creationId xmlns:a16="http://schemas.microsoft.com/office/drawing/2014/main" id="{DAECB3AA-DE44-4B2E-8E42-EC1E254E3EC5}"/>
              </a:ext>
            </a:extLst>
          </p:cNvPr>
          <p:cNvSpPr/>
          <p:nvPr/>
        </p:nvSpPr>
        <p:spPr>
          <a:xfrm>
            <a:off x="1066800" y="1874742"/>
            <a:ext cx="1676400" cy="1446550"/>
          </a:xfrm>
          <a:prstGeom prst="rect">
            <a:avLst/>
          </a:prstGeom>
        </p:spPr>
        <p:txBody>
          <a:bodyPr wrap="square">
            <a:spAutoFit/>
          </a:bodyPr>
          <a:lstStyle/>
          <a:p>
            <a:r>
              <a:rPr lang="en-US" altLang="zh-CN" sz="8800" b="1" smtClean="0">
                <a:solidFill>
                  <a:srgbClr val="FF0000"/>
                </a:solidFill>
                <a:latin typeface="HP001 4 hàng" panose="020B0603050302020204" pitchFamily="34" charset="0"/>
                <a:ea typeface="Arial-Rounded" panose="020B0500000000000000" pitchFamily="34" charset="-93"/>
                <a:cs typeface="Arial-Rounded" panose="020B0500000000000000" pitchFamily="34" charset="-93"/>
                <a:sym typeface="+mn-lt"/>
              </a:rPr>
              <a:t>X </a:t>
            </a:r>
            <a:endParaRPr lang="zh-CN" altLang="en-US" sz="8800" b="1" dirty="0">
              <a:solidFill>
                <a:srgbClr val="FF0000"/>
              </a:solidFill>
              <a:latin typeface="HP001 4 hàng" panose="020B0603050302020204" pitchFamily="34" charset="0"/>
              <a:ea typeface="Arial-Rounded" panose="020B0500000000000000" pitchFamily="34" charset="-93"/>
              <a:cs typeface="Arial-Rounded" panose="020B0500000000000000" pitchFamily="34" charset="-93"/>
              <a:sym typeface="+mn-lt"/>
            </a:endParaRPr>
          </a:p>
        </p:txBody>
      </p:sp>
      <p:pic>
        <p:nvPicPr>
          <p:cNvPr id="6" name="Chữ hoa X cỡ nhỏ 2,5 ly">
            <a:hlinkClick r:id="" action="ppaction://media"/>
            <a:extLst>
              <a:ext uri="{FF2B5EF4-FFF2-40B4-BE49-F238E27FC236}">
                <a16:creationId xmlns:a16="http://schemas.microsoft.com/office/drawing/2014/main" id="{2E8D1C60-0744-436C-8C39-C4922883815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895600" y="235817"/>
            <a:ext cx="4724400" cy="4724400"/>
          </a:xfrm>
          <a:prstGeom prst="rect">
            <a:avLst/>
          </a:prstGeom>
        </p:spPr>
      </p:pic>
    </p:spTree>
    <p:extLst>
      <p:ext uri="{BB962C8B-B14F-4D97-AF65-F5344CB8AC3E}">
        <p14:creationId xmlns:p14="http://schemas.microsoft.com/office/powerpoint/2010/main" val="3717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72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C4F8E5F2-4792-4415-B6B7-F49CEAC375A5}"/>
              </a:ext>
            </a:extLst>
          </p:cNvPr>
          <p:cNvSpPr txBox="1"/>
          <p:nvPr/>
        </p:nvSpPr>
        <p:spPr>
          <a:xfrm>
            <a:off x="381000" y="8659"/>
            <a:ext cx="2288930" cy="561885"/>
          </a:xfrm>
          <a:prstGeom prst="rect">
            <a:avLst/>
          </a:prstGeom>
          <a:noFill/>
          <a:ln>
            <a:noFill/>
          </a:ln>
        </p:spPr>
        <p:txBody>
          <a:bodyPr wrap="square" rtlCol="0">
            <a:spAutoFit/>
          </a:bodyPr>
          <a:lstStyle/>
          <a:p>
            <a:pPr>
              <a:lnSpc>
                <a:spcPct val="120000"/>
              </a:lnSpc>
              <a:defRPr/>
            </a:pPr>
            <a:r>
              <a:rPr lang="en-US" sz="2800" smtClean="0">
                <a:ln>
                  <a:solidFill>
                    <a:srgbClr val="00B050"/>
                  </a:solidFill>
                </a:ln>
                <a:latin typeface="Arial-SGK-TV" pitchFamily="2" charset="0"/>
                <a:ea typeface="Arial-Rounded" panose="020B0500000000000000" pitchFamily="34" charset="0"/>
                <a:cs typeface="Arial-SGK-TV" pitchFamily="2" charset="0"/>
              </a:rPr>
              <a:t>1. Tô</a:t>
            </a:r>
            <a:endParaRPr lang="vi-VN" sz="2800" dirty="0">
              <a:ln>
                <a:solidFill>
                  <a:srgbClr val="00B050"/>
                </a:solidFill>
              </a:ln>
              <a:latin typeface="Arial-SGK-TV" pitchFamily="2" charset="0"/>
              <a:ea typeface="Arial-Rounded" panose="020B0500000000000000" pitchFamily="34" charset="0"/>
              <a:cs typeface="Arial-SGK-TV" pitchFamily="2" charset="0"/>
            </a:endParaRPr>
          </a:p>
        </p:txBody>
      </p:sp>
      <p:grpSp>
        <p:nvGrpSpPr>
          <p:cNvPr id="3" name="Group 2"/>
          <p:cNvGrpSpPr/>
          <p:nvPr/>
        </p:nvGrpSpPr>
        <p:grpSpPr>
          <a:xfrm>
            <a:off x="138545" y="742949"/>
            <a:ext cx="8929255" cy="3857188"/>
            <a:chOff x="138545" y="742949"/>
            <a:chExt cx="8929255" cy="3857188"/>
          </a:xfrm>
        </p:grpSpPr>
        <p:pic>
          <p:nvPicPr>
            <p:cNvPr id="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101" r="3489" b="-79"/>
            <a:stretch/>
          </p:blipFill>
          <p:spPr bwMode="auto">
            <a:xfrm>
              <a:off x="138545" y="742949"/>
              <a:ext cx="7678412" cy="19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018" r="83754" b="-80"/>
            <a:stretch/>
          </p:blipFill>
          <p:spPr bwMode="auto">
            <a:xfrm>
              <a:off x="7775392" y="742950"/>
              <a:ext cx="1292408" cy="19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8367" r="3489" b="-80"/>
            <a:stretch/>
          </p:blipFill>
          <p:spPr bwMode="auto">
            <a:xfrm>
              <a:off x="138545" y="2700735"/>
              <a:ext cx="7678412" cy="189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247" r="83754" b="-79"/>
            <a:stretch/>
          </p:blipFill>
          <p:spPr bwMode="auto">
            <a:xfrm>
              <a:off x="7775392" y="2714590"/>
              <a:ext cx="1292408" cy="188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35104" y="1398227"/>
            <a:ext cx="57025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400" smtClean="0">
                <a:solidFill>
                  <a:srgbClr val="FF0000"/>
                </a:solidFill>
                <a:latin typeface="HP001 4 hàng" panose="020B0603050302020204" pitchFamily="34" charset="0"/>
                <a:cs typeface="Times New Roman" panose="02020603050405020304" pitchFamily="18" charset="0"/>
              </a:rPr>
              <a:t>X     </a:t>
            </a:r>
            <a:r>
              <a:rPr lang="en-US" altLang="en-US" sz="6000" smtClean="0">
                <a:solidFill>
                  <a:srgbClr val="FF0000"/>
                </a:solidFill>
                <a:latin typeface="HP001 4 hàng" panose="020B0603050302020204" pitchFamily="34" charset="0"/>
                <a:cs typeface="Times New Roman" panose="02020603050405020304" pitchFamily="18" charset="0"/>
              </a:rPr>
              <a:t> </a:t>
            </a:r>
            <a:r>
              <a:rPr lang="en-US" altLang="en-US" sz="6200" smtClean="0">
                <a:solidFill>
                  <a:srgbClr val="FF0000"/>
                </a:solidFill>
                <a:latin typeface="HP001 4 hàng" panose="020B0603050302020204" pitchFamily="34" charset="0"/>
                <a:cs typeface="Times New Roman" panose="02020603050405020304" pitchFamily="18" charset="0"/>
              </a:rPr>
              <a:t>   </a:t>
            </a:r>
            <a:r>
              <a:rPr lang="en-US" altLang="en-US" sz="6400" smtClean="0">
                <a:solidFill>
                  <a:srgbClr val="FF0000"/>
                </a:solidFill>
                <a:latin typeface="HP001 4 hàng" panose="020B0603050302020204" pitchFamily="34" charset="0"/>
                <a:cs typeface="Times New Roman" panose="02020603050405020304" pitchFamily="18" charset="0"/>
              </a:rPr>
              <a:t>  </a:t>
            </a:r>
            <a:r>
              <a:rPr lang="en-US" altLang="en-US" sz="6000" smtClean="0">
                <a:solidFill>
                  <a:srgbClr val="FF0000"/>
                </a:solidFill>
                <a:latin typeface="HP001 4 hàng" panose="020B0603050302020204" pitchFamily="34" charset="0"/>
                <a:cs typeface="Times New Roman" panose="02020603050405020304" pitchFamily="18" charset="0"/>
              </a:rPr>
              <a:t> </a:t>
            </a:r>
            <a:endParaRPr lang="en-US" altLang="en-US" sz="6000">
              <a:solidFill>
                <a:srgbClr val="FF0000"/>
              </a:solidFill>
              <a:latin typeface="HP001 4 hàng" panose="020B0603050302020204" pitchFamily="34" charset="0"/>
              <a:cs typeface="Times New Roman" panose="02020603050405020304" pitchFamily="18" charset="0"/>
            </a:endParaRPr>
          </a:p>
        </p:txBody>
      </p:sp>
      <p:sp>
        <p:nvSpPr>
          <p:cNvPr id="34"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34209" y="3340920"/>
            <a:ext cx="5702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mtClean="0">
                <a:solidFill>
                  <a:srgbClr val="FF0000"/>
                </a:solidFill>
                <a:latin typeface="HP001 4 hàng" panose="020B0603050302020204" pitchFamily="34" charset="0"/>
                <a:cs typeface="Times New Roman" panose="02020603050405020304" pitchFamily="18" charset="0"/>
              </a:rPr>
              <a:t>X         </a:t>
            </a:r>
            <a:r>
              <a:rPr lang="en-US" altLang="en-US" sz="3400" smtClean="0">
                <a:solidFill>
                  <a:srgbClr val="FF0000"/>
                </a:solidFill>
                <a:latin typeface="HP001 4 hàng" panose="020B0603050302020204" pitchFamily="34" charset="0"/>
                <a:cs typeface="Times New Roman" panose="02020603050405020304" pitchFamily="18" charset="0"/>
              </a:rPr>
              <a:t> </a:t>
            </a:r>
            <a:r>
              <a:rPr lang="en-US" altLang="en-US" sz="6000" smtClean="0">
                <a:solidFill>
                  <a:srgbClr val="FF0000"/>
                </a:solidFill>
                <a:latin typeface="HP001 4 hàng" panose="020B0603050302020204" pitchFamily="34" charset="0"/>
                <a:cs typeface="Times New Roman" panose="02020603050405020304" pitchFamily="18" charset="0"/>
              </a:rPr>
              <a:t> </a:t>
            </a:r>
            <a:endParaRPr lang="en-US" altLang="en-US" sz="6000">
              <a:solidFill>
                <a:srgbClr val="FF0000"/>
              </a:solidFill>
              <a:latin typeface="HP001 4 hàng" panose="020B0603050302020204" pitchFamily="34" charset="0"/>
              <a:cs typeface="Times New Roman" panose="02020603050405020304" pitchFamily="18" charset="0"/>
            </a:endParaRPr>
          </a:p>
        </p:txBody>
      </p:sp>
      <p:sp>
        <p:nvSpPr>
          <p:cNvPr id="23"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2581509" y="1398227"/>
            <a:ext cx="57025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400" smtClean="0">
                <a:solidFill>
                  <a:srgbClr val="FF0000"/>
                </a:solidFill>
                <a:latin typeface="HP001 4 hàng" panose="020B0603050302020204" pitchFamily="34" charset="0"/>
                <a:cs typeface="Times New Roman" panose="02020603050405020304" pitchFamily="18" charset="0"/>
              </a:rPr>
              <a:t>X        </a:t>
            </a:r>
            <a:r>
              <a:rPr lang="en-US" altLang="en-US" sz="6000" smtClean="0">
                <a:solidFill>
                  <a:srgbClr val="FF0000"/>
                </a:solidFill>
                <a:latin typeface="HP001 4 hàng" panose="020B0603050302020204" pitchFamily="34" charset="0"/>
                <a:cs typeface="Times New Roman" panose="02020603050405020304" pitchFamily="18" charset="0"/>
              </a:rPr>
              <a:t> </a:t>
            </a:r>
            <a:r>
              <a:rPr lang="en-US" altLang="en-US" sz="6200" smtClean="0">
                <a:solidFill>
                  <a:srgbClr val="FF0000"/>
                </a:solidFill>
                <a:latin typeface="HP001 4 hàng" panose="020B0603050302020204" pitchFamily="34" charset="0"/>
                <a:cs typeface="Times New Roman" panose="02020603050405020304" pitchFamily="18" charset="0"/>
              </a:rPr>
              <a:t>   </a:t>
            </a:r>
            <a:r>
              <a:rPr lang="en-US" altLang="en-US" sz="6400" smtClean="0">
                <a:solidFill>
                  <a:srgbClr val="FF0000"/>
                </a:solidFill>
                <a:latin typeface="HP001 4 hàng" panose="020B0603050302020204" pitchFamily="34" charset="0"/>
                <a:cs typeface="Times New Roman" panose="02020603050405020304" pitchFamily="18" charset="0"/>
              </a:rPr>
              <a:t>  </a:t>
            </a:r>
            <a:r>
              <a:rPr lang="en-US" altLang="en-US" sz="6000" smtClean="0">
                <a:solidFill>
                  <a:srgbClr val="FF0000"/>
                </a:solidFill>
                <a:latin typeface="HP001 4 hàng" panose="020B0603050302020204" pitchFamily="34" charset="0"/>
                <a:cs typeface="Times New Roman" panose="02020603050405020304" pitchFamily="18" charset="0"/>
              </a:rPr>
              <a:t> </a:t>
            </a:r>
            <a:endParaRPr lang="en-US" altLang="en-US" sz="6000">
              <a:solidFill>
                <a:srgbClr val="FF0000"/>
              </a:solidFill>
              <a:latin typeface="HP001 4 hàng" panose="020B0603050302020204" pitchFamily="34" charset="0"/>
              <a:cs typeface="Times New Roman" panose="02020603050405020304" pitchFamily="18" charset="0"/>
            </a:endParaRPr>
          </a:p>
        </p:txBody>
      </p:sp>
      <p:sp>
        <p:nvSpPr>
          <p:cNvPr id="25"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5113130" y="1398227"/>
            <a:ext cx="57025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400" smtClean="0">
                <a:solidFill>
                  <a:srgbClr val="FF0000"/>
                </a:solidFill>
                <a:latin typeface="HP001 4 hàng" panose="020B0603050302020204" pitchFamily="34" charset="0"/>
                <a:cs typeface="Times New Roman" panose="02020603050405020304" pitchFamily="18" charset="0"/>
              </a:rPr>
              <a:t>X       </a:t>
            </a:r>
            <a:r>
              <a:rPr lang="en-US" altLang="en-US" sz="6000" smtClean="0">
                <a:solidFill>
                  <a:srgbClr val="FF0000"/>
                </a:solidFill>
                <a:latin typeface="HP001 4 hàng" panose="020B0603050302020204" pitchFamily="34" charset="0"/>
                <a:cs typeface="Times New Roman" panose="02020603050405020304" pitchFamily="18" charset="0"/>
              </a:rPr>
              <a:t> </a:t>
            </a:r>
            <a:r>
              <a:rPr lang="en-US" altLang="en-US" sz="6200" smtClean="0">
                <a:solidFill>
                  <a:srgbClr val="FF0000"/>
                </a:solidFill>
                <a:latin typeface="HP001 4 hàng" panose="020B0603050302020204" pitchFamily="34" charset="0"/>
                <a:cs typeface="Times New Roman" panose="02020603050405020304" pitchFamily="18" charset="0"/>
              </a:rPr>
              <a:t>   </a:t>
            </a:r>
            <a:r>
              <a:rPr lang="en-US" altLang="en-US" sz="6400" smtClean="0">
                <a:solidFill>
                  <a:srgbClr val="FF0000"/>
                </a:solidFill>
                <a:latin typeface="HP001 4 hàng" panose="020B0603050302020204" pitchFamily="34" charset="0"/>
                <a:cs typeface="Times New Roman" panose="02020603050405020304" pitchFamily="18" charset="0"/>
              </a:rPr>
              <a:t>  </a:t>
            </a:r>
            <a:r>
              <a:rPr lang="en-US" altLang="en-US" sz="6000" smtClean="0">
                <a:solidFill>
                  <a:srgbClr val="FF0000"/>
                </a:solidFill>
                <a:latin typeface="HP001 4 hàng" panose="020B0603050302020204" pitchFamily="34" charset="0"/>
                <a:cs typeface="Times New Roman" panose="02020603050405020304" pitchFamily="18" charset="0"/>
              </a:rPr>
              <a:t> </a:t>
            </a:r>
            <a:endParaRPr lang="en-US" altLang="en-US" sz="6000">
              <a:solidFill>
                <a:srgbClr val="FF0000"/>
              </a:solidFill>
              <a:latin typeface="HP001 4 hàng" panose="020B0603050302020204" pitchFamily="34" charset="0"/>
              <a:cs typeface="Times New Roman" panose="02020603050405020304" pitchFamily="18" charset="0"/>
            </a:endParaRPr>
          </a:p>
        </p:txBody>
      </p:sp>
      <p:sp>
        <p:nvSpPr>
          <p:cNvPr id="27"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7669192" y="1403776"/>
            <a:ext cx="57025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400" smtClean="0">
                <a:solidFill>
                  <a:srgbClr val="FF0000"/>
                </a:solidFill>
                <a:latin typeface="HP001 4 hàng" panose="020B0603050302020204" pitchFamily="34" charset="0"/>
                <a:cs typeface="Times New Roman" panose="02020603050405020304" pitchFamily="18" charset="0"/>
              </a:rPr>
              <a:t>X         </a:t>
            </a:r>
            <a:r>
              <a:rPr lang="en-US" altLang="en-US" sz="6000" smtClean="0">
                <a:solidFill>
                  <a:srgbClr val="FF0000"/>
                </a:solidFill>
                <a:latin typeface="HP001 4 hàng" panose="020B0603050302020204" pitchFamily="34" charset="0"/>
                <a:cs typeface="Times New Roman" panose="02020603050405020304" pitchFamily="18" charset="0"/>
              </a:rPr>
              <a:t> </a:t>
            </a:r>
            <a:r>
              <a:rPr lang="en-US" altLang="en-US" sz="6200" smtClean="0">
                <a:solidFill>
                  <a:srgbClr val="FF0000"/>
                </a:solidFill>
                <a:latin typeface="HP001 4 hàng" panose="020B0603050302020204" pitchFamily="34" charset="0"/>
                <a:cs typeface="Times New Roman" panose="02020603050405020304" pitchFamily="18" charset="0"/>
              </a:rPr>
              <a:t>   </a:t>
            </a:r>
            <a:r>
              <a:rPr lang="en-US" altLang="en-US" sz="6400" smtClean="0">
                <a:solidFill>
                  <a:srgbClr val="FF0000"/>
                </a:solidFill>
                <a:latin typeface="HP001 4 hàng" panose="020B0603050302020204" pitchFamily="34" charset="0"/>
                <a:cs typeface="Times New Roman" panose="02020603050405020304" pitchFamily="18" charset="0"/>
              </a:rPr>
              <a:t>  </a:t>
            </a:r>
            <a:r>
              <a:rPr lang="en-US" altLang="en-US" sz="6000" smtClean="0">
                <a:solidFill>
                  <a:srgbClr val="FF0000"/>
                </a:solidFill>
                <a:latin typeface="HP001 4 hàng" panose="020B0603050302020204" pitchFamily="34" charset="0"/>
                <a:cs typeface="Times New Roman" panose="02020603050405020304" pitchFamily="18" charset="0"/>
              </a:rPr>
              <a:t> </a:t>
            </a:r>
            <a:endParaRPr lang="en-US" altLang="en-US" sz="6000">
              <a:solidFill>
                <a:srgbClr val="FF0000"/>
              </a:solidFill>
              <a:latin typeface="HP001 4 hàng" panose="020B0603050302020204" pitchFamily="34" charset="0"/>
              <a:cs typeface="Times New Roman" panose="02020603050405020304" pitchFamily="18" charset="0"/>
            </a:endParaRPr>
          </a:p>
        </p:txBody>
      </p:sp>
      <p:sp>
        <p:nvSpPr>
          <p:cNvPr id="30"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2580411" y="3341124"/>
            <a:ext cx="5702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mtClean="0">
                <a:solidFill>
                  <a:srgbClr val="FF0000"/>
                </a:solidFill>
                <a:latin typeface="HP001 4 hàng" panose="020B0603050302020204" pitchFamily="34" charset="0"/>
                <a:cs typeface="Times New Roman" panose="02020603050405020304" pitchFamily="18" charset="0"/>
              </a:rPr>
              <a:t>X         </a:t>
            </a:r>
            <a:r>
              <a:rPr lang="en-US" altLang="en-US" sz="3400" smtClean="0">
                <a:solidFill>
                  <a:srgbClr val="FF0000"/>
                </a:solidFill>
                <a:latin typeface="HP001 4 hàng" panose="020B0603050302020204" pitchFamily="34" charset="0"/>
                <a:cs typeface="Times New Roman" panose="02020603050405020304" pitchFamily="18" charset="0"/>
              </a:rPr>
              <a:t> </a:t>
            </a:r>
            <a:r>
              <a:rPr lang="en-US" altLang="en-US" sz="6000" smtClean="0">
                <a:solidFill>
                  <a:srgbClr val="FF0000"/>
                </a:solidFill>
                <a:latin typeface="HP001 4 hàng" panose="020B0603050302020204" pitchFamily="34" charset="0"/>
                <a:cs typeface="Times New Roman" panose="02020603050405020304" pitchFamily="18" charset="0"/>
              </a:rPr>
              <a:t> </a:t>
            </a:r>
            <a:endParaRPr lang="en-US" altLang="en-US" sz="6000">
              <a:solidFill>
                <a:srgbClr val="FF0000"/>
              </a:solidFill>
              <a:latin typeface="HP001 4 hàng" panose="020B0603050302020204" pitchFamily="34" charset="0"/>
              <a:cs typeface="Times New Roman" panose="02020603050405020304" pitchFamily="18" charset="0"/>
            </a:endParaRPr>
          </a:p>
        </p:txBody>
      </p:sp>
      <p:sp>
        <p:nvSpPr>
          <p:cNvPr id="42"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5126044" y="3340920"/>
            <a:ext cx="5702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mtClean="0">
                <a:solidFill>
                  <a:srgbClr val="FF0000"/>
                </a:solidFill>
                <a:latin typeface="HP001 4 hàng" panose="020B0603050302020204" pitchFamily="34" charset="0"/>
                <a:cs typeface="Times New Roman" panose="02020603050405020304" pitchFamily="18" charset="0"/>
              </a:rPr>
              <a:t>X           </a:t>
            </a:r>
            <a:r>
              <a:rPr lang="en-US" altLang="en-US" sz="3400" smtClean="0">
                <a:solidFill>
                  <a:srgbClr val="FF0000"/>
                </a:solidFill>
                <a:latin typeface="HP001 4 hàng" panose="020B0603050302020204" pitchFamily="34" charset="0"/>
                <a:cs typeface="Times New Roman" panose="02020603050405020304" pitchFamily="18" charset="0"/>
              </a:rPr>
              <a:t> </a:t>
            </a:r>
            <a:r>
              <a:rPr lang="en-US" altLang="en-US" sz="6000" smtClean="0">
                <a:solidFill>
                  <a:srgbClr val="FF0000"/>
                </a:solidFill>
                <a:latin typeface="HP001 4 hàng" panose="020B0603050302020204" pitchFamily="34" charset="0"/>
                <a:cs typeface="Times New Roman" panose="02020603050405020304" pitchFamily="18" charset="0"/>
              </a:rPr>
              <a:t> </a:t>
            </a:r>
            <a:endParaRPr lang="en-US" altLang="en-US" sz="6000">
              <a:solidFill>
                <a:srgbClr val="FF0000"/>
              </a:solidFill>
              <a:latin typeface="HP001 4 hàng" panose="020B0603050302020204" pitchFamily="34" charset="0"/>
              <a:cs typeface="Times New Roman" panose="02020603050405020304" pitchFamily="18" charset="0"/>
            </a:endParaRPr>
          </a:p>
        </p:txBody>
      </p:sp>
      <p:sp>
        <p:nvSpPr>
          <p:cNvPr id="43"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7679883" y="3330208"/>
            <a:ext cx="5702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mtClean="0">
                <a:solidFill>
                  <a:srgbClr val="FF0000"/>
                </a:solidFill>
                <a:latin typeface="HP001 4 hàng" panose="020B0603050302020204" pitchFamily="34" charset="0"/>
                <a:cs typeface="Times New Roman" panose="02020603050405020304" pitchFamily="18" charset="0"/>
              </a:rPr>
              <a:t>X           </a:t>
            </a:r>
            <a:r>
              <a:rPr lang="en-US" altLang="en-US" sz="3400" smtClean="0">
                <a:solidFill>
                  <a:srgbClr val="FF0000"/>
                </a:solidFill>
                <a:latin typeface="HP001 4 hàng" panose="020B0603050302020204" pitchFamily="34" charset="0"/>
                <a:cs typeface="Times New Roman" panose="02020603050405020304" pitchFamily="18" charset="0"/>
              </a:rPr>
              <a:t> </a:t>
            </a:r>
            <a:r>
              <a:rPr lang="en-US" altLang="en-US" sz="6000" smtClean="0">
                <a:solidFill>
                  <a:srgbClr val="FF0000"/>
                </a:solidFill>
                <a:latin typeface="HP001 4 hàng" panose="020B0603050302020204" pitchFamily="34" charset="0"/>
                <a:cs typeface="Times New Roman" panose="02020603050405020304" pitchFamily="18" charset="0"/>
              </a:rPr>
              <a:t> </a:t>
            </a:r>
            <a:endParaRPr lang="en-US" altLang="en-US" sz="6000">
              <a:solidFill>
                <a:srgbClr val="FF0000"/>
              </a:solidFill>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4248699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ppt_w</p:attrName>
                                        </p:attrNameLst>
                                      </p:cBhvr>
                                      <p:tavLst>
                                        <p:tav tm="0">
                                          <p:val>
                                            <p:fltVal val="0"/>
                                          </p:val>
                                        </p:tav>
                                        <p:tav tm="100000">
                                          <p:val>
                                            <p:strVal val="#ppt_w"/>
                                          </p:val>
                                        </p:tav>
                                      </p:tavLst>
                                    </p:anim>
                                    <p:anim calcmode="lin" valueType="num">
                                      <p:cBhvr>
                                        <p:cTn id="30" dur="500" fill="hold"/>
                                        <p:tgtEl>
                                          <p:spTgt spid="34"/>
                                        </p:tgtEl>
                                        <p:attrNameLst>
                                          <p:attrName>ppt_h</p:attrName>
                                        </p:attrNameLst>
                                      </p:cBhvr>
                                      <p:tavLst>
                                        <p:tav tm="0">
                                          <p:val>
                                            <p:fltVal val="0"/>
                                          </p:val>
                                        </p:tav>
                                        <p:tav tm="100000">
                                          <p:val>
                                            <p:strVal val="#ppt_h"/>
                                          </p:val>
                                        </p:tav>
                                      </p:tavLst>
                                    </p:anim>
                                    <p:animEffect transition="in" filter="fade">
                                      <p:cBhvr>
                                        <p:cTn id="31" dur="500"/>
                                        <p:tgtEl>
                                          <p:spTgt spid="3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500" fill="hold"/>
                                        <p:tgtEl>
                                          <p:spTgt spid="42"/>
                                        </p:tgtEl>
                                        <p:attrNameLst>
                                          <p:attrName>ppt_w</p:attrName>
                                        </p:attrNameLst>
                                      </p:cBhvr>
                                      <p:tavLst>
                                        <p:tav tm="0">
                                          <p:val>
                                            <p:fltVal val="0"/>
                                          </p:val>
                                        </p:tav>
                                        <p:tav tm="100000">
                                          <p:val>
                                            <p:strVal val="#ppt_w"/>
                                          </p:val>
                                        </p:tav>
                                      </p:tavLst>
                                    </p:anim>
                                    <p:anim calcmode="lin" valueType="num">
                                      <p:cBhvr>
                                        <p:cTn id="40" dur="500" fill="hold"/>
                                        <p:tgtEl>
                                          <p:spTgt spid="42"/>
                                        </p:tgtEl>
                                        <p:attrNameLst>
                                          <p:attrName>ppt_h</p:attrName>
                                        </p:attrNameLst>
                                      </p:cBhvr>
                                      <p:tavLst>
                                        <p:tav tm="0">
                                          <p:val>
                                            <p:fltVal val="0"/>
                                          </p:val>
                                        </p:tav>
                                        <p:tav tm="100000">
                                          <p:val>
                                            <p:strVal val="#ppt_h"/>
                                          </p:val>
                                        </p:tav>
                                      </p:tavLst>
                                    </p:anim>
                                    <p:animEffect transition="in" filter="fade">
                                      <p:cBhvr>
                                        <p:cTn id="41" dur="500"/>
                                        <p:tgtEl>
                                          <p:spTgt spid="4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 calcmode="lin" valueType="num">
                                      <p:cBhvr>
                                        <p:cTn id="44" dur="500" fill="hold"/>
                                        <p:tgtEl>
                                          <p:spTgt spid="43"/>
                                        </p:tgtEl>
                                        <p:attrNameLst>
                                          <p:attrName>ppt_w</p:attrName>
                                        </p:attrNameLst>
                                      </p:cBhvr>
                                      <p:tavLst>
                                        <p:tav tm="0">
                                          <p:val>
                                            <p:fltVal val="0"/>
                                          </p:val>
                                        </p:tav>
                                        <p:tav tm="100000">
                                          <p:val>
                                            <p:strVal val="#ppt_w"/>
                                          </p:val>
                                        </p:tav>
                                      </p:tavLst>
                                    </p:anim>
                                    <p:anim calcmode="lin" valueType="num">
                                      <p:cBhvr>
                                        <p:cTn id="45" dur="500" fill="hold"/>
                                        <p:tgtEl>
                                          <p:spTgt spid="43"/>
                                        </p:tgtEl>
                                        <p:attrNameLst>
                                          <p:attrName>ppt_h</p:attrName>
                                        </p:attrNameLst>
                                      </p:cBhvr>
                                      <p:tavLst>
                                        <p:tav tm="0">
                                          <p:val>
                                            <p:fltVal val="0"/>
                                          </p:val>
                                        </p:tav>
                                        <p:tav tm="100000">
                                          <p:val>
                                            <p:strVal val="#ppt_h"/>
                                          </p:val>
                                        </p:tav>
                                      </p:tavLst>
                                    </p:anim>
                                    <p:animEffect transition="in" filter="fade">
                                      <p:cBhvr>
                                        <p:cTn id="4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4" grpId="0"/>
      <p:bldP spid="23" grpId="0"/>
      <p:bldP spid="25" grpId="0"/>
      <p:bldP spid="27" grpId="0"/>
      <p:bldP spid="30" grpId="0"/>
      <p:bldP spid="42" grpId="0"/>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C4F8E5F2-4792-4415-B6B7-F49CEAC375A5}"/>
              </a:ext>
            </a:extLst>
          </p:cNvPr>
          <p:cNvSpPr txBox="1"/>
          <p:nvPr/>
        </p:nvSpPr>
        <p:spPr>
          <a:xfrm>
            <a:off x="138545" y="62386"/>
            <a:ext cx="2288930" cy="561885"/>
          </a:xfrm>
          <a:prstGeom prst="rect">
            <a:avLst/>
          </a:prstGeom>
          <a:noFill/>
          <a:ln>
            <a:noFill/>
          </a:ln>
        </p:spPr>
        <p:txBody>
          <a:bodyPr wrap="square" rtlCol="0">
            <a:spAutoFit/>
          </a:bodyPr>
          <a:lstStyle/>
          <a:p>
            <a:pPr algn="ctr">
              <a:lnSpc>
                <a:spcPct val="120000"/>
              </a:lnSpc>
              <a:defRPr/>
            </a:pPr>
            <a:r>
              <a:rPr lang="en-US" sz="2800" smtClean="0">
                <a:ln>
                  <a:solidFill>
                    <a:srgbClr val="00B050"/>
                  </a:solidFill>
                </a:ln>
                <a:latin typeface="Arial-SGK-TV" pitchFamily="2" charset="0"/>
                <a:ea typeface="Arial-Rounded" panose="020B0500000000000000" pitchFamily="34" charset="0"/>
                <a:cs typeface="Arial-SGK-TV" pitchFamily="2" charset="0"/>
              </a:rPr>
              <a:t>2. Viết từ ngữ</a:t>
            </a:r>
            <a:endParaRPr lang="vi-VN" sz="2800" dirty="0">
              <a:ln>
                <a:solidFill>
                  <a:srgbClr val="00B050"/>
                </a:solidFill>
              </a:ln>
              <a:latin typeface="Arial-SGK-TV" pitchFamily="2" charset="0"/>
              <a:ea typeface="Arial-Rounded" panose="020B0500000000000000" pitchFamily="34" charset="0"/>
              <a:cs typeface="Arial-SGK-TV" pitchFamily="2" charset="0"/>
            </a:endParaRPr>
          </a:p>
        </p:txBody>
      </p:sp>
      <p:grpSp>
        <p:nvGrpSpPr>
          <p:cNvPr id="3" name="Group 2"/>
          <p:cNvGrpSpPr/>
          <p:nvPr/>
        </p:nvGrpSpPr>
        <p:grpSpPr>
          <a:xfrm>
            <a:off x="138545" y="742949"/>
            <a:ext cx="8929255" cy="3857188"/>
            <a:chOff x="138545" y="742949"/>
            <a:chExt cx="8929255" cy="3857188"/>
          </a:xfrm>
        </p:grpSpPr>
        <p:pic>
          <p:nvPicPr>
            <p:cNvPr id="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6101" r="3489" b="-79"/>
            <a:stretch/>
          </p:blipFill>
          <p:spPr bwMode="auto">
            <a:xfrm>
              <a:off x="138545" y="742949"/>
              <a:ext cx="7678412" cy="19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6018" r="83754" b="-80"/>
            <a:stretch/>
          </p:blipFill>
          <p:spPr bwMode="auto">
            <a:xfrm>
              <a:off x="7775392" y="742950"/>
              <a:ext cx="1292408" cy="19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8367" r="3489" b="-80"/>
            <a:stretch/>
          </p:blipFill>
          <p:spPr bwMode="auto">
            <a:xfrm>
              <a:off x="138545" y="2700735"/>
              <a:ext cx="7678412" cy="189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9247" r="83754" b="-79"/>
            <a:stretch/>
          </p:blipFill>
          <p:spPr bwMode="auto">
            <a:xfrm>
              <a:off x="7775392" y="2714590"/>
              <a:ext cx="1292408" cy="188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87330" y="1061790"/>
            <a:ext cx="1034721"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l-GR" altLang="en-US" sz="3150">
                <a:solidFill>
                  <a:srgbClr val="FF0000"/>
                </a:solidFill>
                <a:latin typeface="HP001 4 hàng" panose="020B0603050302020204" pitchFamily="34" charset="0"/>
                <a:cs typeface="Times New Roman" panose="02020603050405020304" pitchFamily="18" charset="0"/>
              </a:rPr>
              <a:t> </a:t>
            </a:r>
            <a:r>
              <a:rPr lang="en-US" altLang="en-US" sz="3150" smtClean="0">
                <a:solidFill>
                  <a:srgbClr val="FF0000"/>
                </a:solidFill>
                <a:latin typeface="HP001 4 hàng" panose="020B0603050302020204" pitchFamily="34" charset="0"/>
                <a:cs typeface="Times New Roman" panose="02020603050405020304" pitchFamily="18" charset="0"/>
              </a:rPr>
              <a:t>đ</a:t>
            </a:r>
            <a:r>
              <a:rPr lang="el-GR" altLang="en-US" sz="3150" smtClean="0">
                <a:solidFill>
                  <a:srgbClr val="FF0000"/>
                </a:solidFill>
                <a:latin typeface="HP001 4 hàng" panose="020B0603050302020204" pitchFamily="34" charset="0"/>
                <a:cs typeface="Times New Roman" panose="02020603050405020304" pitchFamily="18" charset="0"/>
              </a:rPr>
              <a:t>Θϛ</a:t>
            </a:r>
            <a:r>
              <a:rPr lang="en-US" altLang="en-US" sz="3150" smtClean="0">
                <a:solidFill>
                  <a:srgbClr val="FF0000"/>
                </a:solidFill>
                <a:latin typeface="HP001 4 hàng" panose="020B0603050302020204" pitchFamily="34" charset="0"/>
                <a:cs typeface="Times New Roman" panose="02020603050405020304" pitchFamily="18" charset="0"/>
              </a:rPr>
              <a:t>Ď</a:t>
            </a:r>
            <a:endParaRPr lang="en-US" altLang="en-US" sz="3150">
              <a:solidFill>
                <a:srgbClr val="FF0000"/>
              </a:solidFill>
              <a:latin typeface="HP001 4 hàng" panose="020B0603050302020204" pitchFamily="34" charset="0"/>
              <a:cs typeface="Times New Roman" panose="02020603050405020304" pitchFamily="18" charset="0"/>
            </a:endParaRPr>
          </a:p>
        </p:txBody>
      </p:sp>
      <p:sp>
        <p:nvSpPr>
          <p:cNvPr id="25"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64120" y="2349861"/>
            <a:ext cx="87939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3100" smtClean="0">
                <a:solidFill>
                  <a:srgbClr val="FF0000"/>
                </a:solidFill>
                <a:latin typeface="HP001 4 hàng" panose="020B0603050302020204" pitchFamily="34" charset="0"/>
                <a:cs typeface="Times New Roman" panose="02020603050405020304" pitchFamily="18" charset="0"/>
              </a:rPr>
              <a:t>gŁao</a:t>
            </a:r>
            <a:endParaRPr lang="en-US" altLang="en-US" sz="3100">
              <a:solidFill>
                <a:srgbClr val="FF0000"/>
              </a:solidFill>
              <a:latin typeface="HP001 4 hàng" panose="020B0603050302020204" pitchFamily="34" charset="0"/>
              <a:cs typeface="Times New Roman" panose="02020603050405020304" pitchFamily="18" charset="0"/>
            </a:endParaRPr>
          </a:p>
        </p:txBody>
      </p:sp>
      <p:sp>
        <p:nvSpPr>
          <p:cNvPr id="27"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667464" y="2349861"/>
            <a:ext cx="1295400"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vi-VN" altLang="en-US" sz="3100">
                <a:solidFill>
                  <a:srgbClr val="FF0000"/>
                </a:solidFill>
                <a:latin typeface="HP001 4 hàng" panose="020B0603050302020204" pitchFamily="34" charset="0"/>
                <a:cs typeface="Times New Roman" panose="02020603050405020304" pitchFamily="18" charset="0"/>
              </a:rPr>
              <a:t> </a:t>
            </a:r>
            <a:r>
              <a:rPr lang="el-GR" altLang="en-US" sz="3100">
                <a:solidFill>
                  <a:srgbClr val="FF0000"/>
                </a:solidFill>
                <a:latin typeface="HP001 4 hàng" panose="020B0603050302020204" pitchFamily="34" charset="0"/>
                <a:cs typeface="Times New Roman" panose="02020603050405020304" pitchFamily="18" charset="0"/>
              </a:rPr>
              <a:t>κ</a:t>
            </a:r>
            <a:r>
              <a:rPr lang="en-US" altLang="en-US" sz="3100">
                <a:solidFill>
                  <a:srgbClr val="FF0000"/>
                </a:solidFill>
                <a:latin typeface="HP001 4 hàng" panose="020B0603050302020204" pitchFamily="34" charset="0"/>
                <a:cs typeface="Times New Roman" panose="02020603050405020304" pitchFamily="18" charset="0"/>
              </a:rPr>
              <a:t>Ūg</a:t>
            </a:r>
          </a:p>
        </p:txBody>
      </p:sp>
      <p:sp>
        <p:nvSpPr>
          <p:cNvPr id="28"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765649" y="1070647"/>
            <a:ext cx="1351325"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l-GR" altLang="en-US" sz="3150">
                <a:solidFill>
                  <a:srgbClr val="FF0000"/>
                </a:solidFill>
                <a:latin typeface="HP001 4 hàng" panose="020B0603050302020204" pitchFamily="34" charset="0"/>
                <a:cs typeface="Times New Roman" panose="02020603050405020304" pitchFamily="18" charset="0"/>
              </a:rPr>
              <a:t> </a:t>
            </a:r>
            <a:r>
              <a:rPr lang="el-GR" altLang="en-US" sz="3150" smtClean="0">
                <a:solidFill>
                  <a:srgbClr val="FF0000"/>
                </a:solidFill>
                <a:latin typeface="HP001 4 hàng" panose="020B0603050302020204" pitchFamily="34" charset="0"/>
                <a:cs typeface="Times New Roman" panose="02020603050405020304" pitchFamily="18" charset="0"/>
              </a:rPr>
              <a:t>δΘϜ</a:t>
            </a:r>
            <a:r>
              <a:rPr lang="en-US" altLang="en-US" sz="3150">
                <a:solidFill>
                  <a:srgbClr val="FF0000"/>
                </a:solidFill>
                <a:latin typeface="HP001 4 hàng" panose="020B0603050302020204" pitchFamily="34" charset="0"/>
                <a:cs typeface="Times New Roman" panose="02020603050405020304" pitchFamily="18" charset="0"/>
              </a:rPr>
              <a:t>n</a:t>
            </a:r>
          </a:p>
        </p:txBody>
      </p:sp>
      <p:pic>
        <p:nvPicPr>
          <p:cNvPr id="7" name="Picture 6"/>
          <p:cNvPicPr>
            <a:picLocks noChangeAspect="1"/>
          </p:cNvPicPr>
          <p:nvPr/>
        </p:nvPicPr>
        <p:blipFill>
          <a:blip r:embed="rId5"/>
          <a:stretch>
            <a:fillRect/>
          </a:stretch>
        </p:blipFill>
        <p:spPr>
          <a:xfrm>
            <a:off x="2370764" y="989872"/>
            <a:ext cx="1509444" cy="853514"/>
          </a:xfrm>
          <a:prstGeom prst="rect">
            <a:avLst/>
          </a:prstGeom>
        </p:spPr>
      </p:pic>
      <p:pic>
        <p:nvPicPr>
          <p:cNvPr id="8" name="Picture 7"/>
          <p:cNvPicPr>
            <a:picLocks noChangeAspect="1"/>
          </p:cNvPicPr>
          <p:nvPr/>
        </p:nvPicPr>
        <p:blipFill>
          <a:blip r:embed="rId6"/>
          <a:stretch>
            <a:fillRect/>
          </a:stretch>
        </p:blipFill>
        <p:spPr>
          <a:xfrm>
            <a:off x="3405002" y="988140"/>
            <a:ext cx="2025746" cy="847417"/>
          </a:xfrm>
          <a:prstGeom prst="rect">
            <a:avLst/>
          </a:prstGeom>
        </p:spPr>
      </p:pic>
      <p:pic>
        <p:nvPicPr>
          <p:cNvPr id="30" name="Picture 29"/>
          <p:cNvPicPr>
            <a:picLocks noChangeAspect="1"/>
          </p:cNvPicPr>
          <p:nvPr/>
        </p:nvPicPr>
        <p:blipFill>
          <a:blip r:embed="rId5"/>
          <a:stretch>
            <a:fillRect/>
          </a:stretch>
        </p:blipFill>
        <p:spPr>
          <a:xfrm>
            <a:off x="5552791" y="982043"/>
            <a:ext cx="1509444" cy="853514"/>
          </a:xfrm>
          <a:prstGeom prst="rect">
            <a:avLst/>
          </a:prstGeom>
        </p:spPr>
      </p:pic>
      <p:pic>
        <p:nvPicPr>
          <p:cNvPr id="33" name="Picture 32"/>
          <p:cNvPicPr>
            <a:picLocks noChangeAspect="1"/>
          </p:cNvPicPr>
          <p:nvPr/>
        </p:nvPicPr>
        <p:blipFill>
          <a:blip r:embed="rId6"/>
          <a:stretch>
            <a:fillRect/>
          </a:stretch>
        </p:blipFill>
        <p:spPr>
          <a:xfrm>
            <a:off x="6587029" y="990585"/>
            <a:ext cx="2025746" cy="847417"/>
          </a:xfrm>
          <a:prstGeom prst="rect">
            <a:avLst/>
          </a:prstGeom>
        </p:spPr>
      </p:pic>
      <p:pic>
        <p:nvPicPr>
          <p:cNvPr id="9" name="Picture 8"/>
          <p:cNvPicPr>
            <a:picLocks noChangeAspect="1"/>
          </p:cNvPicPr>
          <p:nvPr/>
        </p:nvPicPr>
        <p:blipFill>
          <a:blip r:embed="rId7"/>
          <a:stretch>
            <a:fillRect/>
          </a:stretch>
        </p:blipFill>
        <p:spPr>
          <a:xfrm>
            <a:off x="2378768" y="2271668"/>
            <a:ext cx="1410684" cy="835224"/>
          </a:xfrm>
          <a:prstGeom prst="rect">
            <a:avLst/>
          </a:prstGeom>
        </p:spPr>
      </p:pic>
      <p:pic>
        <p:nvPicPr>
          <p:cNvPr id="10" name="Picture 9"/>
          <p:cNvPicPr>
            <a:picLocks noChangeAspect="1"/>
          </p:cNvPicPr>
          <p:nvPr/>
        </p:nvPicPr>
        <p:blipFill>
          <a:blip r:embed="rId8"/>
          <a:stretch>
            <a:fillRect/>
          </a:stretch>
        </p:blipFill>
        <p:spPr>
          <a:xfrm>
            <a:off x="3461200" y="2263839"/>
            <a:ext cx="1773782" cy="835224"/>
          </a:xfrm>
          <a:prstGeom prst="rect">
            <a:avLst/>
          </a:prstGeom>
        </p:spPr>
      </p:pic>
      <p:pic>
        <p:nvPicPr>
          <p:cNvPr id="34" name="Picture 33"/>
          <p:cNvPicPr>
            <a:picLocks noChangeAspect="1"/>
          </p:cNvPicPr>
          <p:nvPr/>
        </p:nvPicPr>
        <p:blipFill>
          <a:blip r:embed="rId7"/>
          <a:stretch>
            <a:fillRect/>
          </a:stretch>
        </p:blipFill>
        <p:spPr>
          <a:xfrm>
            <a:off x="5570400" y="2269269"/>
            <a:ext cx="1410684" cy="835224"/>
          </a:xfrm>
          <a:prstGeom prst="rect">
            <a:avLst/>
          </a:prstGeom>
        </p:spPr>
      </p:pic>
      <p:pic>
        <p:nvPicPr>
          <p:cNvPr id="40" name="Picture 39"/>
          <p:cNvPicPr>
            <a:picLocks noChangeAspect="1"/>
          </p:cNvPicPr>
          <p:nvPr/>
        </p:nvPicPr>
        <p:blipFill>
          <a:blip r:embed="rId8"/>
          <a:stretch>
            <a:fillRect/>
          </a:stretch>
        </p:blipFill>
        <p:spPr>
          <a:xfrm>
            <a:off x="6632284" y="2261440"/>
            <a:ext cx="1773782" cy="835224"/>
          </a:xfrm>
          <a:prstGeom prst="rect">
            <a:avLst/>
          </a:prstGeom>
        </p:spPr>
      </p:pic>
    </p:spTree>
    <p:custDataLst>
      <p:tags r:id="rId1"/>
    </p:custDataLst>
    <p:extLst>
      <p:ext uri="{BB962C8B-B14F-4D97-AF65-F5344CB8AC3E}">
        <p14:creationId xmlns:p14="http://schemas.microsoft.com/office/powerpoint/2010/main" val="977593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par>
                                <p:cTn id="20" presetID="53" presetClass="entr" presetSubtype="16"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animEffect transition="in" filter="fade">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par>
                                <p:cTn id="37" presetID="53" presetClass="entr" presetSubtype="16"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par>
                                <p:cTn id="42" presetID="53" presetClass="entr" presetSubtype="16"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cBhvr>
                                        <p:cTn id="44" dur="500" fill="hold"/>
                                        <p:tgtEl>
                                          <p:spTgt spid="40"/>
                                        </p:tgtEl>
                                        <p:attrNameLst>
                                          <p:attrName>ppt_w</p:attrName>
                                        </p:attrNameLst>
                                      </p:cBhvr>
                                      <p:tavLst>
                                        <p:tav tm="0">
                                          <p:val>
                                            <p:fltVal val="0"/>
                                          </p:val>
                                        </p:tav>
                                        <p:tav tm="100000">
                                          <p:val>
                                            <p:strVal val="#ppt_w"/>
                                          </p:val>
                                        </p:tav>
                                      </p:tavLst>
                                    </p:anim>
                                    <p:anim calcmode="lin" valueType="num">
                                      <p:cBhvr>
                                        <p:cTn id="45" dur="500" fill="hold"/>
                                        <p:tgtEl>
                                          <p:spTgt spid="40"/>
                                        </p:tgtEl>
                                        <p:attrNameLst>
                                          <p:attrName>ppt_h</p:attrName>
                                        </p:attrNameLst>
                                      </p:cBhvr>
                                      <p:tavLst>
                                        <p:tav tm="0">
                                          <p:val>
                                            <p:fltVal val="0"/>
                                          </p:val>
                                        </p:tav>
                                        <p:tav tm="100000">
                                          <p:val>
                                            <p:strVal val="#ppt_h"/>
                                          </p:val>
                                        </p:tav>
                                      </p:tavLst>
                                    </p:anim>
                                    <p:animEffect transition="in" filter="fade">
                                      <p:cBhvr>
                                        <p:cTn id="4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31542"/>
            <a:ext cx="2895600" cy="857250"/>
          </a:xfrm>
        </p:spPr>
        <p:txBody>
          <a:bodyPr>
            <a:normAutofit fontScale="90000"/>
          </a:bodyPr>
          <a:lstStyle/>
          <a:p>
            <a:pPr algn="l"/>
            <a:r>
              <a:rPr lang="en-US" smtClean="0">
                <a:solidFill>
                  <a:schemeClr val="tx2"/>
                </a:solidFill>
                <a:latin typeface="Arial" pitchFamily="34" charset="0"/>
                <a:cs typeface="Arial" pitchFamily="34" charset="0"/>
              </a:rPr>
              <a:t>1</a:t>
            </a:r>
            <a:r>
              <a:rPr lang="en-US" i="1" smtClean="0">
                <a:solidFill>
                  <a:schemeClr val="tx2"/>
                </a:solidFill>
                <a:latin typeface="Arial" pitchFamily="34" charset="0"/>
                <a:cs typeface="Arial" pitchFamily="34" charset="0"/>
              </a:rPr>
              <a:t>. gi</a:t>
            </a:r>
            <a:r>
              <a:rPr lang="en-US" smtClean="0">
                <a:solidFill>
                  <a:schemeClr val="tx2"/>
                </a:solidFill>
                <a:latin typeface="Arial" pitchFamily="34" charset="0"/>
                <a:cs typeface="Arial" pitchFamily="34" charset="0"/>
              </a:rPr>
              <a:t> hay </a:t>
            </a:r>
            <a:r>
              <a:rPr lang="en-US" i="1" smtClean="0">
                <a:solidFill>
                  <a:schemeClr val="tx2"/>
                </a:solidFill>
                <a:latin typeface="Arial" pitchFamily="34" charset="0"/>
                <a:cs typeface="Arial" pitchFamily="34" charset="0"/>
              </a:rPr>
              <a:t>d</a:t>
            </a:r>
            <a:r>
              <a:rPr lang="en-US" smtClean="0">
                <a:solidFill>
                  <a:schemeClr val="tx2"/>
                </a:solidFill>
                <a:latin typeface="Arial" pitchFamily="34" charset="0"/>
                <a:cs typeface="Arial" pitchFamily="34" charset="0"/>
              </a:rPr>
              <a:t>?</a:t>
            </a:r>
            <a:br>
              <a:rPr lang="en-US" smtClean="0">
                <a:solidFill>
                  <a:schemeClr val="tx2"/>
                </a:solidFill>
                <a:latin typeface="Arial" pitchFamily="34" charset="0"/>
                <a:cs typeface="Arial" pitchFamily="34" charset="0"/>
              </a:rPr>
            </a:br>
            <a:r>
              <a:rPr lang="en-US" smtClean="0">
                <a:solidFill>
                  <a:schemeClr val="tx2"/>
                </a:solidFill>
                <a:latin typeface="Arial" pitchFamily="34" charset="0"/>
                <a:cs typeface="Arial" pitchFamily="34" charset="0"/>
              </a:rPr>
              <a:t>ngọn …ó</a:t>
            </a:r>
            <a:br>
              <a:rPr lang="en-US" smtClean="0">
                <a:solidFill>
                  <a:schemeClr val="tx2"/>
                </a:solidFill>
                <a:latin typeface="Arial" pitchFamily="34" charset="0"/>
                <a:cs typeface="Arial" pitchFamily="34" charset="0"/>
              </a:rPr>
            </a:br>
            <a:r>
              <a:rPr lang="en-US" smtClean="0">
                <a:solidFill>
                  <a:schemeClr val="tx2"/>
                </a:solidFill>
                <a:latin typeface="Arial" pitchFamily="34" charset="0"/>
                <a:cs typeface="Arial" pitchFamily="34" charset="0"/>
              </a:rPr>
              <a:t>cặp …a</a:t>
            </a:r>
            <a:endParaRPr lang="en-US">
              <a:solidFill>
                <a:schemeClr val="tx2"/>
              </a:solidFill>
              <a:latin typeface="Arial" pitchFamily="34" charset="0"/>
              <a:cs typeface="Arial" pitchFamily="34" charset="0"/>
            </a:endParaRPr>
          </a:p>
        </p:txBody>
      </p:sp>
      <p:sp>
        <p:nvSpPr>
          <p:cNvPr id="15" name="Title 1"/>
          <p:cNvSpPr txBox="1">
            <a:spLocks/>
          </p:cNvSpPr>
          <p:nvPr/>
        </p:nvSpPr>
        <p:spPr>
          <a:xfrm>
            <a:off x="1504950" y="618840"/>
            <a:ext cx="685800" cy="857250"/>
          </a:xfrm>
          <a:prstGeom prst="rect">
            <a:avLst/>
          </a:prstGeom>
        </p:spPr>
        <p:txBody>
          <a:bodyPr vert="horz" lIns="91317" tIns="45660" rIns="91317" bIns="45660" rtlCol="0" anchor="ctr">
            <a:normAutofit fontScale="975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mtClean="0">
                <a:solidFill>
                  <a:schemeClr val="tx2"/>
                </a:solidFill>
                <a:latin typeface="Arial" pitchFamily="34" charset="0"/>
                <a:cs typeface="Arial" pitchFamily="34" charset="0"/>
              </a:rPr>
              <a:t>gi</a:t>
            </a:r>
            <a:endParaRPr lang="en-US">
              <a:solidFill>
                <a:schemeClr val="tx2"/>
              </a:solidFill>
              <a:latin typeface="Arial" pitchFamily="34" charset="0"/>
              <a:cs typeface="Arial" pitchFamily="34" charset="0"/>
            </a:endParaRPr>
          </a:p>
        </p:txBody>
      </p:sp>
      <p:sp>
        <p:nvSpPr>
          <p:cNvPr id="16" name="Title 1"/>
          <p:cNvSpPr txBox="1">
            <a:spLocks/>
          </p:cNvSpPr>
          <p:nvPr/>
        </p:nvSpPr>
        <p:spPr>
          <a:xfrm>
            <a:off x="1314450" y="1218915"/>
            <a:ext cx="685800" cy="857250"/>
          </a:xfrm>
          <a:prstGeom prst="rect">
            <a:avLst/>
          </a:prstGeom>
        </p:spPr>
        <p:txBody>
          <a:bodyPr vert="horz" lIns="91317" tIns="45660" rIns="91317" bIns="45660" rtlCol="0" anchor="ctr">
            <a:normAutofit fontScale="975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mtClean="0">
                <a:solidFill>
                  <a:schemeClr val="tx2"/>
                </a:solidFill>
                <a:latin typeface="Arial" pitchFamily="34" charset="0"/>
                <a:cs typeface="Arial" pitchFamily="34" charset="0"/>
              </a:rPr>
              <a:t>d</a:t>
            </a:r>
            <a:endParaRPr lang="en-US">
              <a:solidFill>
                <a:schemeClr val="tx2"/>
              </a:solidFill>
              <a:latin typeface="Arial" pitchFamily="34" charset="0"/>
              <a:cs typeface="Arial" pitchFamily="34" charset="0"/>
            </a:endParaRPr>
          </a:p>
        </p:txBody>
      </p:sp>
      <p:sp>
        <p:nvSpPr>
          <p:cNvPr id="17" name="Title 1"/>
          <p:cNvSpPr txBox="1">
            <a:spLocks/>
          </p:cNvSpPr>
          <p:nvPr/>
        </p:nvSpPr>
        <p:spPr>
          <a:xfrm>
            <a:off x="2990850" y="9240"/>
            <a:ext cx="2971800" cy="2160181"/>
          </a:xfrm>
          <a:prstGeom prst="rect">
            <a:avLst/>
          </a:prstGeom>
        </p:spPr>
        <p:txBody>
          <a:bodyPr vert="horz" lIns="91317" tIns="45660" rIns="91317" bIns="45660" rtlCol="0" anchor="ctr">
            <a:normAutofit fontScale="975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mtClean="0">
                <a:solidFill>
                  <a:srgbClr val="7030A0"/>
                </a:solidFill>
                <a:latin typeface="Arial" pitchFamily="34" charset="0"/>
                <a:cs typeface="Arial" pitchFamily="34" charset="0"/>
              </a:rPr>
              <a:t>2. Khi bị lạc, chúng ta nên (…)</a:t>
            </a:r>
            <a:endParaRPr lang="en-US">
              <a:solidFill>
                <a:srgbClr val="7030A0"/>
              </a:solidFill>
              <a:latin typeface="Arial" pitchFamily="34" charset="0"/>
              <a:cs typeface="Arial" pitchFamily="34" charset="0"/>
            </a:endParaRPr>
          </a:p>
        </p:txBody>
      </p:sp>
      <p:sp>
        <p:nvSpPr>
          <p:cNvPr id="18" name="Title 1"/>
          <p:cNvSpPr txBox="1">
            <a:spLocks/>
          </p:cNvSpPr>
          <p:nvPr/>
        </p:nvSpPr>
        <p:spPr>
          <a:xfrm>
            <a:off x="3009900" y="1904115"/>
            <a:ext cx="3143250" cy="1080090"/>
          </a:xfrm>
          <a:prstGeom prst="rect">
            <a:avLst/>
          </a:prstGeom>
        </p:spPr>
        <p:txBody>
          <a:bodyPr vert="horz" lIns="91317" tIns="45660" rIns="91317" bIns="45660" rtlCol="0" anchor="ctr">
            <a:normAutofit fontScale="975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mtClean="0">
                <a:solidFill>
                  <a:srgbClr val="7030A0"/>
                </a:solidFill>
                <a:latin typeface="Arial" pitchFamily="34" charset="0"/>
                <a:cs typeface="Arial" pitchFamily="34" charset="0"/>
              </a:rPr>
              <a:t>A. bình tĩnh</a:t>
            </a:r>
            <a:endParaRPr lang="en-US">
              <a:solidFill>
                <a:srgbClr val="7030A0"/>
              </a:solidFill>
              <a:latin typeface="Arial" pitchFamily="34" charset="0"/>
              <a:cs typeface="Arial" pitchFamily="34" charset="0"/>
            </a:endParaRPr>
          </a:p>
        </p:txBody>
      </p:sp>
      <p:sp>
        <p:nvSpPr>
          <p:cNvPr id="19" name="Title 1"/>
          <p:cNvSpPr txBox="1">
            <a:spLocks/>
          </p:cNvSpPr>
          <p:nvPr/>
        </p:nvSpPr>
        <p:spPr>
          <a:xfrm>
            <a:off x="3009900" y="2653710"/>
            <a:ext cx="3143250" cy="1080090"/>
          </a:xfrm>
          <a:prstGeom prst="rect">
            <a:avLst/>
          </a:prstGeom>
        </p:spPr>
        <p:txBody>
          <a:bodyPr vert="horz" lIns="91317" tIns="45660" rIns="91317" bIns="45660" rtlCol="0" anchor="ctr">
            <a:normAutofit fontScale="900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mtClean="0">
                <a:solidFill>
                  <a:srgbClr val="7030A0"/>
                </a:solidFill>
                <a:latin typeface="Arial" pitchFamily="34" charset="0"/>
                <a:cs typeface="Arial" pitchFamily="34" charset="0"/>
              </a:rPr>
              <a:t>B. hoảng hốt</a:t>
            </a:r>
            <a:endParaRPr lang="en-US">
              <a:solidFill>
                <a:srgbClr val="7030A0"/>
              </a:solidFill>
              <a:latin typeface="Arial" pitchFamily="34" charset="0"/>
              <a:cs typeface="Arial" pitchFamily="34" charset="0"/>
            </a:endParaRPr>
          </a:p>
        </p:txBody>
      </p:sp>
      <p:sp>
        <p:nvSpPr>
          <p:cNvPr id="20" name="Title 1"/>
          <p:cNvSpPr txBox="1">
            <a:spLocks/>
          </p:cNvSpPr>
          <p:nvPr/>
        </p:nvSpPr>
        <p:spPr>
          <a:xfrm>
            <a:off x="6248400" y="-171450"/>
            <a:ext cx="2971800" cy="3184515"/>
          </a:xfrm>
          <a:prstGeom prst="rect">
            <a:avLst/>
          </a:prstGeom>
        </p:spPr>
        <p:txBody>
          <a:bodyPr vert="horz" lIns="91317" tIns="45660" rIns="91317" bIns="45660" rtlCol="0" anchor="ctr">
            <a:normAutofit fontScale="975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mtClean="0">
                <a:solidFill>
                  <a:srgbClr val="C00000"/>
                </a:solidFill>
                <a:latin typeface="Arial" pitchFamily="34" charset="0"/>
                <a:cs typeface="Arial" pitchFamily="34" charset="0"/>
              </a:rPr>
              <a:t>3. Nhờ đâu mà Nam không bị lạc?</a:t>
            </a:r>
            <a:endParaRPr lang="en-US">
              <a:solidFill>
                <a:srgbClr val="C00000"/>
              </a:solidFill>
              <a:latin typeface="Arial" pitchFamily="34" charset="0"/>
              <a:cs typeface="Arial" pitchFamily="34" charset="0"/>
            </a:endParaRPr>
          </a:p>
        </p:txBody>
      </p:sp>
      <p:grpSp>
        <p:nvGrpSpPr>
          <p:cNvPr id="8" name="Group 7"/>
          <p:cNvGrpSpPr/>
          <p:nvPr/>
        </p:nvGrpSpPr>
        <p:grpSpPr>
          <a:xfrm>
            <a:off x="3076575" y="-171450"/>
            <a:ext cx="2857500" cy="4539095"/>
            <a:chOff x="2695575" y="1438692"/>
            <a:chExt cx="2076450" cy="3298409"/>
          </a:xfrm>
        </p:grpSpPr>
        <p:sp>
          <p:nvSpPr>
            <p:cNvPr id="7" name="Rectangle 6"/>
            <p:cNvSpPr/>
            <p:nvPr/>
          </p:nvSpPr>
          <p:spPr>
            <a:xfrm>
              <a:off x="2695575" y="1665543"/>
              <a:ext cx="2076450" cy="3071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4352"/>
            <a:stretch/>
          </p:blipFill>
          <p:spPr bwMode="auto">
            <a:xfrm>
              <a:off x="2733675" y="1438692"/>
              <a:ext cx="2000250" cy="328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96837" y="262209"/>
            <a:ext cx="2816225" cy="3452813"/>
            <a:chOff x="0" y="660399"/>
            <a:chExt cx="2816225" cy="3452813"/>
          </a:xfrm>
        </p:grpSpPr>
        <p:sp>
          <p:nvSpPr>
            <p:cNvPr id="3" name="Rectangle 2"/>
            <p:cNvSpPr/>
            <p:nvPr/>
          </p:nvSpPr>
          <p:spPr>
            <a:xfrm>
              <a:off x="0" y="660399"/>
              <a:ext cx="2816225" cy="3452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04850"/>
              <a:ext cx="2816225" cy="34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oup 9"/>
          <p:cNvGrpSpPr/>
          <p:nvPr/>
        </p:nvGrpSpPr>
        <p:grpSpPr>
          <a:xfrm>
            <a:off x="6096000" y="207733"/>
            <a:ext cx="3134878" cy="4517912"/>
            <a:chOff x="6534150" y="1047750"/>
            <a:chExt cx="2401887" cy="3461543"/>
          </a:xfrm>
        </p:grpSpPr>
        <p:sp>
          <p:nvSpPr>
            <p:cNvPr id="9" name="Rectangle 8"/>
            <p:cNvSpPr/>
            <p:nvPr/>
          </p:nvSpPr>
          <p:spPr>
            <a:xfrm>
              <a:off x="6534150" y="1047750"/>
              <a:ext cx="2401887" cy="3452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4150" y="1094580"/>
              <a:ext cx="2401887" cy="341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429998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6.17284E-7 L 0.00209 0.49568 " pathEditMode="relative" rAng="0" ptsTypes="AA">
                                      <p:cBhvr>
                                        <p:cTn id="6" dur="2000" fill="hold"/>
                                        <p:tgtEl>
                                          <p:spTgt spid="5"/>
                                        </p:tgtEl>
                                        <p:attrNameLst>
                                          <p:attrName>ppt_x</p:attrName>
                                          <p:attrName>ppt_y</p:attrName>
                                        </p:attrNameLst>
                                      </p:cBhvr>
                                      <p:rCtr x="104" y="24784"/>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nextCondLst>
                <p:cond evt="onClick" delay="0">
                  <p:tgtEl>
                    <p:spTgt spid="5"/>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1.66667E-6 3.95062E-6 L -0.00938 0.68487 " pathEditMode="relative" rAng="0" ptsTypes="AA">
                                      <p:cBhvr>
                                        <p:cTn id="21" dur="2000" fill="hold"/>
                                        <p:tgtEl>
                                          <p:spTgt spid="8"/>
                                        </p:tgtEl>
                                        <p:attrNameLst>
                                          <p:attrName>ppt_x</p:attrName>
                                          <p:attrName>ppt_y</p:attrName>
                                        </p:attrNameLst>
                                      </p:cBhvr>
                                      <p:rCtr x="-469" y="34228"/>
                                    </p:animMotion>
                                  </p:childTnLst>
                                </p:cTn>
                              </p:par>
                            </p:childTnLst>
                          </p:cTn>
                        </p:par>
                      </p:childTnLst>
                    </p:cTn>
                  </p:par>
                  <p:par>
                    <p:cTn id="22" fill="hold">
                      <p:stCondLst>
                        <p:cond delay="indefinite"/>
                      </p:stCondLst>
                      <p:childTnLst>
                        <p:par>
                          <p:cTn id="23" fill="hold">
                            <p:stCondLst>
                              <p:cond delay="0"/>
                            </p:stCondLst>
                            <p:childTnLst>
                              <p:par>
                                <p:cTn id="24" presetID="16" presetClass="emph" presetSubtype="0" fill="hold" grpId="0" nodeType="clickEffect">
                                  <p:stCondLst>
                                    <p:cond delay="0"/>
                                  </p:stCondLst>
                                  <p:iterate type="lt">
                                    <p:tmPct val="4000"/>
                                  </p:iterate>
                                  <p:childTnLst>
                                    <p:set>
                                      <p:cBhvr override="childStyle">
                                        <p:cTn id="25" dur="500" fill="hold"/>
                                        <p:tgtEl>
                                          <p:spTgt spid="18"/>
                                        </p:tgtEl>
                                        <p:attrNameLst>
                                          <p:attrName>style.color</p:attrName>
                                        </p:attrNameLst>
                                      </p:cBhvr>
                                      <p:to>
                                        <p:clrVal>
                                          <a:srgbClr val="FF0000"/>
                                        </p:clrVal>
                                      </p:to>
                                    </p:set>
                                    <p:set>
                                      <p:cBhvr>
                                        <p:cTn id="26" dur="500" fill="hold"/>
                                        <p:tgtEl>
                                          <p:spTgt spid="18"/>
                                        </p:tgtEl>
                                        <p:attrNameLst>
                                          <p:attrName>fillcolor</p:attrName>
                                        </p:attrNameLst>
                                      </p:cBhvr>
                                      <p:to>
                                        <p:clrVal>
                                          <a:srgbClr val="FF0000"/>
                                        </p:clrVal>
                                      </p:to>
                                    </p:set>
                                    <p:set>
                                      <p:cBhvr>
                                        <p:cTn id="27" dur="500" fill="hold"/>
                                        <p:tgtEl>
                                          <p:spTgt spid="18"/>
                                        </p:tgtEl>
                                        <p:attrNameLst>
                                          <p:attrName>fill.type</p:attrName>
                                        </p:attrNameLst>
                                      </p:cBhvr>
                                      <p:to>
                                        <p:strVal val="solid"/>
                                      </p:to>
                                    </p:set>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10"/>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4.16667E-6 3.7037E-7 L 0.00052 0.52037 " pathEditMode="relative" rAng="0" ptsTypes="AA">
                                      <p:cBhvr>
                                        <p:cTn id="32" dur="2000" fill="hold"/>
                                        <p:tgtEl>
                                          <p:spTgt spid="10"/>
                                        </p:tgtEl>
                                        <p:attrNameLst>
                                          <p:attrName>ppt_x</p:attrName>
                                          <p:attrName>ppt_y</p:attrName>
                                        </p:attrNameLst>
                                      </p:cBhvr>
                                      <p:rCtr x="17" y="26019"/>
                                    </p:animMotion>
                                  </p:childTnLst>
                                </p:cTn>
                              </p:par>
                            </p:childTnLst>
                          </p:cTn>
                        </p:par>
                      </p:childTnLst>
                    </p:cTn>
                  </p:par>
                </p:childTnLst>
              </p:cTn>
              <p:nextCondLst>
                <p:cond evt="onClick" delay="0">
                  <p:tgtEl>
                    <p:spTgt spid="10"/>
                  </p:tgtEl>
                </p:cond>
              </p:nextCondLst>
            </p:seq>
          </p:childTnLst>
        </p:cTn>
      </p:par>
    </p:tnLst>
    <p:bldLst>
      <p:bldP spid="15" grpId="0"/>
      <p:bldP spid="16"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C4F8E5F2-4792-4415-B6B7-F49CEAC375A5}"/>
              </a:ext>
            </a:extLst>
          </p:cNvPr>
          <p:cNvSpPr txBox="1"/>
          <p:nvPr/>
        </p:nvSpPr>
        <p:spPr>
          <a:xfrm>
            <a:off x="13768" y="67151"/>
            <a:ext cx="8530099" cy="572464"/>
          </a:xfrm>
          <a:prstGeom prst="rect">
            <a:avLst/>
          </a:prstGeom>
          <a:noFill/>
          <a:ln>
            <a:noFill/>
          </a:ln>
        </p:spPr>
        <p:txBody>
          <a:bodyPr wrap="square" rtlCol="0">
            <a:spAutoFit/>
          </a:bodyPr>
          <a:lstStyle/>
          <a:p>
            <a:pPr algn="ctr">
              <a:lnSpc>
                <a:spcPct val="120000"/>
              </a:lnSpc>
              <a:defRPr/>
            </a:pPr>
            <a:r>
              <a:rPr lang="en-US" sz="2600" smtClean="0">
                <a:ln>
                  <a:solidFill>
                    <a:srgbClr val="00B050"/>
                  </a:solidFill>
                </a:ln>
                <a:latin typeface="Arial-SGK-TV" pitchFamily="2" charset="0"/>
                <a:ea typeface="Arial-Rounded" panose="020B0500000000000000" pitchFamily="34" charset="0"/>
                <a:cs typeface="Arial-SGK-TV" pitchFamily="2" charset="0"/>
              </a:rPr>
              <a:t>3. Viết câu trả lời cho câu hỏi a ở mục 3 ( SHS trang 79)</a:t>
            </a:r>
            <a:endParaRPr lang="vi-VN" sz="2600" dirty="0">
              <a:ln>
                <a:solidFill>
                  <a:srgbClr val="00B050"/>
                </a:solidFill>
              </a:ln>
              <a:latin typeface="Arial-SGK-TV" pitchFamily="2" charset="0"/>
              <a:ea typeface="Arial-Rounded" panose="020B0500000000000000" pitchFamily="34" charset="0"/>
              <a:cs typeface="Arial-SGK-TV" pitchFamily="2" charset="0"/>
            </a:endParaRPr>
          </a:p>
        </p:txBody>
      </p:sp>
      <p:grpSp>
        <p:nvGrpSpPr>
          <p:cNvPr id="3" name="Group 2"/>
          <p:cNvGrpSpPr/>
          <p:nvPr/>
        </p:nvGrpSpPr>
        <p:grpSpPr>
          <a:xfrm>
            <a:off x="138545" y="742949"/>
            <a:ext cx="8929255" cy="3857188"/>
            <a:chOff x="138545" y="742949"/>
            <a:chExt cx="8929255" cy="3857188"/>
          </a:xfrm>
        </p:grpSpPr>
        <p:pic>
          <p:nvPicPr>
            <p:cNvPr id="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101" r="3489" b="-79"/>
            <a:stretch/>
          </p:blipFill>
          <p:spPr bwMode="auto">
            <a:xfrm>
              <a:off x="138545" y="742949"/>
              <a:ext cx="7678412" cy="19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018" r="83754" b="-80"/>
            <a:stretch/>
          </p:blipFill>
          <p:spPr bwMode="auto">
            <a:xfrm>
              <a:off x="7775392" y="742950"/>
              <a:ext cx="1292408" cy="19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8367" r="3489" b="-80"/>
            <a:stretch/>
          </p:blipFill>
          <p:spPr bwMode="auto">
            <a:xfrm>
              <a:off x="138545" y="2700735"/>
              <a:ext cx="7678412" cy="189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247" r="83754" b="-79"/>
            <a:stretch/>
          </p:blipFill>
          <p:spPr bwMode="auto">
            <a:xfrm>
              <a:off x="7775392" y="2714590"/>
              <a:ext cx="1292408" cy="188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6633666" y="931555"/>
            <a:ext cx="47860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4400" smtClean="0">
                <a:solidFill>
                  <a:srgbClr val="FF0000"/>
                </a:solidFill>
                <a:latin typeface="HP001 4 hàng" panose="020B0603050302020204" pitchFamily="34" charset="0"/>
                <a:cs typeface="Times New Roman" panose="02020603050405020304" pitchFamily="18" charset="0"/>
              </a:rPr>
              <a:t>.</a:t>
            </a:r>
            <a:endParaRPr lang="en-US" altLang="en-US" sz="4400">
              <a:solidFill>
                <a:srgbClr val="FF0000"/>
              </a:solidFill>
              <a:latin typeface="HP001 4 hàng" panose="020B0603050302020204" pitchFamily="34"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547022" y="984759"/>
            <a:ext cx="969348" cy="841321"/>
          </a:xfrm>
          <a:prstGeom prst="rect">
            <a:avLst/>
          </a:prstGeom>
        </p:spPr>
      </p:pic>
      <p:pic>
        <p:nvPicPr>
          <p:cNvPr id="15" name="Picture 14"/>
          <p:cNvPicPr>
            <a:picLocks noChangeAspect="1"/>
          </p:cNvPicPr>
          <p:nvPr/>
        </p:nvPicPr>
        <p:blipFill>
          <a:blip r:embed="rId5"/>
          <a:stretch>
            <a:fillRect/>
          </a:stretch>
        </p:blipFill>
        <p:spPr>
          <a:xfrm>
            <a:off x="766282" y="966469"/>
            <a:ext cx="1270570" cy="877900"/>
          </a:xfrm>
          <a:prstGeom prst="rect">
            <a:avLst/>
          </a:prstGeom>
        </p:spPr>
      </p:pic>
      <p:pic>
        <p:nvPicPr>
          <p:cNvPr id="25" name="Picture 24"/>
          <p:cNvPicPr>
            <a:picLocks noChangeAspect="1"/>
          </p:cNvPicPr>
          <p:nvPr/>
        </p:nvPicPr>
        <p:blipFill>
          <a:blip r:embed="rId6"/>
          <a:stretch>
            <a:fillRect/>
          </a:stretch>
        </p:blipFill>
        <p:spPr>
          <a:xfrm>
            <a:off x="1582157" y="988930"/>
            <a:ext cx="1410684" cy="835224"/>
          </a:xfrm>
          <a:prstGeom prst="rect">
            <a:avLst/>
          </a:prstGeom>
        </p:spPr>
      </p:pic>
      <p:pic>
        <p:nvPicPr>
          <p:cNvPr id="27" name="Picture 26"/>
          <p:cNvPicPr>
            <a:picLocks noChangeAspect="1"/>
          </p:cNvPicPr>
          <p:nvPr/>
        </p:nvPicPr>
        <p:blipFill>
          <a:blip r:embed="rId7"/>
          <a:stretch>
            <a:fillRect/>
          </a:stretch>
        </p:blipFill>
        <p:spPr>
          <a:xfrm>
            <a:off x="2664589" y="991375"/>
            <a:ext cx="1773782" cy="835224"/>
          </a:xfrm>
          <a:prstGeom prst="rect">
            <a:avLst/>
          </a:prstGeom>
        </p:spPr>
      </p:pic>
      <p:pic>
        <p:nvPicPr>
          <p:cNvPr id="16" name="Picture 15"/>
          <p:cNvPicPr>
            <a:picLocks noChangeAspect="1"/>
          </p:cNvPicPr>
          <p:nvPr/>
        </p:nvPicPr>
        <p:blipFill>
          <a:blip r:embed="rId8"/>
          <a:stretch>
            <a:fillRect/>
          </a:stretch>
        </p:blipFill>
        <p:spPr>
          <a:xfrm>
            <a:off x="3988498" y="982500"/>
            <a:ext cx="932824" cy="841321"/>
          </a:xfrm>
          <a:prstGeom prst="rect">
            <a:avLst/>
          </a:prstGeom>
        </p:spPr>
      </p:pic>
      <p:pic>
        <p:nvPicPr>
          <p:cNvPr id="17" name="Picture 16"/>
          <p:cNvPicPr>
            <a:picLocks noChangeAspect="1"/>
          </p:cNvPicPr>
          <p:nvPr/>
        </p:nvPicPr>
        <p:blipFill>
          <a:blip r:embed="rId9"/>
          <a:stretch>
            <a:fillRect/>
          </a:stretch>
        </p:blipFill>
        <p:spPr>
          <a:xfrm>
            <a:off x="4520240" y="982500"/>
            <a:ext cx="1192192" cy="841321"/>
          </a:xfrm>
          <a:prstGeom prst="rect">
            <a:avLst/>
          </a:prstGeom>
        </p:spPr>
      </p:pic>
      <p:pic>
        <p:nvPicPr>
          <p:cNvPr id="18" name="Picture 17"/>
          <p:cNvPicPr>
            <a:picLocks noChangeAspect="1"/>
          </p:cNvPicPr>
          <p:nvPr/>
        </p:nvPicPr>
        <p:blipFill>
          <a:blip r:embed="rId10"/>
          <a:stretch>
            <a:fillRect/>
          </a:stretch>
        </p:blipFill>
        <p:spPr>
          <a:xfrm>
            <a:off x="5341562" y="988928"/>
            <a:ext cx="1652572" cy="841321"/>
          </a:xfrm>
          <a:prstGeom prst="rect">
            <a:avLst/>
          </a:prstGeom>
        </p:spPr>
      </p:pic>
    </p:spTree>
    <p:extLst>
      <p:ext uri="{BB962C8B-B14F-4D97-AF65-F5344CB8AC3E}">
        <p14:creationId xmlns:p14="http://schemas.microsoft.com/office/powerpoint/2010/main" val="2262676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p:cTn id="26" dur="500" fill="hold"/>
                                        <p:tgtEl>
                                          <p:spTgt spid="27"/>
                                        </p:tgtEl>
                                        <p:attrNameLst>
                                          <p:attrName>ppt_w</p:attrName>
                                        </p:attrNameLst>
                                      </p:cBhvr>
                                      <p:tavLst>
                                        <p:tav tm="0">
                                          <p:val>
                                            <p:fltVal val="0"/>
                                          </p:val>
                                        </p:tav>
                                        <p:tav tm="100000">
                                          <p:val>
                                            <p:strVal val="#ppt_w"/>
                                          </p:val>
                                        </p:tav>
                                      </p:tavLst>
                                    </p:anim>
                                    <p:anim calcmode="lin" valueType="num">
                                      <p:cBhvr>
                                        <p:cTn id="27" dur="500" fill="hold"/>
                                        <p:tgtEl>
                                          <p:spTgt spid="27"/>
                                        </p:tgtEl>
                                        <p:attrNameLst>
                                          <p:attrName>ppt_h</p:attrName>
                                        </p:attrNameLst>
                                      </p:cBhvr>
                                      <p:tavLst>
                                        <p:tav tm="0">
                                          <p:val>
                                            <p:fltVal val="0"/>
                                          </p:val>
                                        </p:tav>
                                        <p:tav tm="100000">
                                          <p:val>
                                            <p:strVal val="#ppt_h"/>
                                          </p:val>
                                        </p:tav>
                                      </p:tavLst>
                                    </p:anim>
                                    <p:animEffect transition="in" filter="fade">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Effect transition="in" filter="fade">
                                      <p:cBhvr>
                                        <p:cTn id="5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Dặn dò:</a:t>
            </a:r>
          </a:p>
          <a:p>
            <a:pPr marL="457200" indent="-457200" algn="just">
              <a:buFontTx/>
              <a:buChar char="-"/>
            </a:pPr>
            <a:r>
              <a:rPr lang="en-US" sz="3200" smtClean="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Đèn giao thông </a:t>
            </a:r>
            <a:r>
              <a:rPr lang="en-US" sz="3200" smtClean="0">
                <a:solidFill>
                  <a:schemeClr val="tx1"/>
                </a:solidFill>
                <a:latin typeface="Arial" pitchFamily="34" charset="0"/>
                <a:cs typeface="Arial" pitchFamily="34" charset="0"/>
              </a:rPr>
              <a:t>(trang 78, 79).</a:t>
            </a:r>
          </a:p>
          <a:p>
            <a:pPr marL="457200" indent="-457200" algn="just">
              <a:buFontTx/>
              <a:buChar char="-"/>
            </a:pPr>
            <a:r>
              <a:rPr lang="en-US" sz="3200" smtClean="0">
                <a:solidFill>
                  <a:schemeClr val="tx1"/>
                </a:solidFill>
                <a:latin typeface="Arial" pitchFamily="34" charset="0"/>
                <a:cs typeface="Arial" pitchFamily="34" charset="0"/>
              </a:rPr>
              <a:t>Hoàn thành vở bài tập.</a:t>
            </a:r>
          </a:p>
          <a:p>
            <a:pPr marL="457200" indent="-457200" algn="just">
              <a:buFontTx/>
              <a:buChar char="-"/>
            </a:pPr>
            <a:r>
              <a:rPr lang="en-US" sz="3200" smtClean="0">
                <a:solidFill>
                  <a:schemeClr val="tx1"/>
                </a:solidFill>
                <a:latin typeface="Arial" pitchFamily="34" charset="0"/>
                <a:cs typeface="Arial" pitchFamily="34" charset="0"/>
              </a:rPr>
              <a:t>Chuẩn bị bài mới (trang 80, 81).</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1619034" y="2152117"/>
            <a:ext cx="7125143"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627213"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948780" y="5756017"/>
            <a:ext cx="1341530" cy="1107874"/>
          </a:xfrm>
          <a:prstGeom prst="rect">
            <a:avLst/>
          </a:prstGeom>
          <a:noFill/>
        </p:spPr>
        <p:txBody>
          <a:bodyPr wrap="square" lIns="91317" tIns="45660" rIns="91317" bIns="45660" rtlCol="0">
            <a:spAutoFit/>
          </a:bodyPr>
          <a:lstStyle/>
          <a:p>
            <a:pPr algn="ctr"/>
            <a:r>
              <a:rPr lang="en-US" sz="6600" b="1" smtClean="0">
                <a:solidFill>
                  <a:srgbClr val="0070C0"/>
                </a:solidFill>
                <a:latin typeface="Arial Rounded MT Bold" pitchFamily="34" charset="0"/>
                <a:ea typeface="Arial-Rounded" pitchFamily="34" charset="0"/>
                <a:cs typeface="Times New Roman" pitchFamily="18" charset="0"/>
              </a:rPr>
              <a:t>4</a:t>
            </a:r>
            <a:endParaRPr lang="en-US" sz="6600" b="1">
              <a:solidFill>
                <a:srgbClr val="0070C0"/>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706130" y="5848350"/>
            <a:ext cx="5751041" cy="923209"/>
          </a:xfrm>
          <a:prstGeom prst="rect">
            <a:avLst/>
          </a:prstGeom>
          <a:noFill/>
        </p:spPr>
        <p:txBody>
          <a:bodyPr wrap="square" lIns="91317" tIns="45660" rIns="91317" bIns="45660" rtlCol="0">
            <a:spAutoFit/>
          </a:bodyPr>
          <a:lstStyle/>
          <a:p>
            <a:pPr algn="ctr"/>
            <a:r>
              <a:rPr lang="en-US" sz="5400" b="1" smtClean="0">
                <a:ln w="3175">
                  <a:solidFill>
                    <a:schemeClr val="bg1"/>
                  </a:solidFill>
                </a:ln>
                <a:solidFill>
                  <a:srgbClr val="00B0F0"/>
                </a:solidFill>
                <a:latin typeface="Arial-Rounded" pitchFamily="34" charset="0"/>
                <a:ea typeface="Arial-Rounded" pitchFamily="34" charset="0"/>
                <a:cs typeface="Arial-Rounded" pitchFamily="34" charset="0"/>
              </a:rPr>
              <a:t>ĐÈN GIAO THÔNG</a:t>
            </a:r>
            <a:endParaRPr lang="en-US" sz="5400" b="1">
              <a:ln w="3175">
                <a:solidFill>
                  <a:schemeClr val="bg1"/>
                </a:solidFill>
              </a:ln>
              <a:solidFill>
                <a:srgbClr val="00B0F0"/>
              </a:solidFill>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8457171" y="5627226"/>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450" y="1980997"/>
            <a:ext cx="60055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121" y="2100312"/>
            <a:ext cx="99377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391400" cy="461544"/>
          </a:xfrm>
          <a:prstGeom prst="rect">
            <a:avLst/>
          </a:prstGeom>
          <a:noFill/>
        </p:spPr>
        <p:txBody>
          <a:bodyPr wrap="square" lIns="91317" tIns="45660" rIns="91317" bIns="45660" rtlCol="0">
            <a:spAutoFit/>
          </a:bodyPr>
          <a:lstStyle/>
          <a:p>
            <a:pPr algn="just"/>
            <a:r>
              <a:rPr lang="en-US" sz="2400" b="1" smtClean="0">
                <a:latin typeface="Arial" pitchFamily="34" charset="0"/>
                <a:ea typeface="Arial-Rounded" pitchFamily="34" charset="0"/>
                <a:cs typeface="Arial" pitchFamily="34" charset="0"/>
              </a:rPr>
              <a:t>Quan sát tranh và cho biết tranh vẽ cảnh gì?</a:t>
            </a:r>
            <a:endParaRPr lang="en-US" sz="2400" b="1">
              <a:latin typeface="Arial" pitchFamily="34" charset="0"/>
              <a:ea typeface="Arial-Rounded" pitchFamily="34" charset="0"/>
              <a:cs typeface="Arial" pitchFamily="34" charset="0"/>
            </a:endParaRPr>
          </a:p>
        </p:txBody>
      </p:sp>
      <p:sp>
        <p:nvSpPr>
          <p:cNvPr id="8" name="Rectangle 7"/>
          <p:cNvSpPr/>
          <p:nvPr/>
        </p:nvSpPr>
        <p:spPr>
          <a:xfrm>
            <a:off x="0" y="501015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9" name="Rectangle 8"/>
          <p:cNvSpPr/>
          <p:nvPr/>
        </p:nvSpPr>
        <p:spPr>
          <a:xfrm>
            <a:off x="0" y="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10" name="Oval 9"/>
          <p:cNvSpPr/>
          <p:nvPr/>
        </p:nvSpPr>
        <p:spPr>
          <a:xfrm>
            <a:off x="4419600" y="53911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07" y="19089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339" t="48413" r="28048" b="16865"/>
          <a:stretch/>
        </p:blipFill>
        <p:spPr bwMode="auto">
          <a:xfrm>
            <a:off x="436563" y="957944"/>
            <a:ext cx="8251339" cy="3780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570" y="158436"/>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490273" y="292296"/>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Đèn giao thông</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71910" y="790122"/>
            <a:ext cx="8977746" cy="4385695"/>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Cây đèn ba màu này được gọi là đèn giao thông. Nó điều khiển việc đi lại trên đường phố. Nếu không có đèn giao thông thì việc đi lại sẽ rất lộn xộn và nguy hiểm.</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Tuân thủ sự điều khiển của đèn giao thông giúp chúng ta bảo đảm an toàn khi đi lại.</a:t>
            </a:r>
          </a:p>
          <a:p>
            <a:pPr algn="r">
              <a:spcBef>
                <a:spcPts val="600"/>
              </a:spcBef>
            </a:pPr>
            <a:r>
              <a:rPr lang="en-US" sz="2400" smtClean="0">
                <a:latin typeface="Arial" pitchFamily="34" charset="0"/>
                <a:ea typeface="Arial-Rounded" pitchFamily="34" charset="0"/>
                <a:cs typeface="Arial" pitchFamily="34" charset="0"/>
              </a:rPr>
              <a:t>(Trung Kiên)</a:t>
            </a:r>
            <a:endParaRPr lang="en-US" sz="2400">
              <a:latin typeface="Arial" pitchFamily="34" charset="0"/>
              <a:ea typeface="Arial-Rounded" pitchFamily="34" charset="0"/>
              <a:cs typeface="Arial"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4255983" y="53149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2</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 y="1074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1910" y="605776"/>
            <a:ext cx="8977746" cy="3939419"/>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Cây đèn ba màu này được gọi là đèn giao thông. Nó điều khiển việc đi lại trên đường phố. Nếu không có đèn giao thông thì việc đi lại sẽ rất lộn xộn và nguy hiểm.</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Tuân thủ sự điều khiển của đèn giao thông giúp chúng ta bảo đảm an toàn khi đi lại.</a:t>
            </a:r>
            <a:endParaRPr lang="en-US" sz="2400">
              <a:latin typeface="Arial" pitchFamily="34" charset="0"/>
              <a:ea typeface="Arial-Rounded" pitchFamily="34" charset="0"/>
              <a:cs typeface="Arial" pitchFamily="34" charset="0"/>
            </a:endParaRPr>
          </a:p>
        </p:txBody>
      </p:sp>
      <p:sp>
        <p:nvSpPr>
          <p:cNvPr id="4" name="TextBox 3"/>
          <p:cNvSpPr txBox="1"/>
          <p:nvPr/>
        </p:nvSpPr>
        <p:spPr>
          <a:xfrm>
            <a:off x="9175" y="4670511"/>
            <a:ext cx="5629625" cy="475555"/>
          </a:xfrm>
          <a:prstGeom prst="rect">
            <a:avLst/>
          </a:prstGeom>
          <a:solidFill>
            <a:srgbClr val="B9EDFF"/>
          </a:solidFill>
        </p:spPr>
        <p:txBody>
          <a:bodyPr wrap="square" lIns="91330" tIns="45666" rIns="91330" bIns="45666" rtlCol="0">
            <a:spAutoFit/>
          </a:bodyPr>
          <a:lstStyle/>
          <a:p>
            <a:pPr algn="ctr"/>
            <a:r>
              <a:rPr lang="en-US" sz="2800" smtClean="0">
                <a:latin typeface="Arial" pitchFamily="34" charset="0"/>
                <a:ea typeface="Arial-Rounded" pitchFamily="34" charset="0"/>
                <a:cs typeface="Arial" pitchFamily="34" charset="0"/>
              </a:rPr>
              <a:t>Em hãy tìm từ khó trong bài</a:t>
            </a:r>
            <a:endParaRPr lang="en-US" sz="2800">
              <a:latin typeface="Arial" pitchFamily="34" charset="0"/>
              <a:ea typeface="Arial-Rounded" pitchFamily="34" charset="0"/>
              <a:cs typeface="Arial" pitchFamily="34" charset="0"/>
            </a:endParaRPr>
          </a:p>
        </p:txBody>
      </p:sp>
      <p:cxnSp>
        <p:nvCxnSpPr>
          <p:cNvPr id="5" name="Straight Connector 4"/>
          <p:cNvCxnSpPr/>
          <p:nvPr/>
        </p:nvCxnSpPr>
        <p:spPr>
          <a:xfrm flipH="1">
            <a:off x="2034542" y="984250"/>
            <a:ext cx="10388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356728" y="2905578"/>
            <a:ext cx="62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065191" y="4095750"/>
            <a:ext cx="114460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15452" y="3272064"/>
            <a:ext cx="7662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200400" y="1003300"/>
            <a:ext cx="8898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490273" y="1079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Đèn giao thông</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742950"/>
            <a:ext cx="5943600" cy="3886200"/>
          </a:xfrm>
        </p:spPr>
        <p:txBody>
          <a:bodyPr>
            <a:normAutofit/>
          </a:bodyPr>
          <a:lstStyle/>
          <a:p>
            <a:pPr algn="l"/>
            <a:r>
              <a:rPr lang="en-US" smtClean="0">
                <a:latin typeface="Arial" pitchFamily="34" charset="0"/>
                <a:cs typeface="Arial" pitchFamily="34" charset="0"/>
              </a:rPr>
              <a:t>ngã ba</a:t>
            </a:r>
            <a:br>
              <a:rPr lang="en-US" smtClean="0">
                <a:latin typeface="Arial" pitchFamily="34" charset="0"/>
                <a:cs typeface="Arial" pitchFamily="34" charset="0"/>
              </a:rPr>
            </a:br>
            <a:r>
              <a:rPr lang="en-US" smtClean="0">
                <a:latin typeface="Arial" pitchFamily="34" charset="0"/>
                <a:cs typeface="Arial" pitchFamily="34" charset="0"/>
              </a:rPr>
              <a:t>ngã tư</a:t>
            </a:r>
            <a:br>
              <a:rPr lang="en-US" smtClean="0">
                <a:latin typeface="Arial" pitchFamily="34" charset="0"/>
                <a:cs typeface="Arial" pitchFamily="34" charset="0"/>
              </a:rPr>
            </a:br>
            <a:r>
              <a:rPr lang="en-US" smtClean="0">
                <a:latin typeface="Arial" pitchFamily="34" charset="0"/>
                <a:cs typeface="Arial" pitchFamily="34" charset="0"/>
              </a:rPr>
              <a:t>điều khiển</a:t>
            </a:r>
            <a:br>
              <a:rPr lang="en-US" smtClean="0">
                <a:latin typeface="Arial" pitchFamily="34" charset="0"/>
                <a:cs typeface="Arial" pitchFamily="34" charset="0"/>
              </a:rPr>
            </a:br>
            <a:r>
              <a:rPr lang="en-US" smtClean="0">
                <a:latin typeface="Arial" pitchFamily="34" charset="0"/>
                <a:cs typeface="Arial" pitchFamily="34" charset="0"/>
              </a:rPr>
              <a:t>tuân thủ</a:t>
            </a:r>
            <a:endParaRPr lang="en-US">
              <a:latin typeface="Arial" pitchFamily="34" charset="0"/>
              <a:cs typeface="Arial" pitchFamily="34" charset="0"/>
            </a:endParaRPr>
          </a:p>
        </p:txBody>
      </p:sp>
      <p:sp>
        <p:nvSpPr>
          <p:cNvPr id="3" name="Title 1"/>
          <p:cNvSpPr txBox="1">
            <a:spLocks/>
          </p:cNvSpPr>
          <p:nvPr/>
        </p:nvSpPr>
        <p:spPr>
          <a:xfrm>
            <a:off x="2021114" y="-323850"/>
            <a:ext cx="4419600" cy="167640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 từ</a:t>
            </a:r>
            <a:endParaRPr lang="en-US" b="1">
              <a:latin typeface="Arial" pitchFamily="34" charset="0"/>
              <a:cs typeface="Arial" pitchFamily="34" charset="0"/>
            </a:endParaRP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5" y="4501684"/>
            <a:ext cx="5938194"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Em hãy tự ngắt câu vào SGK</a:t>
            </a:r>
          </a:p>
        </p:txBody>
      </p:sp>
      <p:sp>
        <p:nvSpPr>
          <p:cNvPr id="7" name="TextBox 6"/>
          <p:cNvSpPr txBox="1"/>
          <p:nvPr/>
        </p:nvSpPr>
        <p:spPr>
          <a:xfrm>
            <a:off x="0" y="4501684"/>
            <a:ext cx="5947064"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nối tiếp câu</a:t>
            </a:r>
          </a:p>
        </p:txBody>
      </p:sp>
      <p:grpSp>
        <p:nvGrpSpPr>
          <p:cNvPr id="2" name="Group 1"/>
          <p:cNvGrpSpPr/>
          <p:nvPr/>
        </p:nvGrpSpPr>
        <p:grpSpPr>
          <a:xfrm>
            <a:off x="71910" y="95250"/>
            <a:ext cx="8977746" cy="4437245"/>
            <a:chOff x="71910" y="95250"/>
            <a:chExt cx="8977746" cy="4437245"/>
          </a:xfrm>
        </p:grpSpPr>
        <p:sp>
          <p:nvSpPr>
            <p:cNvPr id="10" name="TextBox 9"/>
            <p:cNvSpPr txBox="1"/>
            <p:nvPr/>
          </p:nvSpPr>
          <p:spPr>
            <a:xfrm>
              <a:off x="71910" y="593076"/>
              <a:ext cx="8977746" cy="3939419"/>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Cây đèn ba màu này được gọi là đèn giao thông. Nó điều khiển việc đi lại trên đường phố. Nếu không có đèn giao thông thì việc đi lại sẽ rất lộn xộn và nguy hiểm.</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Tuân thủ sự điều khiển của đèn giao thông giúp chúng ta bảo đảm an toàn khi đi lại.</a:t>
              </a:r>
              <a:endParaRPr lang="en-US" sz="2400">
                <a:latin typeface="Arial" pitchFamily="34" charset="0"/>
                <a:ea typeface="Arial-Rounded" pitchFamily="34" charset="0"/>
                <a:cs typeface="Arial" pitchFamily="34" charset="0"/>
              </a:endParaRPr>
            </a:p>
          </p:txBody>
        </p:sp>
        <p:sp>
          <p:nvSpPr>
            <p:cNvPr id="11" name="TextBox 10"/>
            <p:cNvSpPr txBox="1"/>
            <p:nvPr/>
          </p:nvSpPr>
          <p:spPr>
            <a:xfrm>
              <a:off x="1490273" y="952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Đèn giao thông</a:t>
              </a:r>
              <a:endParaRPr lang="en-US" sz="2800" b="1">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133350"/>
            <a:ext cx="4419600"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39" y="1172150"/>
            <a:ext cx="8407461" cy="1077109"/>
          </a:xfrm>
          <a:prstGeom prst="rect">
            <a:avLst/>
          </a:prstGeom>
          <a:noFill/>
        </p:spPr>
        <p:txBody>
          <a:bodyPr wrap="square" lIns="91330" tIns="45666" rIns="91330" bIns="45666" rtlCol="0">
            <a:spAutoFit/>
          </a:bodyPr>
          <a:lstStyle/>
          <a:p>
            <a:pPr algn="just"/>
            <a:r>
              <a:rPr lang="en-US" sz="3200">
                <a:latin typeface="Arial" pitchFamily="34" charset="0"/>
                <a:ea typeface="Arial-Rounded" pitchFamily="34" charset="0"/>
                <a:cs typeface="Arial" pitchFamily="34" charset="0"/>
              </a:rPr>
              <a:t>Ở các ngã ba, ngã tư đường phố thường có cây đèn ba màu: đỏ, vàng, xanh.</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3200400" y="127635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2568612"/>
            <a:ext cx="8382000" cy="2061994"/>
          </a:xfrm>
          <a:prstGeom prst="rect">
            <a:avLst/>
          </a:prstGeom>
          <a:noFill/>
        </p:spPr>
        <p:txBody>
          <a:bodyPr wrap="square" lIns="91330" tIns="45666" rIns="91330" bIns="45666" rtlCol="0">
            <a:spAutoFit/>
          </a:bodyPr>
          <a:lstStyle/>
          <a:p>
            <a:pPr algn="just"/>
            <a:r>
              <a:rPr lang="en-US" sz="3200" smtClean="0">
                <a:latin typeface="Arial" pitchFamily="34" charset="0"/>
                <a:ea typeface="Arial-Rounded" pitchFamily="34" charset="0"/>
                <a:cs typeface="Arial" pitchFamily="34" charset="0"/>
              </a:rPr>
              <a:t>Đèn </a:t>
            </a:r>
            <a:r>
              <a:rPr lang="en-US" sz="3200">
                <a:latin typeface="Arial" pitchFamily="34" charset="0"/>
                <a:ea typeface="Arial-Rounded" pitchFamily="34" charset="0"/>
                <a:cs typeface="Arial" pitchFamily="34" charset="0"/>
              </a:rPr>
              <a:t>đỏ báo hiệu người đi đường và các phương tiện giao thông phải dừng lại. </a:t>
            </a:r>
            <a:endParaRPr lang="en-US" sz="3200" smtClean="0">
              <a:latin typeface="Arial" pitchFamily="34" charset="0"/>
              <a:ea typeface="Arial-Rounded" pitchFamily="34" charset="0"/>
              <a:cs typeface="Arial" pitchFamily="34" charset="0"/>
            </a:endParaRPr>
          </a:p>
          <a:p>
            <a:pPr algn="just"/>
            <a:endParaRPr lang="en-US" sz="3200">
              <a:latin typeface="Arial" pitchFamily="34" charset="0"/>
              <a:ea typeface="Arial-Rounded" pitchFamily="34" charset="0"/>
              <a:cs typeface="Arial" pitchFamily="34" charset="0"/>
            </a:endParaRPr>
          </a:p>
          <a:p>
            <a:pPr algn="just"/>
            <a:r>
              <a:rPr lang="en-US" sz="3200" smtClean="0">
                <a:latin typeface="Arial" pitchFamily="34" charset="0"/>
                <a:ea typeface="Arial-Rounded" pitchFamily="34" charset="0"/>
                <a:cs typeface="Arial" pitchFamily="34" charset="0"/>
              </a:rPr>
              <a:t>Đèn </a:t>
            </a:r>
            <a:r>
              <a:rPr lang="en-US" sz="3200">
                <a:latin typeface="Arial" pitchFamily="34" charset="0"/>
                <a:ea typeface="Arial-Rounded" pitchFamily="34" charset="0"/>
                <a:cs typeface="Arial" pitchFamily="34" charset="0"/>
              </a:rPr>
              <a:t>xanh báo hiệu được phép di chuyển.</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3886200" y="265097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787900" y="317438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7391400" y="3147261"/>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6400800" y="1798551"/>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6781800" y="127635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581400" y="178619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000500" y="4124337"/>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001000" y="4061394"/>
            <a:ext cx="107372" cy="429295"/>
            <a:chOff x="5029200" y="3423349"/>
            <a:chExt cx="107372" cy="429295"/>
          </a:xfrm>
        </p:grpSpPr>
        <p:cxnSp>
          <p:nvCxnSpPr>
            <p:cNvPr id="19" name="Straight Connector 18"/>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1+#ppt_w/2"/>
                                          </p:val>
                                        </p:tav>
                                        <p:tav tm="100000">
                                          <p:val>
                                            <p:strVal val="#ppt_x"/>
                                          </p:val>
                                        </p:tav>
                                      </p:tavLst>
                                    </p:anim>
                                    <p:anim calcmode="lin" valueType="num">
                                      <p:cBhvr additive="base">
                                        <p:cTn id="3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1586</TotalTime>
  <Words>522</Words>
  <Application>Microsoft Office PowerPoint</Application>
  <PresentationFormat>On-screen Show (16:9)</PresentationFormat>
  <Paragraphs>115</Paragraphs>
  <Slides>21</Slides>
  <Notes>9</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 Rounded MT Bold</vt:lpstr>
      <vt:lpstr>Arial-Rounded</vt:lpstr>
      <vt:lpstr>Arial-SGK-TV</vt:lpstr>
      <vt:lpstr>Calibri</vt:lpstr>
      <vt:lpstr>HP001 4 hàng</vt:lpstr>
      <vt:lpstr>Times New Roman</vt:lpstr>
      <vt:lpstr>Office Theme</vt:lpstr>
      <vt:lpstr>PowerPoint Presentation</vt:lpstr>
      <vt:lpstr>1. gi hay d? ngọn …ó cặp …a</vt:lpstr>
      <vt:lpstr>PowerPoint Presentation</vt:lpstr>
      <vt:lpstr>PowerPoint Presentation</vt:lpstr>
      <vt:lpstr>PowerPoint Presentation</vt:lpstr>
      <vt:lpstr>PowerPoint Presentation</vt:lpstr>
      <vt:lpstr>ngã ba ngã tư điều khiển tuân thủ</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259</cp:revision>
  <dcterms:created xsi:type="dcterms:W3CDTF">2020-12-08T15:48:47Z</dcterms:created>
  <dcterms:modified xsi:type="dcterms:W3CDTF">2023-02-28T05:45:28Z</dcterms:modified>
</cp:coreProperties>
</file>