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60" r:id="rId5"/>
    <p:sldId id="275" r:id="rId6"/>
    <p:sldId id="278" r:id="rId7"/>
    <p:sldId id="279" r:id="rId8"/>
    <p:sldId id="280" r:id="rId9"/>
    <p:sldId id="262" r:id="rId10"/>
    <p:sldId id="264" r:id="rId11"/>
    <p:sldId id="266" r:id="rId12"/>
    <p:sldId id="281" r:id="rId13"/>
    <p:sldId id="282" r:id="rId14"/>
    <p:sldId id="267" r:id="rId15"/>
    <p:sldId id="270" r:id="rId16"/>
    <p:sldId id="274" r:id="rId17"/>
    <p:sldId id="271" r:id="rId18"/>
    <p:sldId id="272" r:id="rId1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07" autoAdjust="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3312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22401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76931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11/02/2023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048565"/>
            <a:ext cx="2514600" cy="970281"/>
          </a:xfrm>
          <a:prstGeom prst="rect">
            <a:avLst/>
          </a:prstGeom>
        </p:spPr>
      </p:pic>
      <p:sp>
        <p:nvSpPr>
          <p:cNvPr id="6" name="TextBox 5"/>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7" name="TextBox 6"/>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chùm, phơi, nước</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2112504"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chùm</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phơi</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2056403"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nước</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lúm</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um</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hùm</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chơi</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bới</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ợi</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19427" y="2786879"/>
            <a:ext cx="768763"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ược</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thước</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lược</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2160" y="684609"/>
            <a:ext cx="8888491" cy="3620691"/>
          </a:xfrm>
          <a:prstGeom prst="rect">
            <a:avLst/>
          </a:prstGeom>
        </p:spPr>
      </p:pic>
      <p:sp>
        <p:nvSpPr>
          <p:cNvPr id="24" name="TextBox 23">
            <a:extLst>
              <a:ext uri="{FF2B5EF4-FFF2-40B4-BE49-F238E27FC236}">
                <a16:creationId xmlns:a16="http://schemas.microsoft.com/office/drawing/2014/main" id="{C4F8E5F2-4792-4415-B6B7-F49CEAC375A5}"/>
              </a:ext>
            </a:extLst>
          </p:cNvPr>
          <p:cNvSpPr txBox="1"/>
          <p:nvPr/>
        </p:nvSpPr>
        <p:spPr>
          <a:xfrm>
            <a:off x="189028" y="67418"/>
            <a:ext cx="2288930" cy="609398"/>
          </a:xfrm>
          <a:prstGeom prst="rect">
            <a:avLst/>
          </a:prstGeom>
          <a:noFill/>
          <a:ln>
            <a:noFill/>
          </a:ln>
        </p:spPr>
        <p:txBody>
          <a:bodyPr wrap="square" rtlCol="0">
            <a:spAutoFit/>
          </a:bodyPr>
          <a:lstStyle/>
          <a:p>
            <a:pPr algn="ctr">
              <a:lnSpc>
                <a:spcPct val="120000"/>
              </a:lnSpc>
              <a:defRPr/>
            </a:pPr>
            <a:r>
              <a:rPr lang="en-US" sz="2800">
                <a:ln>
                  <a:solidFill>
                    <a:srgbClr val="00B050"/>
                  </a:solidFill>
                </a:ln>
                <a:latin typeface="Arial-SGK-TV" pitchFamily="2" charset="0"/>
                <a:ea typeface="Arial-Rounded" panose="020B0500000000000000" pitchFamily="34" charset="0"/>
                <a:cs typeface="Arial-SGK-TV" pitchFamily="2" charset="0"/>
              </a:rPr>
              <a:t>1.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sp>
        <p:nvSpPr>
          <p:cNvPr id="3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27926" y="1045153"/>
            <a:ext cx="1267911"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150" smtClean="0">
                <a:solidFill>
                  <a:srgbClr val="FF0000"/>
                </a:solidFill>
                <a:latin typeface="HP001 4 hàng" panose="020B0603050302020204" pitchFamily="34" charset="0"/>
                <a:cs typeface="Times New Roman" panose="02020603050405020304" pitchFamily="18" charset="0"/>
              </a:rPr>
              <a:t>xu</a:t>
            </a:r>
            <a:r>
              <a:rPr lang="el-GR" altLang="en-US" sz="3150" smtClean="0">
                <a:solidFill>
                  <a:srgbClr val="FF0000"/>
                </a:solidFill>
                <a:latin typeface="HP001 4 hàng" panose="020B0603050302020204" pitchFamily="34" charset="0"/>
                <a:cs typeface="Times New Roman" panose="02020603050405020304" pitchFamily="18" charset="0"/>
              </a:rPr>
              <a:t>ΐ</a:t>
            </a:r>
            <a:r>
              <a:rPr lang="en-US" altLang="en-US" sz="3150" smtClean="0">
                <a:solidFill>
                  <a:srgbClr val="FF0000"/>
                </a:solidFill>
                <a:latin typeface="HP001 4 hàng" panose="020B0603050302020204" pitchFamily="34" charset="0"/>
                <a:cs typeface="Times New Roman" panose="02020603050405020304" pitchFamily="18" charset="0"/>
              </a:rPr>
              <a:t>ến</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01612" y="1047634"/>
            <a:ext cx="91247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150" smtClean="0">
                <a:solidFill>
                  <a:srgbClr val="FF0000"/>
                </a:solidFill>
                <a:latin typeface="HP001 4 hàng" panose="020B0603050302020204" pitchFamily="34" charset="0"/>
                <a:cs typeface="Times New Roman" panose="02020603050405020304" pitchFamily="18" charset="0"/>
              </a:rPr>
              <a:t>xao</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89028" y="2275926"/>
            <a:ext cx="1106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smtClean="0">
                <a:solidFill>
                  <a:srgbClr val="FF0000"/>
                </a:solidFill>
                <a:latin typeface="HP001 4 hàng" panose="020B0603050302020204" pitchFamily="34" charset="0"/>
                <a:cs typeface="Times New Roman" panose="02020603050405020304" pitchFamily="18" charset="0"/>
              </a:rPr>
              <a:t>lảnh</a:t>
            </a:r>
            <a:endParaRPr lang="en-US" altLang="en-US" sz="300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30137" y="2279889"/>
            <a:ext cx="685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smtClean="0">
                <a:solidFill>
                  <a:srgbClr val="FF0000"/>
                </a:solidFill>
                <a:latin typeface="HP001 4 hàng" panose="020B0603050302020204" pitchFamily="34" charset="0"/>
                <a:cs typeface="Times New Roman" panose="02020603050405020304" pitchFamily="18" charset="0"/>
              </a:rPr>
              <a:t>lĝ</a:t>
            </a:r>
            <a:endParaRPr lang="en-US" altLang="en-US" sz="3000">
              <a:solidFill>
                <a:srgbClr val="FF0000"/>
              </a:solidFill>
              <a:latin typeface="HP001 4 hàng" panose="020B06030503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2231210" y="973341"/>
            <a:ext cx="1309094" cy="838960"/>
          </a:xfrm>
          <a:prstGeom prst="rect">
            <a:avLst/>
          </a:prstGeom>
        </p:spPr>
      </p:pic>
      <p:pic>
        <p:nvPicPr>
          <p:cNvPr id="17" name="Picture 16"/>
          <p:cNvPicPr>
            <a:picLocks noChangeAspect="1"/>
          </p:cNvPicPr>
          <p:nvPr/>
        </p:nvPicPr>
        <p:blipFill>
          <a:blip r:embed="rId5"/>
          <a:stretch>
            <a:fillRect/>
          </a:stretch>
        </p:blipFill>
        <p:spPr>
          <a:xfrm>
            <a:off x="3148581" y="983534"/>
            <a:ext cx="1971375" cy="811390"/>
          </a:xfrm>
          <a:prstGeom prst="rect">
            <a:avLst/>
          </a:prstGeom>
        </p:spPr>
      </p:pic>
      <p:pic>
        <p:nvPicPr>
          <p:cNvPr id="18" name="Picture 17"/>
          <p:cNvPicPr>
            <a:picLocks noChangeAspect="1"/>
          </p:cNvPicPr>
          <p:nvPr/>
        </p:nvPicPr>
        <p:blipFill>
          <a:blip r:embed="rId6"/>
          <a:stretch>
            <a:fillRect/>
          </a:stretch>
        </p:blipFill>
        <p:spPr>
          <a:xfrm>
            <a:off x="2334122" y="2201024"/>
            <a:ext cx="1675000" cy="833919"/>
          </a:xfrm>
          <a:prstGeom prst="rect">
            <a:avLst/>
          </a:prstGeom>
        </p:spPr>
      </p:pic>
      <p:pic>
        <p:nvPicPr>
          <p:cNvPr id="19" name="Picture 18"/>
          <p:cNvPicPr>
            <a:picLocks noChangeAspect="1"/>
          </p:cNvPicPr>
          <p:nvPr/>
        </p:nvPicPr>
        <p:blipFill>
          <a:blip r:embed="rId7"/>
          <a:stretch>
            <a:fillRect/>
          </a:stretch>
        </p:blipFill>
        <p:spPr>
          <a:xfrm>
            <a:off x="3600238" y="2201306"/>
            <a:ext cx="1112434" cy="827788"/>
          </a:xfrm>
          <a:prstGeom prst="rect">
            <a:avLst/>
          </a:prstGeom>
        </p:spPr>
      </p:pic>
      <p:pic>
        <p:nvPicPr>
          <p:cNvPr id="20" name="Picture 19"/>
          <p:cNvPicPr>
            <a:picLocks noChangeAspect="1"/>
          </p:cNvPicPr>
          <p:nvPr/>
        </p:nvPicPr>
        <p:blipFill>
          <a:blip r:embed="rId4"/>
          <a:stretch>
            <a:fillRect/>
          </a:stretch>
        </p:blipFill>
        <p:spPr>
          <a:xfrm>
            <a:off x="5410200" y="981064"/>
            <a:ext cx="1264578" cy="838960"/>
          </a:xfrm>
          <a:prstGeom prst="rect">
            <a:avLst/>
          </a:prstGeom>
        </p:spPr>
      </p:pic>
      <p:pic>
        <p:nvPicPr>
          <p:cNvPr id="21" name="Picture 20"/>
          <p:cNvPicPr>
            <a:picLocks noChangeAspect="1"/>
          </p:cNvPicPr>
          <p:nvPr/>
        </p:nvPicPr>
        <p:blipFill>
          <a:blip r:embed="rId5"/>
          <a:stretch>
            <a:fillRect/>
          </a:stretch>
        </p:blipFill>
        <p:spPr>
          <a:xfrm>
            <a:off x="6276201" y="991257"/>
            <a:ext cx="2033881" cy="811390"/>
          </a:xfrm>
          <a:prstGeom prst="rect">
            <a:avLst/>
          </a:prstGeom>
        </p:spPr>
      </p:pic>
      <p:pic>
        <p:nvPicPr>
          <p:cNvPr id="22" name="Picture 21"/>
          <p:cNvPicPr>
            <a:picLocks noChangeAspect="1"/>
          </p:cNvPicPr>
          <p:nvPr/>
        </p:nvPicPr>
        <p:blipFill>
          <a:blip r:embed="rId6"/>
          <a:stretch>
            <a:fillRect/>
          </a:stretch>
        </p:blipFill>
        <p:spPr>
          <a:xfrm>
            <a:off x="5474413" y="2201024"/>
            <a:ext cx="1675000" cy="833919"/>
          </a:xfrm>
          <a:prstGeom prst="rect">
            <a:avLst/>
          </a:prstGeom>
        </p:spPr>
      </p:pic>
      <p:pic>
        <p:nvPicPr>
          <p:cNvPr id="25" name="Picture 24"/>
          <p:cNvPicPr>
            <a:picLocks noChangeAspect="1"/>
          </p:cNvPicPr>
          <p:nvPr/>
        </p:nvPicPr>
        <p:blipFill>
          <a:blip r:embed="rId7"/>
          <a:stretch>
            <a:fillRect/>
          </a:stretch>
        </p:blipFill>
        <p:spPr>
          <a:xfrm>
            <a:off x="6761077" y="2201306"/>
            <a:ext cx="1112434" cy="827788"/>
          </a:xfrm>
          <a:prstGeom prst="rect">
            <a:avLst/>
          </a:prstGeom>
        </p:spPr>
      </p:pic>
    </p:spTree>
    <p:extLst>
      <p:ext uri="{BB962C8B-B14F-4D97-AF65-F5344CB8AC3E}">
        <p14:creationId xmlns:p14="http://schemas.microsoft.com/office/powerpoint/2010/main" val="40704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2160" y="684609"/>
            <a:ext cx="8888491" cy="3620691"/>
          </a:xfrm>
          <a:prstGeom prst="rect">
            <a:avLst/>
          </a:prstGeom>
        </p:spPr>
      </p:pic>
      <p:sp>
        <p:nvSpPr>
          <p:cNvPr id="16" name="TextBox 15">
            <a:extLst>
              <a:ext uri="{FF2B5EF4-FFF2-40B4-BE49-F238E27FC236}">
                <a16:creationId xmlns:a16="http://schemas.microsoft.com/office/drawing/2014/main" id="{C4F8E5F2-4792-4415-B6B7-F49CEAC375A5}"/>
              </a:ext>
            </a:extLst>
          </p:cNvPr>
          <p:cNvSpPr txBox="1"/>
          <p:nvPr/>
        </p:nvSpPr>
        <p:spPr>
          <a:xfrm>
            <a:off x="197080" y="136602"/>
            <a:ext cx="8419901" cy="590931"/>
          </a:xfrm>
          <a:prstGeom prst="rect">
            <a:avLst/>
          </a:prstGeom>
          <a:noFill/>
          <a:ln>
            <a:noFill/>
          </a:ln>
        </p:spPr>
        <p:txBody>
          <a:bodyPr wrap="square" rtlCol="0">
            <a:spAutoFit/>
          </a:bodyPr>
          <a:lstStyle/>
          <a:p>
            <a:pPr algn="ctr">
              <a:lnSpc>
                <a:spcPct val="120000"/>
              </a:lnSpc>
              <a:defRPr/>
            </a:pPr>
            <a:r>
              <a:rPr lang="en-US" sz="2700">
                <a:ln>
                  <a:solidFill>
                    <a:srgbClr val="00B050"/>
                  </a:solidFill>
                </a:ln>
                <a:latin typeface="Arial-SGK-TV" pitchFamily="2" charset="0"/>
                <a:ea typeface="Arial-Rounded" panose="020B0500000000000000" pitchFamily="34" charset="0"/>
                <a:cs typeface="Arial-SGK-TV" pitchFamily="2" charset="0"/>
              </a:rPr>
              <a:t>2. Viết tiếng cùng vần với mỗi tiếng </a:t>
            </a:r>
            <a:r>
              <a:rPr lang="en-US" sz="2700" i="1" smtClean="0">
                <a:ln>
                  <a:solidFill>
                    <a:srgbClr val="00B050"/>
                  </a:solidFill>
                </a:ln>
                <a:latin typeface="Arial-SGK-TV" pitchFamily="2" charset="0"/>
                <a:ea typeface="Arial-Rounded" panose="020B0500000000000000" pitchFamily="34" charset="0"/>
                <a:cs typeface="Arial-SGK-TV" pitchFamily="2" charset="0"/>
              </a:rPr>
              <a:t>chùm, phơi, nước</a:t>
            </a:r>
            <a:endParaRPr lang="vi-VN" sz="2700" i="1" dirty="0">
              <a:ln>
                <a:solidFill>
                  <a:srgbClr val="00B050"/>
                </a:solidFill>
              </a:ln>
              <a:latin typeface="Arial-SGK-TV" pitchFamily="2" charset="0"/>
              <a:ea typeface="Arial-Rounded" panose="020B0500000000000000" pitchFamily="34" charset="0"/>
              <a:cs typeface="Arial-SGK-TV" pitchFamily="2" charset="0"/>
            </a:endParaRPr>
          </a:p>
        </p:txBody>
      </p:sp>
      <p:sp>
        <p:nvSpPr>
          <p:cNvPr id="1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608704" y="1002361"/>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08458" y="1609473"/>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31894" y="2216584"/>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54795" y="971068"/>
            <a:ext cx="1881299" cy="847417"/>
          </a:xfrm>
          <a:prstGeom prst="rect">
            <a:avLst/>
          </a:prstGeom>
        </p:spPr>
      </p:pic>
      <p:pic>
        <p:nvPicPr>
          <p:cNvPr id="3" name="Picture 2"/>
          <p:cNvPicPr>
            <a:picLocks noChangeAspect="1"/>
          </p:cNvPicPr>
          <p:nvPr/>
        </p:nvPicPr>
        <p:blipFill>
          <a:blip r:embed="rId5"/>
          <a:stretch>
            <a:fillRect/>
          </a:stretch>
        </p:blipFill>
        <p:spPr>
          <a:xfrm>
            <a:off x="1824719" y="971068"/>
            <a:ext cx="1904800" cy="847417"/>
          </a:xfrm>
          <a:prstGeom prst="rect">
            <a:avLst/>
          </a:prstGeom>
        </p:spPr>
      </p:pic>
      <p:pic>
        <p:nvPicPr>
          <p:cNvPr id="4" name="Picture 3"/>
          <p:cNvPicPr>
            <a:picLocks noChangeAspect="1"/>
          </p:cNvPicPr>
          <p:nvPr/>
        </p:nvPicPr>
        <p:blipFill>
          <a:blip r:embed="rId6"/>
          <a:stretch>
            <a:fillRect/>
          </a:stretch>
        </p:blipFill>
        <p:spPr>
          <a:xfrm>
            <a:off x="-47130" y="1578179"/>
            <a:ext cx="1581404" cy="847417"/>
          </a:xfrm>
          <a:prstGeom prst="rect">
            <a:avLst/>
          </a:prstGeom>
        </p:spPr>
      </p:pic>
      <p:pic>
        <p:nvPicPr>
          <p:cNvPr id="5" name="Picture 4"/>
          <p:cNvPicPr>
            <a:picLocks noChangeAspect="1"/>
          </p:cNvPicPr>
          <p:nvPr/>
        </p:nvPicPr>
        <p:blipFill>
          <a:blip r:embed="rId7"/>
          <a:stretch>
            <a:fillRect/>
          </a:stretch>
        </p:blipFill>
        <p:spPr>
          <a:xfrm>
            <a:off x="1458074" y="1578179"/>
            <a:ext cx="1373454" cy="847417"/>
          </a:xfrm>
          <a:prstGeom prst="rect">
            <a:avLst/>
          </a:prstGeom>
        </p:spPr>
      </p:pic>
      <p:pic>
        <p:nvPicPr>
          <p:cNvPr id="7" name="Picture 6"/>
          <p:cNvPicPr>
            <a:picLocks noChangeAspect="1"/>
          </p:cNvPicPr>
          <p:nvPr/>
        </p:nvPicPr>
        <p:blipFill>
          <a:blip r:embed="rId8"/>
          <a:stretch>
            <a:fillRect/>
          </a:stretch>
        </p:blipFill>
        <p:spPr>
          <a:xfrm>
            <a:off x="-50098" y="2185076"/>
            <a:ext cx="1644306" cy="847417"/>
          </a:xfrm>
          <a:prstGeom prst="rect">
            <a:avLst/>
          </a:prstGeom>
        </p:spPr>
      </p:pic>
      <p:pic>
        <p:nvPicPr>
          <p:cNvPr id="8" name="Picture 7"/>
          <p:cNvPicPr>
            <a:picLocks noChangeAspect="1"/>
          </p:cNvPicPr>
          <p:nvPr/>
        </p:nvPicPr>
        <p:blipFill>
          <a:blip r:embed="rId9"/>
          <a:stretch>
            <a:fillRect/>
          </a:stretch>
        </p:blipFill>
        <p:spPr>
          <a:xfrm>
            <a:off x="1474769" y="2195349"/>
            <a:ext cx="1653500" cy="847417"/>
          </a:xfrm>
          <a:prstGeom prst="rect">
            <a:avLst/>
          </a:prstGeom>
        </p:spPr>
      </p:pic>
    </p:spTree>
    <p:extLst>
      <p:ext uri="{BB962C8B-B14F-4D97-AF65-F5344CB8AC3E}">
        <p14:creationId xmlns:p14="http://schemas.microsoft.com/office/powerpoint/2010/main" val="36373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0" name="TextBox 9"/>
          <p:cNvSpPr txBox="1"/>
          <p:nvPr/>
        </p:nvSpPr>
        <p:spPr>
          <a:xfrm>
            <a:off x="3243696" y="491979"/>
            <a:ext cx="2409825" cy="4001047"/>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spcAft>
                <a:spcPts val="1200"/>
              </a:spcAft>
            </a:pPr>
            <a:r>
              <a:rPr lang="en-US" smtClean="0">
                <a:latin typeface="Arial-Rounded" pitchFamily="34" charset="0"/>
                <a:ea typeface="Arial-Rounded" pitchFamily="34" charset="0"/>
                <a:cs typeface="Arial-Rounded" pitchFamily="34" charset="0"/>
              </a:rPr>
              <a:t>Như mây từng chùm.</a:t>
            </a:r>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spcAft>
                <a:spcPts val="1200"/>
              </a:spcAft>
            </a:pPr>
            <a:r>
              <a:rPr lang="en-US" smtClean="0">
                <a:latin typeface="Arial-Rounded" pitchFamily="34" charset="0"/>
                <a:ea typeface="Arial-Rounded" pitchFamily="34" charset="0"/>
                <a:cs typeface="Arial-Rounded" pitchFamily="34" charset="0"/>
              </a:rPr>
              <a:t>Rạ đầy sân phơi.</a:t>
            </a: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Đọc thuộc khổ 1, 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4" name="TextBox 13"/>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4" name="TextBox 3"/>
          <p:cNvSpPr txBox="1"/>
          <p:nvPr/>
        </p:nvSpPr>
        <p:spPr>
          <a:xfrm>
            <a:off x="794850" y="4655973"/>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43025"/>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67200" y="2436669"/>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52555" y="2436669"/>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42164" y="2746665"/>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49362" y="3013365"/>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41328" y="3867150"/>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1" name="TextBox 10"/>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2" name="Oval 1"/>
          <p:cNvSpPr/>
          <p:nvPr/>
        </p:nvSpPr>
        <p:spPr>
          <a:xfrm>
            <a:off x="2971800" y="533411"/>
            <a:ext cx="271896" cy="285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5" name="Oval 4"/>
          <p:cNvSpPr/>
          <p:nvPr/>
        </p:nvSpPr>
        <p:spPr>
          <a:xfrm>
            <a:off x="2937164" y="1885950"/>
            <a:ext cx="271896" cy="285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a:t>
            </a:r>
            <a:endParaRPr lang="en-US"/>
          </a:p>
        </p:txBody>
      </p:sp>
      <p:sp>
        <p:nvSpPr>
          <p:cNvPr id="6" name="Oval 5"/>
          <p:cNvSpPr/>
          <p:nvPr/>
        </p:nvSpPr>
        <p:spPr>
          <a:xfrm>
            <a:off x="2954482" y="3238489"/>
            <a:ext cx="271896" cy="285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610</Words>
  <Application>Microsoft Office PowerPoint</Application>
  <PresentationFormat>On-screen Show (16:9)</PresentationFormat>
  <Paragraphs>155</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161</cp:revision>
  <dcterms:created xsi:type="dcterms:W3CDTF">2020-12-08T15:48:47Z</dcterms:created>
  <dcterms:modified xsi:type="dcterms:W3CDTF">2023-02-11T08:15:45Z</dcterms:modified>
</cp:coreProperties>
</file>