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91" r:id="rId3"/>
    <p:sldId id="292" r:id="rId4"/>
    <p:sldId id="294" r:id="rId5"/>
    <p:sldId id="293" r:id="rId6"/>
    <p:sldId id="295" r:id="rId7"/>
    <p:sldId id="273" r:id="rId8"/>
    <p:sldId id="258" r:id="rId9"/>
    <p:sldId id="260" r:id="rId10"/>
    <p:sldId id="277" r:id="rId11"/>
    <p:sldId id="261" r:id="rId12"/>
    <p:sldId id="263" r:id="rId13"/>
    <p:sldId id="262" r:id="rId14"/>
    <p:sldId id="296" r:id="rId15"/>
    <p:sldId id="297" r:id="rId16"/>
    <p:sldId id="278" r:id="rId17"/>
    <p:sldId id="264" r:id="rId18"/>
    <p:sldId id="266" r:id="rId19"/>
    <p:sldId id="267" r:id="rId20"/>
    <p:sldId id="282" r:id="rId21"/>
    <p:sldId id="287" r:id="rId22"/>
    <p:sldId id="270" r:id="rId23"/>
    <p:sldId id="271" r:id="rId24"/>
    <p:sldId id="272" r:id="rId2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52" autoAdjust="0"/>
  </p:normalViewPr>
  <p:slideViewPr>
    <p:cSldViewPr>
      <p:cViewPr varScale="1">
        <p:scale>
          <a:sx n="77" d="100"/>
          <a:sy n="77" d="100"/>
        </p:scale>
        <p:origin x="-117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GV dẫn</a:t>
            </a:r>
            <a:r>
              <a:rPr lang="en-US" baseline="0" smtClean="0"/>
              <a:t> dắt vào bài luôn nhé!</a:t>
            </a:r>
          </a:p>
          <a:p>
            <a:r>
              <a:rPr lang="en-US" smtClean="0"/>
              <a:t> Bài</a:t>
            </a:r>
            <a:r>
              <a:rPr lang="en-US" baseline="0" smtClean="0"/>
              <a:t> học của chúng ta hôm nay cũng tìm hiểu về loài chim hải âu. Mời các em cũng tìm hiểu bài tập đọc “Loài chim của biển cả”…</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72567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4/12/2022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4"/><Relationship Id="rId7"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smtClean="0">
                <a:solidFill>
                  <a:srgbClr val="0070C0"/>
                </a:solidFill>
                <a:latin typeface="Arial" pitchFamily="34" charset="0"/>
                <a:cs typeface="Arial" pitchFamily="34" charset="0"/>
              </a:rPr>
              <a:t>AI NHANH? </a:t>
            </a:r>
          </a:p>
          <a:p>
            <a:pPr algn="ctr"/>
            <a:r>
              <a:rPr lang="en-US" sz="4400" b="1" smtClean="0">
                <a:solidFill>
                  <a:srgbClr val="0070C0"/>
                </a:solidFill>
                <a:latin typeface="Arial" pitchFamily="34" charset="0"/>
                <a:cs typeface="Arial" pitchFamily="34" charset="0"/>
              </a:rPr>
              <a:t>AI ĐÚNG?</a:t>
            </a:r>
            <a:endParaRPr lang="en-US" sz="44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sải		</a:t>
            </a:r>
            <a:br>
              <a:rPr lang="en-US" smtClean="0">
                <a:latin typeface="Arial" pitchFamily="34" charset="0"/>
                <a:cs typeface="Arial" pitchFamily="34" charset="0"/>
              </a:rPr>
            </a:br>
            <a:r>
              <a:rPr lang="en-US" smtClean="0">
                <a:latin typeface="Arial" pitchFamily="34" charset="0"/>
                <a:cs typeface="Arial" pitchFamily="34" charset="0"/>
              </a:rPr>
              <a:t>xa		</a:t>
            </a:r>
            <a:br>
              <a:rPr lang="en-US" smtClean="0">
                <a:latin typeface="Arial" pitchFamily="34" charset="0"/>
                <a:cs typeface="Arial" pitchFamily="34" charset="0"/>
              </a:rPr>
            </a:br>
            <a:r>
              <a:rPr lang="en-US" smtClean="0">
                <a:latin typeface="Arial" pitchFamily="34" charset="0"/>
                <a:cs typeface="Arial" pitchFamily="34" charset="0"/>
              </a:rPr>
              <a:t>mênh mông</a:t>
            </a:r>
            <a:br>
              <a:rPr lang="en-US" smtClean="0">
                <a:latin typeface="Arial" pitchFamily="34" charset="0"/>
                <a:cs typeface="Arial" pitchFamily="34" charset="0"/>
              </a:rPr>
            </a:br>
            <a:r>
              <a:rPr lang="en-US" smtClean="0">
                <a:latin typeface="Arial" pitchFamily="34" charset="0"/>
                <a:cs typeface="Arial" pitchFamily="34" charset="0"/>
              </a:rPr>
              <a:t>dập dềnh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a:t>
            </a:r>
            <a:r>
              <a:rPr lang="en-US" sz="2600" b="1" smtClean="0">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smtClean="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smtClean="0">
              <a:latin typeface="Arial" pitchFamily="34" charset="0"/>
              <a:ea typeface="Arial-Rounded" pitchFamily="34" charset="0"/>
              <a:cs typeface="Arial" pitchFamily="34" charset="0"/>
            </a:endParaRP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độ dài của cánh.</a:t>
            </a:r>
            <a:endParaRPr lang="en-US" sz="3600">
              <a:latin typeface="Arial" pitchFamily="34" charset="0"/>
              <a:cs typeface="Arial" pitchFamily="34" charset="0"/>
            </a:endParaRP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biển lớn.</a:t>
            </a:r>
            <a:endParaRPr lang="en-US" sz="3600">
              <a:latin typeface="Arial" pitchFamily="34" charset="0"/>
              <a:cs typeface="Arial" pitchFamily="34" charset="0"/>
            </a:endParaRP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chuyển động lên xuống nhịp nhàng trên mặt nước.</a:t>
            </a:r>
            <a:endParaRPr lang="en-US" sz="3600">
              <a:latin typeface="Arial" pitchFamily="34" charset="0"/>
              <a:cs typeface="Arial" pitchFamily="34" charset="0"/>
            </a:endParaRP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thời tiết bất thường, có gió mạnh và mưa lớn.</a:t>
            </a:r>
            <a:endParaRPr lang="en-US" sz="3600">
              <a:latin typeface="Arial" pitchFamily="34" charset="0"/>
              <a:cs typeface="Arial" pitchFamily="34" charset="0"/>
            </a:endParaRP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phần da nối các ngón chân với nhau.</a:t>
            </a:r>
            <a:endParaRPr lang="en-US" sz="3600">
              <a:latin typeface="Arial" pitchFamily="34" charset="0"/>
              <a:cs typeface="Arial" pitchFamily="34" charset="0"/>
            </a:endParaRP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63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1" name="TextBox 10"/>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84614" y="3341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7" name="TextBox 6"/>
          <p:cNvSpPr txBox="1"/>
          <p:nvPr/>
        </p:nvSpPr>
        <p:spPr>
          <a:xfrm>
            <a:off x="166256" y="9334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Loài chim nào xuất hiện trong bài?</a:t>
            </a:r>
            <a:endParaRPr lang="en-US" sz="3200">
              <a:latin typeface="Arial" pitchFamily="34" charset="0"/>
              <a:ea typeface="Arial-Rounded" pitchFamily="34" charset="0"/>
              <a:cs typeface="Arial" pitchFamily="34" charset="0"/>
            </a:endParaRP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Hải âu có thể bay xa như thế nào?</a:t>
            </a:r>
            <a:endParaRPr lang="en-US" sz="3200">
              <a:latin typeface="Arial" pitchFamily="34" charset="0"/>
              <a:ea typeface="Arial-Rounded" pitchFamily="34" charset="0"/>
              <a:cs typeface="Arial" pitchFamily="34" charset="0"/>
            </a:endParaRP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Ngoài bay xa, hải âu còn có khả năng gì?</a:t>
            </a:r>
            <a:endParaRPr lang="en-US" sz="3200">
              <a:latin typeface="Arial" pitchFamily="34" charset="0"/>
              <a:ea typeface="Arial-Rounded" pitchFamily="34" charset="0"/>
              <a:cs typeface="Arial" pitchFamily="34" charset="0"/>
            </a:endParaRP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a:t>
            </a:r>
            <a:r>
              <a:rPr lang="vi-VN" sz="3600" smtClean="0">
                <a:latin typeface="Arial" pitchFamily="34" charset="0"/>
                <a:cs typeface="Arial" pitchFamily="34" charset="0"/>
              </a:rPr>
              <a:t>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hải âu được gọi là loài chim báo bão?</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Kể tên một số loài chim mà em biết.</a:t>
            </a:r>
            <a:endParaRPr lang="en-US" sz="2800">
              <a:latin typeface="Arial" pitchFamily="34" charset="0"/>
              <a:ea typeface="Arial-Rounded" pitchFamily="34" charset="0"/>
              <a:cs typeface="Arial" pitchFamily="34" charset="0"/>
            </a:endParaRP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smtClean="0">
                <a:latin typeface="Arial" pitchFamily="34" charset="0"/>
                <a:ea typeface="Arial-Rounded" pitchFamily="34" charset="0"/>
                <a:cs typeface="Arial" pitchFamily="34" charset="0"/>
              </a:rPr>
              <a:t>Các loài chim đó giúp ích gì cho cuộc sống và cho con người?</a:t>
            </a:r>
            <a:endParaRPr lang="en-US" sz="25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dirty="0" smtClean="0">
                <a:solidFill>
                  <a:srgbClr val="7030A0"/>
                </a:solidFill>
                <a:latin typeface="HP001 4 hàng" pitchFamily="34" charset="0"/>
                <a:ea typeface="Arial-Rounded" pitchFamily="34" charset="0"/>
                <a:cs typeface="Arial-Rounded" pitchFamily="34" charset="0"/>
              </a:rPr>
              <a:t>a, </a:t>
            </a:r>
            <a:r>
              <a:rPr lang="vi-VN" sz="3200" b="1" dirty="0">
                <a:solidFill>
                  <a:srgbClr val="7030A0"/>
                </a:solidFill>
                <a:latin typeface="HP001 4 hàng" pitchFamily="34" charset="0"/>
                <a:ea typeface="Arial-Rounded" pitchFamily="34" charset="0"/>
                <a:cs typeface="Arial-Rounded" pitchFamily="34" charset="0"/>
              </a:rPr>
              <a:t>Hải âu có </a:t>
            </a:r>
            <a:r>
              <a:rPr lang="el-GR" sz="3200" b="1" dirty="0">
                <a:solidFill>
                  <a:srgbClr val="7030A0"/>
                </a:solidFill>
                <a:latin typeface="HP001 4 hàng" pitchFamily="34" charset="0"/>
                <a:ea typeface="Arial-Rounded" pitchFamily="34" charset="0"/>
                <a:cs typeface="Arial-Rounded" pitchFamily="34" charset="0"/>
              </a:rPr>
              <a:t>Ό˘ </a:t>
            </a:r>
            <a:r>
              <a:rPr lang="vi-VN" sz="3200" b="1" dirty="0">
                <a:solidFill>
                  <a:srgbClr val="7030A0"/>
                </a:solidFill>
                <a:latin typeface="HP001 4 hàng" pitchFamily="34" charset="0"/>
                <a:ea typeface="Arial-Rounded" pitchFamily="34" charset="0"/>
                <a:cs typeface="Arial-Rounded" pitchFamily="34" charset="0"/>
              </a:rPr>
              <a:t>bay Ǖ</a:t>
            </a:r>
            <a:r>
              <a:rPr lang="el-GR" sz="3200" b="1" dirty="0">
                <a:solidFill>
                  <a:srgbClr val="7030A0"/>
                </a:solidFill>
                <a:latin typeface="HP001 4 hàng" pitchFamily="34" charset="0"/>
                <a:ea typeface="Arial-Rounded" pitchFamily="34" charset="0"/>
                <a:cs typeface="Arial-Rounded" pitchFamily="34" charset="0"/>
              </a:rPr>
              <a:t>ί</a:t>
            </a:r>
            <a:r>
              <a:rPr lang="vi-VN" sz="3200" b="1" dirty="0">
                <a:solidFill>
                  <a:srgbClr val="7030A0"/>
                </a:solidFill>
                <a:latin typeface="HP001 4 hàng" pitchFamily="34" charset="0"/>
                <a:ea typeface="Arial-Rounded" pitchFamily="34" charset="0"/>
                <a:cs typeface="Arial-Rounded" pitchFamily="34" charset="0"/>
              </a:rPr>
              <a:t>a </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ững đại dư</a:t>
            </a:r>
            <a:r>
              <a:rPr lang="el-GR" sz="3200" b="1" dirty="0">
                <a:solidFill>
                  <a:srgbClr val="7030A0"/>
                </a:solidFill>
                <a:latin typeface="HP001 4 hàng" pitchFamily="34" charset="0"/>
                <a:ea typeface="Arial-Rounded" pitchFamily="34" charset="0"/>
                <a:cs typeface="Arial-Rounded" pitchFamily="34" charset="0"/>
              </a:rPr>
              <a:t>Ω</a:t>
            </a:r>
            <a:r>
              <a:rPr lang="vi-VN" sz="3200" b="1" dirty="0" smtClean="0">
                <a:solidFill>
                  <a:srgbClr val="7030A0"/>
                </a:solidFill>
                <a:latin typeface="HP001 4 hàng" pitchFamily="34" charset="0"/>
                <a:ea typeface="Arial-Rounded" pitchFamily="34" charset="0"/>
                <a:cs typeface="Arial-Rounded" pitchFamily="34" charset="0"/>
              </a:rPr>
              <a:t>g</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ł</a:t>
            </a:r>
            <a:r>
              <a:rPr lang="el-GR" sz="3200" b="1">
                <a:solidFill>
                  <a:srgbClr val="7030A0"/>
                </a:solidFill>
                <a:latin typeface="HP001 4 hàng" pitchFamily="34" charset="0"/>
                <a:ea typeface="Arial-Rounded" pitchFamily="34" charset="0"/>
                <a:cs typeface="Arial-Rounded" pitchFamily="34" charset="0"/>
              </a:rPr>
              <a:t>ζ </a:t>
            </a:r>
            <a:r>
              <a:rPr lang="vi-VN" sz="3200" b="1" smtClean="0">
                <a:solidFill>
                  <a:srgbClr val="7030A0"/>
                </a:solidFill>
                <a:latin typeface="HP001 4 hàng" pitchFamily="34" charset="0"/>
                <a:ea typeface="Arial-Rounded" pitchFamily="34" charset="0"/>
                <a:cs typeface="Arial-Rounded" pitchFamily="34" charset="0"/>
              </a:rPr>
              <a:t>jŪg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a:t>
            </a:r>
            <a:r>
              <a:rPr lang="en-US" sz="3200" b="1" smtClean="0">
                <a:solidFill>
                  <a:srgbClr val="7030A0"/>
                </a:solidFill>
                <a:latin typeface="HP001 4 hàng" pitchFamily="34" charset="0"/>
                <a:ea typeface="Arial-Rounded" pitchFamily="34" charset="0"/>
                <a:cs typeface="Arial-Rounded" pitchFamily="34" charset="0"/>
              </a:rPr>
              <a:t>, </a:t>
            </a:r>
            <a:r>
              <a:rPr lang="en-US" sz="3200" b="1" dirty="0" err="1" smtClean="0">
                <a:solidFill>
                  <a:srgbClr val="7030A0"/>
                </a:solidFill>
                <a:latin typeface="HP001 4 hàng" pitchFamily="34" charset="0"/>
                <a:ea typeface="Arial-Rounded" pitchFamily="34" charset="0"/>
                <a:cs typeface="Arial-Rounded" pitchFamily="34" charset="0"/>
              </a:rPr>
              <a:t>Ngoài</a:t>
            </a:r>
            <a:r>
              <a:rPr lang="en-US" sz="3200" b="1" dirty="0" smtClean="0">
                <a:solidFill>
                  <a:srgbClr val="7030A0"/>
                </a:solidFill>
                <a:latin typeface="HP001 4 hàng" pitchFamily="34" charset="0"/>
                <a:ea typeface="Arial-Rounded" pitchFamily="34" charset="0"/>
                <a:cs typeface="Arial-Rounded" pitchFamily="34" charset="0"/>
              </a:rPr>
              <a:t> </a:t>
            </a:r>
            <a:r>
              <a:rPr lang="vi-VN" sz="3200" b="1" dirty="0" smtClean="0">
                <a:solidFill>
                  <a:srgbClr val="7030A0"/>
                </a:solidFill>
                <a:latin typeface="HP001 4 hàng" pitchFamily="34" charset="0"/>
                <a:ea typeface="Arial-Rounded" pitchFamily="34" charset="0"/>
                <a:cs typeface="Arial-Rounded" pitchFamily="34" charset="0"/>
              </a:rPr>
              <a:t>bay xa</a:t>
            </a:r>
            <a:r>
              <a:rPr lang="en-US" sz="3200" b="1" dirty="0" smtClean="0">
                <a:solidFill>
                  <a:srgbClr val="7030A0"/>
                </a:solidFill>
                <a:latin typeface="HP001 4 hàng" pitchFamily="34" charset="0"/>
                <a:ea typeface="Arial-Rounded" pitchFamily="34" charset="0"/>
                <a:cs typeface="Arial-Rounded" pitchFamily="34" charset="0"/>
              </a:rPr>
              <a:t>,</a:t>
            </a:r>
            <a:r>
              <a:rPr lang="vi-VN" sz="3200" b="1" dirty="0" smtClean="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hải âu cŜ b</a:t>
            </a:r>
            <a:r>
              <a:rPr lang="el-GR" sz="3200" b="1" dirty="0">
                <a:solidFill>
                  <a:srgbClr val="7030A0"/>
                </a:solidFill>
                <a:latin typeface="HP001 4 hàng" pitchFamily="34" charset="0"/>
                <a:ea typeface="Arial-Rounded" pitchFamily="34" charset="0"/>
                <a:cs typeface="Arial-Rounded" pitchFamily="34" charset="0"/>
              </a:rPr>
              <a:t>Π </a:t>
            </a:r>
            <a:r>
              <a:rPr lang="vi-VN" sz="3200" b="1" dirty="0">
                <a:solidFill>
                  <a:srgbClr val="7030A0"/>
                </a:solidFill>
                <a:latin typeface="HP001 4 hàng" pitchFamily="34" charset="0"/>
                <a:ea typeface="Arial-Rounded" pitchFamily="34" charset="0"/>
                <a:cs typeface="Arial-Rounded" pitchFamily="34" charset="0"/>
              </a:rPr>
              <a:t>ǟất </a:t>
            </a:r>
            <a:r>
              <a:rPr lang="vi-VN" sz="3200" b="1" dirty="0" smtClean="0">
                <a:solidFill>
                  <a:srgbClr val="7030A0"/>
                </a:solidFill>
                <a:latin typeface="HP001 4 hàng" pitchFamily="34" charset="0"/>
                <a:ea typeface="Arial-Rounded" pitchFamily="34" charset="0"/>
                <a:cs typeface="Arial-Rounded" pitchFamily="34" charset="0"/>
              </a:rPr>
              <a:t>giĈ</a:t>
            </a:r>
            <a:r>
              <a:rPr lang="en-US" sz="3200" b="1" dirty="0" smtClean="0">
                <a:solidFill>
                  <a:srgbClr val="7030A0"/>
                </a:solidFill>
                <a:latin typeface="HP001 4 hàng" pitchFamily="34" charset="0"/>
                <a:ea typeface="Arial-Rounded" pitchFamily="34" charset="0"/>
                <a:cs typeface="Arial-Rounded" pitchFamily="34" charset="0"/>
              </a:rPr>
              <a:t>.</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Hải âu có thể bay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Ngoài bay xa, hải âu còn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11"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49215" y="654040"/>
            <a:ext cx="4422785" cy="4422785"/>
          </a:xfrm>
        </p:spPr>
      </p:pic>
      <p:pic>
        <p:nvPicPr>
          <p:cNvPr id="12"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607169" y="640852"/>
            <a:ext cx="4422785" cy="442278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cTn>
                <p:tgtEl>
                  <p:spTgt spid="1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Loài chim của biển cả</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104, 105).</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106, 107).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a:t>
            </a:r>
          </a:p>
          <a:p>
            <a:r>
              <a:rPr lang="en-US" b="1" smtClean="0">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a:t>
            </a:r>
            <a:r>
              <a:rPr lang="vi-VN" sz="4000" smtClean="0">
                <a:latin typeface="Arial" pitchFamily="34" charset="0"/>
                <a:cs typeface="Arial" pitchFamily="34" charset="0"/>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smtClean="0">
                <a:latin typeface="Arial" pitchFamily="34" charset="0"/>
                <a:ea typeface="AvantGarde" pitchFamily="2" charset="0"/>
                <a:cs typeface="Arial" pitchFamily="34" charset="0"/>
              </a:rPr>
              <a:t>?</a:t>
            </a:r>
            <a:endParaRPr lang="en-US" sz="3200">
              <a:latin typeface="Arial" pitchFamily="34" charset="0"/>
              <a:ea typeface="AvantGarde" pitchFamily="2" charset="0"/>
              <a:cs typeface="Arial" pitchFamily="34" charset="0"/>
            </a:endParaRP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LOÀI CHIM CỦA BIỂN CẢ</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a:t>
            </a:r>
            <a:r>
              <a:rPr lang="en-US" sz="2400" b="1" smtClean="0">
                <a:latin typeface="Arial" pitchFamily="34" charset="0"/>
                <a:ea typeface="Arial-Rounded" pitchFamily="34" charset="0"/>
                <a:cs typeface="Arial" pitchFamily="34" charset="0"/>
              </a:rPr>
              <a:t>điểm khác nhau giữa chim và cá?</a:t>
            </a:r>
            <a:endParaRPr lang="en-US" sz="24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Loài chim của biển cả</a:t>
            </a:r>
            <a:endParaRPr lang="en-US" sz="2800" b="1">
              <a:latin typeface="Arial" pitchFamily="34" charset="0"/>
              <a:ea typeface="Arial-Rounded" pitchFamily="34" charset="0"/>
              <a:cs typeface="Arial" pitchFamily="34" charset="0"/>
            </a:endParaRP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smtClean="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a:t>
            </a:r>
            <a:r>
              <a:rPr lang="en-US" sz="2600" smtClean="0">
                <a:latin typeface="Arial" pitchFamily="34" charset="0"/>
                <a:ea typeface="Arial-Rounded" pitchFamily="34" charset="0"/>
                <a:cs typeface="Arial" pitchFamily="34" charset="0"/>
              </a:rPr>
              <a:t>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smtClean="0">
                <a:latin typeface="Arial" pitchFamily="34" charset="0"/>
                <a:ea typeface="Arial-Rounded" pitchFamily="34" charset="0"/>
                <a:cs typeface="Arial" pitchFamily="34" charset="0"/>
              </a:rPr>
              <a:t>(Trung Nguyên)</a:t>
            </a:r>
            <a:endParaRPr lang="en-US" sz="2600">
              <a:latin typeface="Arial" pitchFamily="34" charset="0"/>
              <a:ea typeface="Arial-Rounded" pitchFamily="34" charset="0"/>
              <a:cs typeface="Arial" pitchFamily="34" charset="0"/>
            </a:endParaRP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592</Words>
  <Application>Microsoft Office PowerPoint</Application>
  <PresentationFormat>On-screen Show (16:9)</PresentationFormat>
  <Paragraphs>119</Paragraphs>
  <Slides>24</Slides>
  <Notes>13</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227</cp:revision>
  <dcterms:created xsi:type="dcterms:W3CDTF">2020-12-08T15:48:47Z</dcterms:created>
  <dcterms:modified xsi:type="dcterms:W3CDTF">2022-04-12T03:10:57Z</dcterms:modified>
</cp:coreProperties>
</file>