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9" r:id="rId2"/>
    <p:sldId id="296" r:id="rId3"/>
    <p:sldId id="297" r:id="rId4"/>
    <p:sldId id="256" r:id="rId5"/>
    <p:sldId id="273" r:id="rId6"/>
    <p:sldId id="258" r:id="rId7"/>
    <p:sldId id="295" r:id="rId8"/>
    <p:sldId id="260" r:id="rId9"/>
    <p:sldId id="277" r:id="rId10"/>
    <p:sldId id="261" r:id="rId11"/>
    <p:sldId id="263" r:id="rId12"/>
    <p:sldId id="262" r:id="rId13"/>
    <p:sldId id="279" r:id="rId14"/>
    <p:sldId id="278" r:id="rId15"/>
    <p:sldId id="264" r:id="rId16"/>
    <p:sldId id="266" r:id="rId17"/>
    <p:sldId id="267" r:id="rId18"/>
    <p:sldId id="298" r:id="rId19"/>
    <p:sldId id="282" r:id="rId20"/>
    <p:sldId id="287" r:id="rId21"/>
    <p:sldId id="299" r:id="rId22"/>
    <p:sldId id="270" r:id="rId23"/>
    <p:sldId id="301" r:id="rId24"/>
    <p:sldId id="271" r:id="rId25"/>
    <p:sldId id="300" r:id="rId26"/>
    <p:sldId id="272" r:id="rId27"/>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80"/>
    <a:srgbClr val="FEDEF3"/>
    <a:srgbClr val="FE8ACC"/>
    <a:srgbClr val="FECEED"/>
    <a:srgbClr val="FD0B95"/>
    <a:srgbClr val="FDBBE5"/>
    <a:srgbClr val="FD49B0"/>
    <a:srgbClr val="FEA8D9"/>
    <a:srgbClr val="FD2B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p:scale>
          <a:sx n="75" d="100"/>
          <a:sy n="75" d="100"/>
        </p:scale>
        <p:origin x="-1236"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03389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312758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HS</a:t>
            </a:r>
            <a:r>
              <a:rPr lang="en-US" baseline="0" smtClean="0"/>
              <a:t> có thể có nhiều cách trả lời...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HS có</a:t>
            </a:r>
            <a:r>
              <a:rPr lang="en-US" baseline="0" smtClean="0"/>
              <a:t> thể chọn câu trả lời của mình để viết, GV không nên áp đặt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3/28/2022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56955" y="133350"/>
            <a:ext cx="4876800" cy="4851035"/>
            <a:chOff x="2057400" y="285749"/>
            <a:chExt cx="4876800" cy="4851035"/>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081"/>
            <a:stretch/>
          </p:blipFill>
          <p:spPr>
            <a:xfrm>
              <a:off x="2057400" y="285749"/>
              <a:ext cx="4876800" cy="4851035"/>
            </a:xfrm>
            <a:prstGeom prst="rect">
              <a:avLst/>
            </a:prstGeom>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327" y="787881"/>
              <a:ext cx="2133600" cy="52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800" y="498433"/>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
        <p:nvSpPr>
          <p:cNvPr id="13" name="TextBox 12"/>
          <p:cNvSpPr txBox="1"/>
          <p:nvPr/>
        </p:nvSpPr>
        <p:spPr>
          <a:xfrm>
            <a:off x="47172" y="351066"/>
            <a:ext cx="8991600" cy="4893514"/>
          </a:xfrm>
          <a:prstGeom prst="rect">
            <a:avLst/>
          </a:prstGeom>
          <a:solidFill>
            <a:schemeClr val="bg1"/>
          </a:solid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a:t>
            </a:r>
            <a:r>
              <a:rPr lang="en-US" sz="2400">
                <a:latin typeface="Arial" pitchFamily="34" charset="0"/>
                <a:ea typeface="Arial-Rounded" pitchFamily="34" charset="0"/>
                <a:cs typeface="Arial" pitchFamily="34" charset="0"/>
              </a:rPr>
              <a:t>một chú bé chăn cừu thường thả cừu gần chân núi</a:t>
            </a:r>
            <a:r>
              <a:rPr lang="en-US" sz="2400" smtClean="0">
                <a:latin typeface="Arial" pitchFamily="34" charset="0"/>
                <a:ea typeface="Arial-Rounded" pitchFamily="34" charset="0"/>
                <a:cs typeface="Arial" pitchFamily="34" charset="0"/>
              </a:rPr>
              <a:t>. </a:t>
            </a:r>
            <a:r>
              <a:rPr lang="en-US" sz="2400" smtClean="0">
                <a:solidFill>
                  <a:srgbClr val="FF0000"/>
                </a:solidFill>
                <a:latin typeface="Arial" pitchFamily="34" charset="0"/>
                <a:ea typeface="Arial-Rounded" pitchFamily="34" charset="0"/>
                <a:cs typeface="Arial" pitchFamily="34" charset="0"/>
              </a:rPr>
              <a:t>//</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Một hôm thấy buồn quá, chú nghĩ ra một trò đùa cho vui.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 </a:t>
            </a:r>
            <a:r>
              <a:rPr lang="en-US" sz="2400">
                <a:latin typeface="Arial" pitchFamily="34" charset="0"/>
                <a:ea typeface="Arial-Rounded" pitchFamily="34" charset="0"/>
                <a:cs typeface="Arial" pitchFamily="34" charset="0"/>
              </a:rPr>
              <a:t>giả vờ kêu toáng lên:</a:t>
            </a:r>
          </a:p>
          <a:p>
            <a:pPr algn="just"/>
            <a:r>
              <a:rPr lang="en-US" sz="2400">
                <a:latin typeface="Arial" pitchFamily="34" charset="0"/>
                <a:ea typeface="Arial-Rounded" pitchFamily="34" charset="0"/>
                <a:cs typeface="Arial" pitchFamily="34" charset="0"/>
              </a:rPr>
              <a:t>	– Sói! Sói! Cứu tôi với</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endParaRPr lang="en-US" sz="2400">
              <a:latin typeface="Arial" pitchFamily="34" charset="0"/>
              <a:ea typeface="Arial-Rounded" pitchFamily="34" charset="0"/>
              <a:cs typeface="Arial" pitchFamily="34" charset="0"/>
            </a:endParaRPr>
          </a:p>
          <a:p>
            <a:pPr algn="just"/>
            <a:r>
              <a:rPr lang="en-US" sz="2400">
                <a:latin typeface="Arial" pitchFamily="34" charset="0"/>
                <a:ea typeface="Arial-Rounded" pitchFamily="34" charset="0"/>
                <a:cs typeface="Arial" pitchFamily="34" charset="0"/>
              </a:rPr>
              <a:t>	Nghe tiếng kêu cứu, mấy bác nông dân đang làm việc gần đấy tức tốc chạy tới</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Nhưng họ không thấy sói đâu</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Thấy vậy, chú khoái chí lắm</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endParaRPr lang="en-US" sz="2400">
              <a:latin typeface="Arial" pitchFamily="34" charset="0"/>
              <a:ea typeface="Arial-Rounded" pitchFamily="34" charset="0"/>
              <a:cs typeface="Arial" pitchFamily="34" charset="0"/>
            </a:endParaRPr>
          </a:p>
          <a:p>
            <a:pPr algn="just"/>
            <a:r>
              <a:rPr lang="en-US" sz="2400">
                <a:latin typeface="Arial" pitchFamily="34" charset="0"/>
                <a:ea typeface="Arial-Rounded" pitchFamily="34" charset="0"/>
                <a:cs typeface="Arial" pitchFamily="34" charset="0"/>
              </a:rPr>
              <a:t>	Mấy hôm sau, chú lại bày ra trò ấy.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Các </a:t>
            </a:r>
            <a:r>
              <a:rPr lang="en-US" sz="2400">
                <a:latin typeface="Arial" pitchFamily="34" charset="0"/>
                <a:ea typeface="Arial-Rounded" pitchFamily="34" charset="0"/>
                <a:cs typeface="Arial" pitchFamily="34" charset="0"/>
              </a:rPr>
              <a:t>bác nông dân lại chạy tới.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Rồi </a:t>
            </a:r>
            <a:r>
              <a:rPr lang="en-US" sz="2400">
                <a:latin typeface="Arial" pitchFamily="34" charset="0"/>
                <a:ea typeface="Arial-Rounded" pitchFamily="34" charset="0"/>
                <a:cs typeface="Arial" pitchFamily="34" charset="0"/>
              </a:rPr>
              <a:t>một hôm, sói đến thật.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 </a:t>
            </a:r>
            <a:r>
              <a:rPr lang="en-US" sz="2400">
                <a:latin typeface="Arial" pitchFamily="34" charset="0"/>
                <a:ea typeface="Arial-Rounded" pitchFamily="34" charset="0"/>
                <a:cs typeface="Arial" pitchFamily="34" charset="0"/>
              </a:rPr>
              <a:t>hốt hoảng kêu gào xin cứu giúp</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Các bác nông dân nghĩ là chú lại lừa mình, nên vẫn thản nhiên làm việc. </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Thế </a:t>
            </a:r>
            <a:r>
              <a:rPr lang="en-US" sz="2400">
                <a:latin typeface="Arial" pitchFamily="34" charset="0"/>
                <a:ea typeface="Arial-Rounded" pitchFamily="34" charset="0"/>
                <a:cs typeface="Arial" pitchFamily="34" charset="0"/>
              </a:rPr>
              <a:t>là sói thỏa thuê ăn thịt hết cả đàn cừu</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endParaRPr lang="en-US" sz="2400">
              <a:latin typeface="Arial" pitchFamily="34" charset="0"/>
              <a:ea typeface="Arial-Rounded" pitchFamily="34" charset="0"/>
              <a:cs typeface="Arial" pitchFamily="34" charset="0"/>
            </a:endParaRP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Ê-dốp)</a:t>
            </a:r>
          </a:p>
        </p:txBody>
      </p:sp>
      <p:sp>
        <p:nvSpPr>
          <p:cNvPr id="6" name="TextBox 5"/>
          <p:cNvSpPr txBox="1"/>
          <p:nvPr/>
        </p:nvSpPr>
        <p:spPr>
          <a:xfrm>
            <a:off x="1832465" y="4695952"/>
            <a:ext cx="4907598"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tự ngắt câu vào </a:t>
            </a:r>
            <a:r>
              <a:rPr lang="en-US" sz="2400" smtClean="0">
                <a:latin typeface="Arial" pitchFamily="34" charset="0"/>
                <a:ea typeface="Arial-Rounded" pitchFamily="34" charset="0"/>
                <a:cs typeface="Arial" pitchFamily="34" charset="0"/>
              </a:rPr>
              <a:t>SGK</a:t>
            </a:r>
            <a:endParaRPr lang="en-US" sz="2400">
              <a:latin typeface="Arial" pitchFamily="34" charset="0"/>
              <a:ea typeface="Arial-Rounded" pitchFamily="34" charset="0"/>
              <a:cs typeface="Arial" pitchFamily="34" charset="0"/>
            </a:endParaRPr>
          </a:p>
        </p:txBody>
      </p:sp>
      <p:sp>
        <p:nvSpPr>
          <p:cNvPr id="7" name="TextBox 6"/>
          <p:cNvSpPr txBox="1"/>
          <p:nvPr/>
        </p:nvSpPr>
        <p:spPr>
          <a:xfrm>
            <a:off x="1828800" y="4695952"/>
            <a:ext cx="4914929"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nối tiếp câu</a:t>
            </a:r>
          </a:p>
        </p:txBody>
      </p:sp>
      <p:sp>
        <p:nvSpPr>
          <p:cNvPr id="10" name="TextBox 9"/>
          <p:cNvSpPr txBox="1"/>
          <p:nvPr/>
        </p:nvSpPr>
        <p:spPr>
          <a:xfrm>
            <a:off x="1522268" y="-36015"/>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1077097"/>
          </a:xfrm>
          <a:prstGeom prst="rect">
            <a:avLst/>
          </a:prstGeom>
          <a:noFill/>
        </p:spPr>
        <p:txBody>
          <a:bodyPr wrap="square" lIns="91318" tIns="45660" rIns="91318" bIns="45660" rtlCol="0">
            <a:spAutoFit/>
          </a:bodyPr>
          <a:lstStyle/>
          <a:p>
            <a:pPr algn="just"/>
            <a:r>
              <a:rPr lang="en-US" sz="3200">
                <a:latin typeface="Arial" pitchFamily="34" charset="0"/>
                <a:ea typeface="Arial-Rounded" pitchFamily="34" charset="0"/>
                <a:cs typeface="Arial" pitchFamily="34" charset="0"/>
              </a:rPr>
              <a:t>Nghe tiếng kêu cứu, mấy bác nông dân đang làm việc gần đấy tức tốc chạy tới.</a:t>
            </a:r>
          </a:p>
        </p:txBody>
      </p:sp>
      <p:cxnSp>
        <p:nvCxnSpPr>
          <p:cNvPr id="5" name="Straight Connector 4"/>
          <p:cNvCxnSpPr/>
          <p:nvPr/>
        </p:nvCxnSpPr>
        <p:spPr>
          <a:xfrm flipH="1">
            <a:off x="4267200" y="18151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4470" y="3490180"/>
            <a:ext cx="8382000" cy="1077097"/>
          </a:xfrm>
          <a:prstGeom prst="rect">
            <a:avLst/>
          </a:prstGeom>
          <a:noFill/>
        </p:spPr>
        <p:txBody>
          <a:bodyPr wrap="square" lIns="91318" tIns="45660" rIns="91318" bIns="45660" rtlCol="0">
            <a:spAutoFit/>
          </a:bodyPr>
          <a:lstStyle/>
          <a:p>
            <a:pPr algn="just"/>
            <a:r>
              <a:rPr lang="en-US" sz="3200">
                <a:latin typeface="Arial" pitchFamily="34" charset="0"/>
                <a:ea typeface="Arial-Rounded" pitchFamily="34" charset="0"/>
                <a:cs typeface="Arial" pitchFamily="34" charset="0"/>
              </a:rPr>
              <a:t>Các bác nông dân nghĩ là chú lại lừa mình, nên vẫn thản nhiên làm việc.</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5486400" y="357703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39201" y="357703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791200" y="4101678"/>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633769" y="227210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772400" y="179987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615871" y="233917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0" name="TextBox 9"/>
          <p:cNvSpPr txBox="1"/>
          <p:nvPr/>
        </p:nvSpPr>
        <p:spPr>
          <a:xfrm>
            <a:off x="457200" y="285750"/>
            <a:ext cx="8581572" cy="4893514"/>
          </a:xfrm>
          <a:prstGeom prst="rect">
            <a:avLst/>
          </a:prstGeom>
          <a:solidFill>
            <a:schemeClr val="bg1"/>
          </a:solid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a:t>
            </a:r>
            <a:r>
              <a:rPr lang="en-US" sz="2400">
                <a:latin typeface="Arial" pitchFamily="34" charset="0"/>
                <a:ea typeface="Arial-Rounded" pitchFamily="34" charset="0"/>
                <a:cs typeface="Arial" pitchFamily="34" charset="0"/>
              </a:rPr>
              <a:t>một chú bé chăn cừu thường thả cừu gần chân núi</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Một hôm thấy buồn quá, chú nghĩ ra một trò đùa cho vui</a:t>
            </a:r>
            <a:r>
              <a:rPr lang="en-US" sz="2400" smtClean="0">
                <a:latin typeface="Arial" pitchFamily="34" charset="0"/>
                <a:ea typeface="Arial-Rounded" pitchFamily="34" charset="0"/>
                <a:cs typeface="Arial" pitchFamily="34" charset="0"/>
              </a:rPr>
              <a:t>.</a:t>
            </a:r>
            <a:r>
              <a:rPr lang="en-US" sz="2400" smtClean="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Chú </a:t>
            </a:r>
            <a:r>
              <a:rPr lang="en-US" sz="2400">
                <a:latin typeface="Arial" pitchFamily="34" charset="0"/>
                <a:ea typeface="Arial-Rounded" pitchFamily="34" charset="0"/>
                <a:cs typeface="Arial" pitchFamily="34" charset="0"/>
              </a:rPr>
              <a:t>giả vờ kêu toáng lên:</a:t>
            </a:r>
          </a:p>
          <a:p>
            <a:pPr algn="just"/>
            <a:r>
              <a:rPr lang="en-US" sz="2400">
                <a:latin typeface="Arial" pitchFamily="34" charset="0"/>
                <a:ea typeface="Arial-Rounded" pitchFamily="34" charset="0"/>
                <a:cs typeface="Arial" pitchFamily="34" charset="0"/>
              </a:rPr>
              <a:t>	– Sói! Sói! Cứu tôi với</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endParaRPr lang="en-US" sz="2400">
              <a:latin typeface="Arial" pitchFamily="34" charset="0"/>
              <a:ea typeface="Arial-Rounded" pitchFamily="34" charset="0"/>
              <a:cs typeface="Arial" pitchFamily="34" charset="0"/>
            </a:endParaRPr>
          </a:p>
          <a:p>
            <a:pPr algn="just"/>
            <a:r>
              <a:rPr lang="en-US" sz="2400">
                <a:latin typeface="Arial" pitchFamily="34" charset="0"/>
                <a:ea typeface="Arial-Rounded" pitchFamily="34" charset="0"/>
                <a:cs typeface="Arial" pitchFamily="34" charset="0"/>
              </a:rPr>
              <a:t>	Nghe tiếng kêu cứu, mấy bác nông dân đang làm việc gần đấy tức tốc chạy tới</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Nhưng </a:t>
            </a:r>
            <a:r>
              <a:rPr lang="en-US" sz="2400">
                <a:latin typeface="Arial" pitchFamily="34" charset="0"/>
                <a:ea typeface="Arial-Rounded" pitchFamily="34" charset="0"/>
                <a:cs typeface="Arial" pitchFamily="34" charset="0"/>
              </a:rPr>
              <a:t>họ không thấy sói đâu</a:t>
            </a:r>
            <a:r>
              <a:rPr lang="en-US" sz="2400" smtClean="0">
                <a:latin typeface="Arial" pitchFamily="34" charset="0"/>
                <a:ea typeface="Arial-Rounded" pitchFamily="34" charset="0"/>
                <a:cs typeface="Arial" pitchFamily="34" charset="0"/>
              </a:rPr>
              <a:t>. </a:t>
            </a:r>
            <a:r>
              <a:rPr lang="en-US" sz="2400">
                <a:latin typeface="Arial" pitchFamily="34" charset="0"/>
                <a:ea typeface="Arial-Rounded" pitchFamily="34" charset="0"/>
                <a:cs typeface="Arial" pitchFamily="34" charset="0"/>
              </a:rPr>
              <a:t>Thấy vậy, chú khoái chí lắm</a:t>
            </a:r>
            <a:r>
              <a:rPr lang="en-US" sz="2400" smtClean="0">
                <a:latin typeface="Arial" pitchFamily="34" charset="0"/>
                <a:ea typeface="Arial-Rounded" pitchFamily="34" charset="0"/>
                <a:cs typeface="Arial" pitchFamily="34" charset="0"/>
              </a:rPr>
              <a:t>.</a:t>
            </a:r>
            <a:endParaRPr lang="en-US" sz="2400">
              <a:latin typeface="Arial" pitchFamily="34" charset="0"/>
              <a:ea typeface="Arial-Rounded" pitchFamily="34" charset="0"/>
              <a:cs typeface="Arial" pitchFamily="34" charset="0"/>
            </a:endParaRPr>
          </a:p>
          <a:p>
            <a:pPr algn="just"/>
            <a:r>
              <a:rPr lang="en-US" sz="2400">
                <a:latin typeface="Arial" pitchFamily="34" charset="0"/>
                <a:ea typeface="Arial-Rounded" pitchFamily="34" charset="0"/>
                <a:cs typeface="Arial" pitchFamily="34" charset="0"/>
              </a:rPr>
              <a:t>	Mấy hôm sau, chú lại bày ra trò ấy. </a:t>
            </a:r>
            <a:r>
              <a:rPr lang="en-US" sz="2400" smtClean="0">
                <a:latin typeface="Arial" pitchFamily="34" charset="0"/>
                <a:ea typeface="Arial-Rounded" pitchFamily="34" charset="0"/>
                <a:cs typeface="Arial" pitchFamily="34" charset="0"/>
              </a:rPr>
              <a:t>Các </a:t>
            </a:r>
            <a:r>
              <a:rPr lang="en-US" sz="2400">
                <a:latin typeface="Arial" pitchFamily="34" charset="0"/>
                <a:ea typeface="Arial-Rounded" pitchFamily="34" charset="0"/>
                <a:cs typeface="Arial" pitchFamily="34" charset="0"/>
              </a:rPr>
              <a:t>bác nông dân lại chạy tới. </a:t>
            </a:r>
            <a:r>
              <a:rPr lang="en-US" sz="2400" smtClean="0">
                <a:latin typeface="Arial" pitchFamily="34" charset="0"/>
                <a:ea typeface="Arial-Rounded" pitchFamily="34" charset="0"/>
                <a:cs typeface="Arial" pitchFamily="34" charset="0"/>
              </a:rPr>
              <a:t>Rồi </a:t>
            </a:r>
            <a:r>
              <a:rPr lang="en-US" sz="2400">
                <a:latin typeface="Arial" pitchFamily="34" charset="0"/>
                <a:ea typeface="Arial-Rounded" pitchFamily="34" charset="0"/>
                <a:cs typeface="Arial" pitchFamily="34" charset="0"/>
              </a:rPr>
              <a:t>một hôm, sói đến thật. </a:t>
            </a:r>
            <a:r>
              <a:rPr lang="en-US" sz="2400" smtClean="0">
                <a:latin typeface="Arial" pitchFamily="34" charset="0"/>
                <a:ea typeface="Arial-Rounded" pitchFamily="34" charset="0"/>
                <a:cs typeface="Arial" pitchFamily="34" charset="0"/>
              </a:rPr>
              <a:t>Chú </a:t>
            </a:r>
            <a:r>
              <a:rPr lang="en-US" sz="2400">
                <a:latin typeface="Arial" pitchFamily="34" charset="0"/>
                <a:ea typeface="Arial-Rounded" pitchFamily="34" charset="0"/>
                <a:cs typeface="Arial" pitchFamily="34" charset="0"/>
              </a:rPr>
              <a:t>hốt hoảng kêu gào xin cứu giúp</a:t>
            </a:r>
            <a:r>
              <a:rPr lang="en-US" sz="2400" smtClean="0">
                <a:latin typeface="Arial" pitchFamily="34" charset="0"/>
                <a:ea typeface="Arial-Rounded" pitchFamily="34" charset="0"/>
                <a:cs typeface="Arial" pitchFamily="34" charset="0"/>
              </a:rPr>
              <a:t>.</a:t>
            </a:r>
            <a:r>
              <a:rPr lang="en-US" sz="2400">
                <a:solidFill>
                  <a:srgbClr val="FF0000"/>
                </a:solidFill>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Các </a:t>
            </a:r>
            <a:r>
              <a:rPr lang="en-US" sz="2400">
                <a:latin typeface="Arial" pitchFamily="34" charset="0"/>
                <a:ea typeface="Arial-Rounded" pitchFamily="34" charset="0"/>
                <a:cs typeface="Arial" pitchFamily="34" charset="0"/>
              </a:rPr>
              <a:t>bác nông dân nghĩ là chú lại lừa mình, nên vẫn thản nhiên làm việc. </a:t>
            </a:r>
            <a:r>
              <a:rPr lang="en-US" sz="2400" smtClean="0">
                <a:latin typeface="Arial" pitchFamily="34" charset="0"/>
                <a:ea typeface="Arial-Rounded" pitchFamily="34" charset="0"/>
                <a:cs typeface="Arial" pitchFamily="34" charset="0"/>
              </a:rPr>
              <a:t>Thế </a:t>
            </a:r>
            <a:r>
              <a:rPr lang="en-US" sz="2400">
                <a:latin typeface="Arial" pitchFamily="34" charset="0"/>
                <a:ea typeface="Arial-Rounded" pitchFamily="34" charset="0"/>
                <a:cs typeface="Arial" pitchFamily="34" charset="0"/>
              </a:rPr>
              <a:t>là sói thỏa thuê ăn thịt hết cả đàn cừu</a:t>
            </a:r>
            <a:r>
              <a:rPr lang="en-US" sz="2400" smtClean="0">
                <a:latin typeface="Arial" pitchFamily="34" charset="0"/>
                <a:ea typeface="Arial-Rounded" pitchFamily="34" charset="0"/>
                <a:cs typeface="Arial" pitchFamily="34" charset="0"/>
              </a:rPr>
              <a:t>.</a:t>
            </a:r>
            <a:endParaRPr lang="en-US" sz="2400">
              <a:latin typeface="Arial" pitchFamily="34" charset="0"/>
              <a:ea typeface="Arial-Rounded" pitchFamily="34" charset="0"/>
              <a:cs typeface="Arial" pitchFamily="34" charset="0"/>
            </a:endParaRPr>
          </a:p>
          <a:p>
            <a:pPr algn="r"/>
            <a:r>
              <a:rPr lang="en-US" sz="2400">
                <a:latin typeface="Arial" pitchFamily="34" charset="0"/>
                <a:ea typeface="Arial-Rounded" pitchFamily="34" charset="0"/>
                <a:cs typeface="Arial" pitchFamily="34" charset="0"/>
              </a:rPr>
              <a:t>(</a:t>
            </a:r>
            <a:r>
              <a:rPr lang="en-US" sz="2400" i="1">
                <a:latin typeface="Arial" pitchFamily="34" charset="0"/>
                <a:ea typeface="Arial-Rounded" pitchFamily="34" charset="0"/>
                <a:cs typeface="Arial" pitchFamily="34" charset="0"/>
              </a:rPr>
              <a:t>Theo</a:t>
            </a:r>
            <a:r>
              <a:rPr lang="en-US" sz="2400">
                <a:latin typeface="Arial" pitchFamily="34" charset="0"/>
                <a:ea typeface="Arial-Rounded" pitchFamily="34" charset="0"/>
                <a:cs typeface="Arial" pitchFamily="34" charset="0"/>
              </a:rPr>
              <a:t> Ê-dốp)</a:t>
            </a:r>
          </a:p>
        </p:txBody>
      </p:sp>
      <p:sp>
        <p:nvSpPr>
          <p:cNvPr id="12" name="TextBox 11"/>
          <p:cNvSpPr txBox="1"/>
          <p:nvPr/>
        </p:nvSpPr>
        <p:spPr>
          <a:xfrm>
            <a:off x="1947325" y="4855657"/>
            <a:ext cx="3305952" cy="279696"/>
          </a:xfrm>
          <a:prstGeom prst="rect">
            <a:avLst/>
          </a:prstGeom>
          <a:solidFill>
            <a:srgbClr val="FEDEF3"/>
          </a:solidFill>
        </p:spPr>
        <p:txBody>
          <a:bodyPr wrap="square" lIns="91318" tIns="45660" rIns="91318" bIns="45660" rtlCol="0">
            <a:spAutoFit/>
          </a:bodyPr>
          <a:lstStyle/>
          <a:p>
            <a:pPr algn="ctr"/>
            <a:r>
              <a:rPr lang="en-US" sz="1600">
                <a:latin typeface="Arial" pitchFamily="34" charset="0"/>
                <a:ea typeface="Arial-Rounded" pitchFamily="34" charset="0"/>
                <a:cs typeface="Arial" pitchFamily="34" charset="0"/>
              </a:rPr>
              <a:t>Bài đọc có mấy đoạn?</a:t>
            </a:r>
          </a:p>
        </p:txBody>
      </p:sp>
      <p:sp>
        <p:nvSpPr>
          <p:cNvPr id="8" name="TextBox 7"/>
          <p:cNvSpPr txBox="1"/>
          <p:nvPr/>
        </p:nvSpPr>
        <p:spPr>
          <a:xfrm>
            <a:off x="2178387" y="4855657"/>
            <a:ext cx="2843829" cy="279696"/>
          </a:xfrm>
          <a:prstGeom prst="rect">
            <a:avLst/>
          </a:prstGeom>
          <a:solidFill>
            <a:srgbClr val="FEDEF3"/>
          </a:solidFill>
        </p:spPr>
        <p:txBody>
          <a:bodyPr wrap="square" lIns="91318" tIns="45660" rIns="91318" bIns="45660" rtlCol="0">
            <a:spAutoFit/>
          </a:bodyPr>
          <a:lstStyle/>
          <a:p>
            <a:pPr algn="ctr"/>
            <a:r>
              <a:rPr lang="en-US" sz="16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5" y="-247650"/>
            <a:ext cx="527050" cy="298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25" y="2571751"/>
            <a:ext cx="527050" cy="218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352550"/>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1</a:t>
            </a:r>
            <a:endParaRPr lang="en-US" sz="2000" b="1">
              <a:latin typeface="Arial" pitchFamily="34" charset="0"/>
              <a:cs typeface="Arial" pitchFamily="34" charset="0"/>
            </a:endParaRPr>
          </a:p>
        </p:txBody>
      </p:sp>
      <p:sp>
        <p:nvSpPr>
          <p:cNvPr id="14" name="TextBox 13"/>
          <p:cNvSpPr txBox="1"/>
          <p:nvPr/>
        </p:nvSpPr>
        <p:spPr>
          <a:xfrm>
            <a:off x="-66675" y="3695640"/>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2</a:t>
            </a:r>
            <a:endParaRPr lang="en-US" sz="2000" b="1">
              <a:latin typeface="Arial" pitchFamily="34" charset="0"/>
              <a:cs typeface="Arial" pitchFamily="34" charset="0"/>
            </a:endParaRPr>
          </a:p>
        </p:txBody>
      </p:sp>
      <p:sp>
        <p:nvSpPr>
          <p:cNvPr id="11" name="TextBox 10"/>
          <p:cNvSpPr txBox="1"/>
          <p:nvPr/>
        </p:nvSpPr>
        <p:spPr>
          <a:xfrm>
            <a:off x="1522268" y="-36015"/>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2000" fill="hold"/>
                                        <p:tgtEl>
                                          <p:spTgt spid="8"/>
                                        </p:tgtEl>
                                        <p:attrNameLst>
                                          <p:attrName>ppt_x</p:attrName>
                                        </p:attrNameLst>
                                      </p:cBhvr>
                                      <p:tavLst>
                                        <p:tav tm="0">
                                          <p:val>
                                            <p:strVal val="1+#ppt_w/2"/>
                                          </p:val>
                                        </p:tav>
                                        <p:tav tm="100000">
                                          <p:val>
                                            <p:strVal val="#ppt_x"/>
                                          </p:val>
                                        </p:tav>
                                      </p:tavLst>
                                    </p:anim>
                                    <p:anim calcmode="lin" valueType="num">
                                      <p:cBhvr additive="base">
                                        <p:cTn id="3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971550"/>
            <a:ext cx="91440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Tức tốc</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làm một việc gì đó ngay lập tức, rất gấp.</a:t>
            </a:r>
            <a:endParaRPr lang="en-US" sz="3400">
              <a:latin typeface="Arial" pitchFamily="34" charset="0"/>
              <a:cs typeface="Arial" pitchFamily="34" charset="0"/>
            </a:endParaRPr>
          </a:p>
        </p:txBody>
      </p:sp>
      <p:sp>
        <p:nvSpPr>
          <p:cNvPr id="6" name="Title 1"/>
          <p:cNvSpPr txBox="1">
            <a:spLocks/>
          </p:cNvSpPr>
          <p:nvPr/>
        </p:nvSpPr>
        <p:spPr>
          <a:xfrm>
            <a:off x="228600" y="1885950"/>
            <a:ext cx="9144000" cy="129540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Thản nhiên</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Có vẻ như bình thường, coi như không có chuyện gì. </a:t>
            </a:r>
            <a:endParaRPr lang="en-US" sz="3400">
              <a:latin typeface="Arial" pitchFamily="34" charset="0"/>
              <a:cs typeface="Arial" pitchFamily="34" charset="0"/>
            </a:endParaRPr>
          </a:p>
        </p:txBody>
      </p:sp>
      <p:sp>
        <p:nvSpPr>
          <p:cNvPr id="8" name="Title 1"/>
          <p:cNvSpPr txBox="1">
            <a:spLocks/>
          </p:cNvSpPr>
          <p:nvPr/>
        </p:nvSpPr>
        <p:spPr>
          <a:xfrm>
            <a:off x="250371" y="3219450"/>
            <a:ext cx="91440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Thỏa thuê</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rất thỏa, được tha hồ theo ý muốn.</a:t>
            </a:r>
            <a:endParaRPr lang="en-US" sz="34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theo nhóm</a:t>
            </a:r>
          </a:p>
        </p:txBody>
      </p:sp>
      <p:sp>
        <p:nvSpPr>
          <p:cNvPr id="10" name="TextBox 9"/>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toàn bài</a:t>
            </a:r>
          </a:p>
        </p:txBody>
      </p:sp>
      <p:sp>
        <p:nvSpPr>
          <p:cNvPr id="14" name="TextBox 13"/>
          <p:cNvSpPr txBox="1"/>
          <p:nvPr/>
        </p:nvSpPr>
        <p:spPr>
          <a:xfrm>
            <a:off x="1522268" y="122867"/>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
        <p:nvSpPr>
          <p:cNvPr id="15" name="TextBox 14"/>
          <p:cNvSpPr txBox="1"/>
          <p:nvPr/>
        </p:nvSpPr>
        <p:spPr>
          <a:xfrm>
            <a:off x="50800" y="498433"/>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206500" y="4639493"/>
            <a:ext cx="1143000" cy="441037"/>
          </a:xfrm>
          <a:prstGeom prst="rect">
            <a:avLst/>
          </a:prstGeom>
        </p:spPr>
      </p:pic>
      <p:sp>
        <p:nvSpPr>
          <p:cNvPr id="4" name="TextBox 3"/>
          <p:cNvSpPr txBox="1"/>
          <p:nvPr/>
        </p:nvSpPr>
        <p:spPr>
          <a:xfrm>
            <a:off x="2362200" y="4710301"/>
            <a:ext cx="2736687"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Thi đua</a:t>
            </a:r>
          </a:p>
        </p:txBody>
      </p:sp>
      <p:sp>
        <p:nvSpPr>
          <p:cNvPr id="10" name="TextBox 9"/>
          <p:cNvSpPr txBox="1"/>
          <p:nvPr/>
        </p:nvSpPr>
        <p:spPr>
          <a:xfrm>
            <a:off x="1522268" y="122867"/>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
        <p:nvSpPr>
          <p:cNvPr id="11" name="TextBox 10"/>
          <p:cNvSpPr txBox="1"/>
          <p:nvPr/>
        </p:nvSpPr>
        <p:spPr>
          <a:xfrm>
            <a:off x="50800" y="498433"/>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010400" y="0"/>
            <a:ext cx="2209800" cy="543435"/>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22268" y="224465"/>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
        <p:nvSpPr>
          <p:cNvPr id="12" name="TextBox 11"/>
          <p:cNvSpPr txBox="1"/>
          <p:nvPr/>
        </p:nvSpPr>
        <p:spPr>
          <a:xfrm>
            <a:off x="50800" y="600031"/>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0800" y="600031"/>
            <a:ext cx="8991600" cy="4031740"/>
          </a:xfrm>
          <a:prstGeom prst="rect">
            <a:avLst/>
          </a:prstGeom>
          <a:noFill/>
        </p:spPr>
        <p:txBody>
          <a:bodyPr wrap="square" lIns="91305" tIns="45654" rIns="91305" bIns="45654" rtlCol="0">
            <a:spAutoFit/>
          </a:bodyPr>
          <a:lstStyle/>
          <a:p>
            <a:pPr algn="just"/>
            <a:r>
              <a:rPr lang="en-US" sz="32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3200">
                <a:latin typeface="Arial" pitchFamily="34" charset="0"/>
                <a:ea typeface="Arial-Rounded" pitchFamily="34" charset="0"/>
                <a:cs typeface="Arial" pitchFamily="34" charset="0"/>
              </a:rPr>
              <a:t>	</a:t>
            </a:r>
            <a:r>
              <a:rPr lang="en-US" sz="3200" smtClean="0">
                <a:latin typeface="Arial" pitchFamily="34" charset="0"/>
                <a:ea typeface="Arial-Rounded" pitchFamily="34" charset="0"/>
                <a:cs typeface="Arial" pitchFamily="34" charset="0"/>
              </a:rPr>
              <a:t>– Sói! Sói! Cứu tôi với!</a:t>
            </a:r>
          </a:p>
          <a:p>
            <a:pPr algn="just"/>
            <a:r>
              <a:rPr lang="en-US" sz="3200">
                <a:latin typeface="Arial" pitchFamily="34" charset="0"/>
                <a:ea typeface="Arial-Rounded" pitchFamily="34" charset="0"/>
                <a:cs typeface="Arial" pitchFamily="34" charset="0"/>
              </a:rPr>
              <a:t>	</a:t>
            </a:r>
            <a:r>
              <a:rPr lang="en-US" sz="32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p:txBody>
      </p:sp>
      <p:sp>
        <p:nvSpPr>
          <p:cNvPr id="5" name="TextBox 4"/>
          <p:cNvSpPr txBox="1"/>
          <p:nvPr/>
        </p:nvSpPr>
        <p:spPr>
          <a:xfrm>
            <a:off x="2895601" y="57150"/>
            <a:ext cx="3642531" cy="584654"/>
          </a:xfrm>
          <a:prstGeom prst="rect">
            <a:avLst/>
          </a:prstGeom>
          <a:solidFill>
            <a:srgbClr val="FEDEF3"/>
          </a:solidFill>
        </p:spPr>
        <p:txBody>
          <a:bodyPr wrap="square" lIns="91318" tIns="45660" rIns="91318" bIns="45660" rtlCol="0">
            <a:spAutoFit/>
          </a:bodyPr>
          <a:lstStyle/>
          <a:p>
            <a:pPr algn="ct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đoạn</a:t>
            </a:r>
            <a:r>
              <a:rPr lang="en-US" sz="3200" b="1" dirty="0">
                <a:latin typeface="Arial" pitchFamily="34" charset="0"/>
                <a:ea typeface="Arial-Rounded" pitchFamily="34" charset="0"/>
                <a:cs typeface="Arial" pitchFamily="34" charset="0"/>
              </a:rPr>
              <a:t> 1:</a:t>
            </a:r>
          </a:p>
        </p:txBody>
      </p:sp>
      <p:sp>
        <p:nvSpPr>
          <p:cNvPr id="6" name="TextBox 5"/>
          <p:cNvSpPr txBox="1"/>
          <p:nvPr/>
        </p:nvSpPr>
        <p:spPr>
          <a:xfrm>
            <a:off x="-19050" y="45270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Chú bé trong câu chuyện làm công việc gì?</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7237" y="4541610"/>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Chú bé chăn cừu nghĩ ra trò gì để đùa cho vui?</a:t>
            </a:r>
            <a:endParaRPr lang="en-US" sz="3200">
              <a:latin typeface="Arial" pitchFamily="34" charset="0"/>
              <a:ea typeface="Arial-Rounded" pitchFamily="34" charset="0"/>
              <a:cs typeface="Arial" pitchFamily="34" charset="0"/>
            </a:endParaRPr>
          </a:p>
        </p:txBody>
      </p:sp>
      <p:cxnSp>
        <p:nvCxnSpPr>
          <p:cNvPr id="4" name="Straight Connector 3"/>
          <p:cNvCxnSpPr/>
          <p:nvPr/>
        </p:nvCxnSpPr>
        <p:spPr>
          <a:xfrm>
            <a:off x="4085772" y="1100364"/>
            <a:ext cx="1752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71779" y="2114550"/>
            <a:ext cx="4370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50686" y="2601387"/>
            <a:ext cx="41547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 y="3562350"/>
            <a:ext cx="731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35958" y="3105150"/>
            <a:ext cx="78286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 y="4548868"/>
            <a:ext cx="9768113"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Nghe tiếng kêu cứu, mấy bác nông dân đã làm gì?</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50" fill="hold"/>
                                        <p:tgtEl>
                                          <p:spTgt spid="6"/>
                                        </p:tgtEl>
                                        <p:attrNameLst>
                                          <p:attrName>ppt_x</p:attrName>
                                        </p:attrNameLst>
                                      </p:cBhvr>
                                      <p:tavLst>
                                        <p:tav tm="0">
                                          <p:val>
                                            <p:strVal val="1+#ppt_w/2"/>
                                          </p:val>
                                        </p:tav>
                                        <p:tav tm="100000">
                                          <p:val>
                                            <p:strVal val="#ppt_x"/>
                                          </p:val>
                                        </p:tav>
                                      </p:tavLst>
                                    </p:anim>
                                    <p:anim calcmode="lin" valueType="num">
                                      <p:cBhvr additive="base">
                                        <p:cTn id="8"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1+#ppt_w/2"/>
                                          </p:val>
                                        </p:tav>
                                        <p:tav tm="100000">
                                          <p:val>
                                            <p:strVal val="#ppt_x"/>
                                          </p:val>
                                        </p:tav>
                                      </p:tavLst>
                                    </p:anim>
                                    <p:anim calcmode="lin" valueType="num">
                                      <p:cBhvr additive="base">
                                        <p:cTn id="19"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2000" fill="hold"/>
                                        <p:tgtEl>
                                          <p:spTgt spid="14"/>
                                        </p:tgtEl>
                                        <p:attrNameLst>
                                          <p:attrName>ppt_x</p:attrName>
                                        </p:attrNameLst>
                                      </p:cBhvr>
                                      <p:tavLst>
                                        <p:tav tm="0">
                                          <p:val>
                                            <p:strVal val="1+#ppt_w/2"/>
                                          </p:val>
                                        </p:tav>
                                        <p:tav tm="100000">
                                          <p:val>
                                            <p:strVal val="#ppt_x"/>
                                          </p:val>
                                        </p:tav>
                                      </p:tavLst>
                                    </p:anim>
                                    <p:anim calcmode="lin" valueType="num">
                                      <p:cBhvr additive="base">
                                        <p:cTn id="33"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642571"/>
            <a:ext cx="7239000" cy="1077097"/>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Em có nhận xét gì về hành động của các bác nông dân?</a:t>
            </a:r>
            <a:endParaRPr lang="en-US" sz="3200">
              <a:latin typeface="Arial" pitchFamily="34" charset="0"/>
              <a:ea typeface="Arial-Rounded" pitchFamily="34" charset="0"/>
              <a:cs typeface="Arial" pitchFamily="34" charset="0"/>
            </a:endParaRPr>
          </a:p>
        </p:txBody>
      </p:sp>
      <p:sp>
        <p:nvSpPr>
          <p:cNvPr id="4" name="Curved Right Arrow 3"/>
          <p:cNvSpPr/>
          <p:nvPr/>
        </p:nvSpPr>
        <p:spPr>
          <a:xfrm>
            <a:off x="226060" y="1352550"/>
            <a:ext cx="756920" cy="19049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990600" y="2571750"/>
            <a:ext cx="7239000" cy="1077097"/>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Các bác nông dân tốt bụng, sẵn sàng giúp đỡ khi người khác gặp khó khăn.</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621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47750"/>
            <a:ext cx="8686800" cy="3046988"/>
          </a:xfrm>
          <a:prstGeom prst="rect">
            <a:avLst/>
          </a:prstGeom>
        </p:spPr>
        <p:txBody>
          <a:bodyPr wrap="square">
            <a:spAutoFit/>
          </a:bodyPr>
          <a:lstStyle/>
          <a:p>
            <a:pPr algn="just"/>
            <a:r>
              <a:rPr lang="en-US" sz="3200" smtClean="0">
                <a:latin typeface="Arial" pitchFamily="34" charset="0"/>
                <a:ea typeface="Arial-Rounded" pitchFamily="34" charset="0"/>
                <a:cs typeface="Arial" pitchFamily="34" charset="0"/>
              </a:rPr>
              <a:t>	Mấy </a:t>
            </a:r>
            <a:r>
              <a:rPr lang="en-US" sz="3200">
                <a:latin typeface="Arial" pitchFamily="34" charset="0"/>
                <a:ea typeface="Arial-Rounded" pitchFamily="34" charset="0"/>
                <a:cs typeface="Arial" pitchFamily="34"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endParaRPr lang="en-US" sz="3200"/>
          </a:p>
        </p:txBody>
      </p:sp>
      <p:sp>
        <p:nvSpPr>
          <p:cNvPr id="4" name="TextBox 3"/>
          <p:cNvSpPr txBox="1"/>
          <p:nvPr/>
        </p:nvSpPr>
        <p:spPr>
          <a:xfrm>
            <a:off x="-1185" y="45143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Chú bé dừng trò đùa lại hay vẫn tiếp tục?</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53344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Vì sao bầy sói có thể thỏa thuê ăn thịt cừu?</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2:</a:t>
            </a:r>
          </a:p>
        </p:txBody>
      </p:sp>
      <p:cxnSp>
        <p:nvCxnSpPr>
          <p:cNvPr id="7" name="Straight Connector 6"/>
          <p:cNvCxnSpPr/>
          <p:nvPr/>
        </p:nvCxnSpPr>
        <p:spPr>
          <a:xfrm>
            <a:off x="223864" y="3028950"/>
            <a:ext cx="8523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1164" y="3511550"/>
            <a:ext cx="8523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4227" y="3994150"/>
            <a:ext cx="47949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025"/>
            <a:ext cx="8229600" cy="1255101"/>
          </a:xfrm>
          <a:solidFill>
            <a:schemeClr val="accent6">
              <a:lumMod val="20000"/>
              <a:lumOff val="80000"/>
            </a:schemeClr>
          </a:solidFill>
        </p:spPr>
        <p:txBody>
          <a:bodyPr>
            <a:normAutofit fontScale="90000"/>
          </a:bodyPr>
          <a:lstStyle/>
          <a:p>
            <a:r>
              <a:rPr lang="en-US" smtClean="0">
                <a:solidFill>
                  <a:srgbClr val="002060"/>
                </a:solidFill>
                <a:latin typeface="Arial" pitchFamily="34" charset="0"/>
                <a:cs typeface="Arial" pitchFamily="34" charset="0"/>
              </a:rPr>
              <a:t>Hai loài vật nào xuất hiện trong câu chuyện </a:t>
            </a:r>
            <a:r>
              <a:rPr lang="en-US" i="1" smtClean="0">
                <a:solidFill>
                  <a:srgbClr val="002060"/>
                </a:solidFill>
                <a:latin typeface="Arial" pitchFamily="34" charset="0"/>
                <a:cs typeface="Arial" pitchFamily="34" charset="0"/>
              </a:rPr>
              <a:t>Câu hỏi của Sói</a:t>
            </a:r>
            <a:r>
              <a:rPr lang="en-US" smtClean="0">
                <a:solidFill>
                  <a:srgbClr val="002060"/>
                </a:solidFill>
                <a:latin typeface="Arial" pitchFamily="34" charset="0"/>
                <a:cs typeface="Arial" pitchFamily="34" charset="0"/>
              </a:rPr>
              <a:t>?</a:t>
            </a:r>
            <a:endParaRPr lang="en-US">
              <a:solidFill>
                <a:srgbClr val="002060"/>
              </a:solidFill>
              <a:latin typeface="Arial" pitchFamily="34" charset="0"/>
              <a:cs typeface="Arial" pitchFamily="34" charset="0"/>
            </a:endParaRPr>
          </a:p>
        </p:txBody>
      </p:sp>
      <p:sp>
        <p:nvSpPr>
          <p:cNvPr id="4" name="Title 1"/>
          <p:cNvSpPr txBox="1">
            <a:spLocks/>
          </p:cNvSpPr>
          <p:nvPr/>
        </p:nvSpPr>
        <p:spPr>
          <a:xfrm>
            <a:off x="2433865" y="1856468"/>
            <a:ext cx="5109935" cy="8572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mtClean="0">
                <a:solidFill>
                  <a:srgbClr val="002060"/>
                </a:solidFill>
                <a:latin typeface="Arial" pitchFamily="34" charset="0"/>
                <a:cs typeface="Arial" pitchFamily="34" charset="0"/>
              </a:rPr>
              <a:t>A. Sói và gà</a:t>
            </a:r>
            <a:endParaRPr lang="en-US">
              <a:solidFill>
                <a:srgbClr val="002060"/>
              </a:solidFill>
              <a:latin typeface="Arial" pitchFamily="34" charset="0"/>
              <a:cs typeface="Arial" pitchFamily="34" charset="0"/>
            </a:endParaRPr>
          </a:p>
        </p:txBody>
      </p:sp>
      <p:sp>
        <p:nvSpPr>
          <p:cNvPr id="5" name="Title 1"/>
          <p:cNvSpPr txBox="1">
            <a:spLocks/>
          </p:cNvSpPr>
          <p:nvPr/>
        </p:nvSpPr>
        <p:spPr>
          <a:xfrm>
            <a:off x="2433865" y="3086100"/>
            <a:ext cx="5109935" cy="8572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mtClean="0">
                <a:solidFill>
                  <a:srgbClr val="002060"/>
                </a:solidFill>
                <a:latin typeface="Arial" pitchFamily="34" charset="0"/>
                <a:cs typeface="Arial" pitchFamily="34" charset="0"/>
              </a:rPr>
              <a:t>B. Sói và sóc</a:t>
            </a:r>
            <a:endParaRPr lang="en-US">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90046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
                                        </p:tgtEl>
                                        <p:attrNameLst>
                                          <p:attrName>style.color</p:attrName>
                                        </p:attrNameLst>
                                      </p:cBhvr>
                                      <p:to>
                                        <p:clrVal>
                                          <a:srgbClr val="FF0000"/>
                                        </p:clrVal>
                                      </p:to>
                                    </p:set>
                                    <p:set>
                                      <p:cBhvr>
                                        <p:cTn id="7" dur="500" fill="hold"/>
                                        <p:tgtEl>
                                          <p:spTgt spid="5"/>
                                        </p:tgtEl>
                                        <p:attrNameLst>
                                          <p:attrName>fillcolor</p:attrName>
                                        </p:attrNameLst>
                                      </p:cBhvr>
                                      <p:to>
                                        <p:clrVal>
                                          <a:srgbClr val="FF0000"/>
                                        </p:clrVal>
                                      </p:to>
                                    </p:set>
                                    <p:set>
                                      <p:cBhvr>
                                        <p:cTn id="8" dur="500" fill="hold"/>
                                        <p:tgtEl>
                                          <p:spTgt spid="5"/>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209550"/>
            <a:ext cx="8312727"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Em rút ra được bài học gì từ câu chuyện?</a:t>
            </a:r>
            <a:endParaRPr lang="en-US" sz="2800">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34" t="26042" r="22840" b="26301"/>
          <a:stretch/>
        </p:blipFill>
        <p:spPr bwMode="auto">
          <a:xfrm>
            <a:off x="838200" y="1123950"/>
            <a:ext cx="702945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40452" y="361950"/>
            <a:ext cx="6870023" cy="1077097"/>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Em rút ra được bài học gì từ </a:t>
            </a:r>
          </a:p>
          <a:p>
            <a:pPr algn="ctr"/>
            <a:r>
              <a:rPr lang="en-US" sz="3200" smtClean="0">
                <a:latin typeface="Arial" pitchFamily="34" charset="0"/>
                <a:ea typeface="Arial-Rounded" pitchFamily="34" charset="0"/>
                <a:cs typeface="Arial" pitchFamily="34" charset="0"/>
              </a:rPr>
              <a:t>câu chuyện?</a:t>
            </a:r>
            <a:endParaRPr lang="en-US" sz="3200">
              <a:latin typeface="Arial" pitchFamily="34" charset="0"/>
              <a:ea typeface="Arial-Rounded" pitchFamily="34" charset="0"/>
              <a:cs typeface="Arial" pitchFamily="34" charset="0"/>
            </a:endParaRPr>
          </a:p>
        </p:txBody>
      </p:sp>
      <p:sp>
        <p:nvSpPr>
          <p:cNvPr id="4" name="Curved Right Arrow 3"/>
          <p:cNvSpPr/>
          <p:nvPr/>
        </p:nvSpPr>
        <p:spPr>
          <a:xfrm>
            <a:off x="127000" y="900498"/>
            <a:ext cx="609600" cy="27380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756920" y="1993015"/>
            <a:ext cx="7875270" cy="2862201"/>
          </a:xfrm>
          <a:prstGeom prst="rect">
            <a:avLst/>
          </a:prstGeom>
          <a:solidFill>
            <a:srgbClr val="FEDEF3"/>
          </a:solidFill>
        </p:spPr>
        <p:txBody>
          <a:bodyPr wrap="square" lIns="91318" tIns="45660" rIns="91318" bIns="45660" rtlCol="0">
            <a:spAutoFit/>
          </a:bodyPr>
          <a:lstStyle/>
          <a:p>
            <a:pPr algn="just"/>
            <a:r>
              <a:rPr lang="en-US" sz="3600" smtClean="0">
                <a:latin typeface="Arial" pitchFamily="34" charset="0"/>
                <a:ea typeface="Arial-Rounded" pitchFamily="34" charset="0"/>
                <a:cs typeface="Arial" pitchFamily="34" charset="0"/>
              </a:rPr>
              <a:t>	Hãy biết đùa đúng chỗ, đúng lúc, không lấy việc nói dối làm trò đùa.</a:t>
            </a:r>
          </a:p>
          <a:p>
            <a:pPr algn="just"/>
            <a:r>
              <a:rPr lang="en-US" sz="3600">
                <a:latin typeface="Arial" pitchFamily="34" charset="0"/>
                <a:ea typeface="Arial-Rounded" pitchFamily="34" charset="0"/>
                <a:cs typeface="Arial" pitchFamily="34" charset="0"/>
              </a:rPr>
              <a:t>	</a:t>
            </a:r>
            <a:r>
              <a:rPr lang="en-US" sz="3600" smtClean="0">
                <a:latin typeface="Arial" pitchFamily="34" charset="0"/>
                <a:ea typeface="Arial-Rounded" pitchFamily="34" charset="0"/>
                <a:cs typeface="Arial" pitchFamily="34" charset="0"/>
              </a:rPr>
              <a:t>Chúng ta không nên nói dối, nói dối sẽ làm mất niềm tin của mọi người.</a:t>
            </a:r>
            <a:endParaRPr lang="en-US" sz="36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8456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730" y="393123"/>
            <a:ext cx="7917870"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Viết vào vở câu trả lời cho câu hỏi </a:t>
            </a:r>
            <a:r>
              <a:rPr lang="en-US" sz="2800" b="1" smtClean="0">
                <a:latin typeface="Arial" pitchFamily="34" charset="0"/>
                <a:ea typeface="Arial-Rounded" pitchFamily="34" charset="0"/>
                <a:cs typeface="Arial" pitchFamily="34" charset="0"/>
              </a:rPr>
              <a:t>c </a:t>
            </a:r>
            <a:r>
              <a:rPr lang="en-US" sz="2800" b="1">
                <a:latin typeface="Arial" pitchFamily="34" charset="0"/>
                <a:ea typeface="Arial-Rounded" pitchFamily="34" charset="0"/>
                <a:cs typeface="Arial" pitchFamily="34" charset="0"/>
              </a:rPr>
              <a:t>ở mục 3</a:t>
            </a:r>
          </a:p>
        </p:txBody>
      </p:sp>
      <p:sp>
        <p:nvSpPr>
          <p:cNvPr id="5" name="Rectangle 4"/>
          <p:cNvSpPr/>
          <p:nvPr/>
        </p:nvSpPr>
        <p:spPr>
          <a:xfrm>
            <a:off x="667330" y="1137849"/>
            <a:ext cx="4873944" cy="523099"/>
          </a:xfrm>
          <a:prstGeom prst="rect">
            <a:avLst/>
          </a:prstGeom>
        </p:spPr>
        <p:txBody>
          <a:bodyPr wrap="square" lIns="91318" tIns="45660" rIns="91318" bIns="45660">
            <a:spAutoFit/>
          </a:bodyPr>
          <a:lstStyle/>
          <a:p>
            <a:pPr algn="just"/>
            <a:r>
              <a:rPr lang="en-US" sz="2800" smtClean="0">
                <a:latin typeface="Arial" pitchFamily="34" charset="0"/>
                <a:ea typeface="Arial-Rounded" pitchFamily="34" charset="0"/>
                <a:cs typeface="Arial" pitchFamily="34" charset="0"/>
              </a:rPr>
              <a:t>c. Em nghĩ rằng (…).</a:t>
            </a:r>
            <a:endParaRPr lang="en-US" sz="2800">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 y="297892"/>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641930" y="1945499"/>
            <a:ext cx="9210095" cy="523099"/>
          </a:xfrm>
          <a:prstGeom prst="rect">
            <a:avLst/>
          </a:prstGeom>
        </p:spPr>
        <p:txBody>
          <a:bodyPr wrap="square" lIns="91318" tIns="45660" rIns="91318" bIns="45660">
            <a:spAutoFit/>
          </a:bodyPr>
          <a:lstStyle/>
          <a:p>
            <a:pPr algn="just"/>
            <a:r>
              <a:rPr lang="en-US" sz="2800" smtClean="0">
                <a:solidFill>
                  <a:srgbClr val="0070C0"/>
                </a:solidFill>
                <a:latin typeface="Arial" pitchFamily="34" charset="0"/>
                <a:ea typeface="Arial-Rounded" pitchFamily="34" charset="0"/>
                <a:cs typeface="Arial" pitchFamily="34" charset="0"/>
              </a:rPr>
              <a:t>Em nghĩ rằng chúng ta không nên nói dối.</a:t>
            </a:r>
            <a:endParaRPr lang="en-US" sz="2800">
              <a:solidFill>
                <a:srgbClr val="0070C0"/>
              </a:solidFill>
              <a:latin typeface="Arial" pitchFamily="34" charset="0"/>
              <a:ea typeface="Arial-Rounded" pitchFamily="34" charset="0"/>
              <a:cs typeface="Arial" pitchFamily="34" charset="0"/>
            </a:endParaRPr>
          </a:p>
        </p:txBody>
      </p:sp>
      <p:sp>
        <p:nvSpPr>
          <p:cNvPr id="48" name="Rectangle 47"/>
          <p:cNvSpPr/>
          <p:nvPr/>
        </p:nvSpPr>
        <p:spPr>
          <a:xfrm>
            <a:off x="692731" y="2800350"/>
            <a:ext cx="8222670" cy="953986"/>
          </a:xfrm>
          <a:prstGeom prst="rect">
            <a:avLst/>
          </a:prstGeom>
        </p:spPr>
        <p:txBody>
          <a:bodyPr wrap="square" lIns="91318" tIns="45660" rIns="91318" bIns="45660">
            <a:spAutoFit/>
          </a:bodyPr>
          <a:lstStyle/>
          <a:p>
            <a:pPr algn="just"/>
            <a:r>
              <a:rPr lang="en-US" sz="2800" smtClean="0">
                <a:solidFill>
                  <a:srgbClr val="0070C0"/>
                </a:solidFill>
                <a:latin typeface="Arial" pitchFamily="34" charset="0"/>
                <a:ea typeface="Arial-Rounded" pitchFamily="34" charset="0"/>
                <a:cs typeface="Arial" pitchFamily="34" charset="0"/>
              </a:rPr>
              <a:t>Em nghĩ rằng chúng ta không nên lấy việc nói dối làm trò đùa.</a:t>
            </a:r>
            <a:endParaRPr lang="en-US" sz="2800">
              <a:solidFill>
                <a:srgbClr val="0070C0"/>
              </a:solidFill>
              <a:latin typeface="Arial" pitchFamily="34" charset="0"/>
              <a:ea typeface="Arial-Rounded" pitchFamily="34" charset="0"/>
              <a:cs typeface="Arial" pitchFamily="34" charset="0"/>
            </a:endParaRPr>
          </a:p>
        </p:txBody>
      </p:sp>
      <p:sp>
        <p:nvSpPr>
          <p:cNvPr id="6" name="Right Arrow 5"/>
          <p:cNvSpPr/>
          <p:nvPr/>
        </p:nvSpPr>
        <p:spPr>
          <a:xfrm>
            <a:off x="137431" y="2048841"/>
            <a:ext cx="489204" cy="400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152726" y="2826952"/>
            <a:ext cx="489204" cy="400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2731" y="3906736"/>
            <a:ext cx="8222670" cy="953986"/>
          </a:xfrm>
          <a:prstGeom prst="rect">
            <a:avLst/>
          </a:prstGeom>
        </p:spPr>
        <p:txBody>
          <a:bodyPr wrap="square" lIns="91318" tIns="45660" rIns="91318" bIns="45660">
            <a:spAutoFit/>
          </a:bodyPr>
          <a:lstStyle/>
          <a:p>
            <a:pPr algn="just"/>
            <a:r>
              <a:rPr lang="en-US" sz="2800" smtClean="0">
                <a:solidFill>
                  <a:srgbClr val="0070C0"/>
                </a:solidFill>
                <a:latin typeface="Arial" pitchFamily="34" charset="0"/>
                <a:ea typeface="Arial-Rounded" pitchFamily="34" charset="0"/>
                <a:cs typeface="Arial" pitchFamily="34" charset="0"/>
              </a:rPr>
              <a:t>Em nghĩ rằng chúng ta nên sống thật thà và biết tôn trọng người khác.</a:t>
            </a:r>
            <a:endParaRPr lang="en-US" sz="2800">
              <a:solidFill>
                <a:srgbClr val="0070C0"/>
              </a:solidFill>
              <a:latin typeface="Arial" pitchFamily="34" charset="0"/>
              <a:ea typeface="Arial-Rounded" pitchFamily="34" charset="0"/>
              <a:cs typeface="Arial" pitchFamily="34" charset="0"/>
            </a:endParaRPr>
          </a:p>
        </p:txBody>
      </p:sp>
      <p:sp>
        <p:nvSpPr>
          <p:cNvPr id="51" name="Right Arrow 50"/>
          <p:cNvSpPr/>
          <p:nvPr/>
        </p:nvSpPr>
        <p:spPr>
          <a:xfrm>
            <a:off x="152726" y="3933338"/>
            <a:ext cx="489204" cy="4005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p:bldP spid="48" grpId="0"/>
      <p:bldP spid="6" grpId="0" animBg="1"/>
      <p:bldP spid="49" grpId="0" animBg="1"/>
      <p:bldP spid="50"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1" y="158296"/>
            <a:ext cx="3642531" cy="584654"/>
          </a:xfrm>
          <a:prstGeom prst="rect">
            <a:avLst/>
          </a:prstGeom>
          <a:solidFill>
            <a:srgbClr val="FEDEF3"/>
          </a:solidFill>
        </p:spPr>
        <p:txBody>
          <a:bodyPr wrap="square" lIns="91318" tIns="45660" rIns="91318" bIns="45660" rtlCol="0">
            <a:spAutoFit/>
          </a:bodyPr>
          <a:lstStyle/>
          <a:p>
            <a:pPr algn="ctr"/>
            <a:r>
              <a:rPr lang="en-US" sz="3200" b="1" dirty="0" err="1" smtClean="0">
                <a:latin typeface="Arial" pitchFamily="34" charset="0"/>
                <a:ea typeface="Arial-Rounded" pitchFamily="34" charset="0"/>
                <a:cs typeface="Arial" pitchFamily="34" charset="0"/>
              </a:rPr>
              <a:t>Tô</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chữ</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hoa</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pic>
        <p:nvPicPr>
          <p:cNvPr id="5" name="chu 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814388"/>
            <a:ext cx="3738562" cy="3738562"/>
          </a:xfrm>
          <a:prstGeom prst="rect">
            <a:avLst/>
          </a:prstGeom>
        </p:spPr>
      </p:pic>
      <p:pic>
        <p:nvPicPr>
          <p:cNvPr id="6" name="chu E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67238" y="742950"/>
            <a:ext cx="4119562" cy="4119562"/>
          </a:xfrm>
          <a:prstGeom prst="rect">
            <a:avLst/>
          </a:prstGeom>
        </p:spPr>
      </p:pic>
    </p:spTree>
    <p:extLst>
      <p:ext uri="{BB962C8B-B14F-4D97-AF65-F5344CB8AC3E}">
        <p14:creationId xmlns:p14="http://schemas.microsoft.com/office/powerpoint/2010/main" val="387033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372593"/>
            <a:ext cx="8229600" cy="3049188"/>
          </a:xfrm>
        </p:spPr>
      </p:pic>
      <p:sp>
        <p:nvSpPr>
          <p:cNvPr id="7" name="TextBox 6"/>
          <p:cNvSpPr txBox="1"/>
          <p:nvPr/>
        </p:nvSpPr>
        <p:spPr>
          <a:xfrm>
            <a:off x="2895601" y="158296"/>
            <a:ext cx="3642531" cy="584654"/>
          </a:xfrm>
          <a:prstGeom prst="rect">
            <a:avLst/>
          </a:prstGeom>
          <a:solidFill>
            <a:srgbClr val="FEDEF3"/>
          </a:solidFill>
        </p:spPr>
        <p:txBody>
          <a:bodyPr wrap="square" lIns="91318" tIns="45660" rIns="91318" bIns="45660" rtlCol="0">
            <a:spAutoFit/>
          </a:bodyPr>
          <a:lstStyle/>
          <a:p>
            <a:pPr algn="ctr"/>
            <a:r>
              <a:rPr lang="en-US" sz="3200" b="1" dirty="0" err="1" smtClean="0">
                <a:latin typeface="Arial" pitchFamily="34" charset="0"/>
                <a:ea typeface="Arial-Rounded" pitchFamily="34" charset="0"/>
                <a:cs typeface="Arial" pitchFamily="34" charset="0"/>
              </a:rPr>
              <a:t>Luyện</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viết</a:t>
            </a:r>
            <a:r>
              <a:rPr lang="en-US" sz="3200" b="1" dirty="0" smtClean="0">
                <a:latin typeface="Arial" pitchFamily="34" charset="0"/>
                <a:ea typeface="Arial-Rounded" pitchFamily="34" charset="0"/>
                <a:cs typeface="Arial" pitchFamily="34" charset="0"/>
              </a:rPr>
              <a:t> </a:t>
            </a:r>
            <a:r>
              <a:rPr lang="en-US" sz="3200" b="1" dirty="0" err="1" smtClean="0">
                <a:latin typeface="Arial" pitchFamily="34" charset="0"/>
                <a:ea typeface="Arial-Rounded" pitchFamily="34" charset="0"/>
                <a:cs typeface="Arial" pitchFamily="34" charset="0"/>
              </a:rPr>
              <a:t>từ</a:t>
            </a:r>
            <a:r>
              <a:rPr lang="en-US" sz="3200" b="1" dirty="0" smtClean="0">
                <a:latin typeface="Arial" pitchFamily="34" charset="0"/>
                <a:ea typeface="Arial-Rounded" pitchFamily="34" charset="0"/>
                <a:cs typeface="Arial" pitchFamily="34" charset="0"/>
              </a:rPr>
              <a:t>:</a:t>
            </a:r>
            <a:endParaRPr lang="en-US" sz="32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2650" y="2117609"/>
            <a:ext cx="8743950" cy="2147323"/>
            <a:chOff x="1680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Em w</a:t>
              </a:r>
              <a:r>
                <a:rPr lang="el-GR" sz="3200" b="1">
                  <a:solidFill>
                    <a:srgbClr val="7030A0"/>
                  </a:solidFill>
                  <a:latin typeface="HP001 4 hàng" pitchFamily="34" charset="0"/>
                  <a:ea typeface="Arial-Rounded" pitchFamily="34" charset="0"/>
                  <a:cs typeface="Arial-Rounded" pitchFamily="34" charset="0"/>
                </a:rPr>
                <a:t>θ</a:t>
              </a:r>
              <a:r>
                <a:rPr lang="vi-VN" sz="3200" b="1">
                  <a:solidFill>
                    <a:srgbClr val="7030A0"/>
                  </a:solidFill>
                  <a:latin typeface="HP001 4 hàng" pitchFamily="34" charset="0"/>
                  <a:ea typeface="Arial-Rounded" pitchFamily="34" charset="0"/>
                  <a:cs typeface="Arial-Rounded" pitchFamily="34" charset="0"/>
                </a:rPr>
                <a:t>ĩ ǟằng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Ūg </a:t>
              </a:r>
              <a:r>
                <a:rPr lang="el-GR" sz="3200" b="1">
                  <a:solidFill>
                    <a:srgbClr val="7030A0"/>
                  </a:solidFill>
                  <a:latin typeface="HP001 4 hàng" pitchFamily="34" charset="0"/>
                  <a:ea typeface="Arial-Rounded" pitchFamily="34" charset="0"/>
                  <a:cs typeface="Arial-Rounded" pitchFamily="34" charset="0"/>
                </a:rPr>
                <a:t>Ζ</a:t>
              </a:r>
              <a:r>
                <a:rPr lang="vi-VN" sz="3200" b="1">
                  <a:solidFill>
                    <a:srgbClr val="7030A0"/>
                  </a:solidFill>
                  <a:latin typeface="HP001 4 hàng" pitchFamily="34" charset="0"/>
                  <a:ea typeface="Arial-Rounded" pitchFamily="34" charset="0"/>
                  <a:cs typeface="Arial-Rounded" pitchFamily="34" charset="0"/>
                </a:rPr>
                <a:t>łn wĀ </a:t>
              </a:r>
              <a:r>
                <a:rPr lang="vi-VN" sz="3200" b="1" smtClean="0">
                  <a:solidFill>
                    <a:srgbClr val="7030A0"/>
                  </a:solidFill>
                  <a:latin typeface="HP001 4 hàng" pitchFamily="34" charset="0"/>
                  <a:ea typeface="Arial-Rounded" pitchFamily="34" charset="0"/>
                  <a:cs typeface="Arial-Rounded" pitchFamily="34" charset="0"/>
                </a:rPr>
                <a:t>dĒ</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914400" y="445960"/>
            <a:ext cx="609600" cy="6096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393123"/>
            <a:ext cx="7917870"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Viết vào vở câu trả lời cho câu hỏi </a:t>
            </a:r>
            <a:r>
              <a:rPr lang="en-US" sz="2800" b="1" smtClean="0">
                <a:latin typeface="Arial" pitchFamily="34" charset="0"/>
                <a:ea typeface="Arial-Rounded" pitchFamily="34" charset="0"/>
                <a:cs typeface="Arial" pitchFamily="34" charset="0"/>
              </a:rPr>
              <a:t>c </a:t>
            </a:r>
            <a:r>
              <a:rPr lang="en-US" sz="2800" b="1">
                <a:latin typeface="Arial" pitchFamily="34" charset="0"/>
                <a:ea typeface="Arial-Rounded" pitchFamily="34" charset="0"/>
                <a:cs typeface="Arial" pitchFamily="34" charset="0"/>
              </a:rPr>
              <a:t>ở mục 3</a:t>
            </a:r>
          </a:p>
        </p:txBody>
      </p:sp>
      <p:sp>
        <p:nvSpPr>
          <p:cNvPr id="5" name="Rectangle 4"/>
          <p:cNvSpPr/>
          <p:nvPr/>
        </p:nvSpPr>
        <p:spPr>
          <a:xfrm>
            <a:off x="602064" y="1137849"/>
            <a:ext cx="8008535" cy="523099"/>
          </a:xfrm>
          <a:prstGeom prst="rect">
            <a:avLst/>
          </a:prstGeom>
        </p:spPr>
        <p:txBody>
          <a:bodyPr wrap="square" lIns="91318" tIns="45660" rIns="91318" bIns="45660">
            <a:spAutoFit/>
          </a:bodyPr>
          <a:lstStyle/>
          <a:p>
            <a:pPr algn="just"/>
            <a:r>
              <a:rPr lang="en-US" sz="2800" smtClean="0">
                <a:latin typeface="Arial" pitchFamily="34" charset="0"/>
                <a:ea typeface="Arial-Rounded" pitchFamily="34" charset="0"/>
                <a:cs typeface="Arial" pitchFamily="34" charset="0"/>
              </a:rPr>
              <a:t>c. </a:t>
            </a:r>
            <a:r>
              <a:rPr lang="en-US" sz="2800">
                <a:latin typeface="Arial" pitchFamily="34" charset="0"/>
                <a:ea typeface="Arial-Rounded" pitchFamily="34" charset="0"/>
                <a:cs typeface="Arial" pitchFamily="34" charset="0"/>
              </a:rPr>
              <a:t>Em nghĩ rằng chúng ta không nên nói dối.</a:t>
            </a:r>
          </a:p>
        </p:txBody>
      </p:sp>
      <p:cxnSp>
        <p:nvCxnSpPr>
          <p:cNvPr id="11" name="Straight Arrow Connector 10"/>
          <p:cNvCxnSpPr/>
          <p:nvPr/>
        </p:nvCxnSpPr>
        <p:spPr>
          <a:xfrm>
            <a:off x="189950" y="285092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545511" y="2415653"/>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0" y="297892"/>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4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par>
                          <p:cTn id="31" fill="hold">
                            <p:stCondLst>
                              <p:cond delay="2000"/>
                            </p:stCondLst>
                            <p:childTnLst>
                              <p:par>
                                <p:cTn id="32" presetID="32" presetClass="emph" presetSubtype="0" fill="hold" nodeType="afterEffect">
                                  <p:stCondLst>
                                    <p:cond delay="0"/>
                                  </p:stCondLst>
                                  <p:childTnLst>
                                    <p:animRot by="120000">
                                      <p:cBhvr>
                                        <p:cTn id="33" dur="125" fill="hold">
                                          <p:stCondLst>
                                            <p:cond delay="0"/>
                                          </p:stCondLst>
                                        </p:cTn>
                                        <p:tgtEl>
                                          <p:spTgt spid="11"/>
                                        </p:tgtEl>
                                        <p:attrNameLst>
                                          <p:attrName>r</p:attrName>
                                        </p:attrNameLst>
                                      </p:cBhvr>
                                    </p:animRot>
                                    <p:animRot by="-240000">
                                      <p:cBhvr>
                                        <p:cTn id="34" dur="250" fill="hold">
                                          <p:stCondLst>
                                            <p:cond delay="250"/>
                                          </p:stCondLst>
                                        </p:cTn>
                                        <p:tgtEl>
                                          <p:spTgt spid="11"/>
                                        </p:tgtEl>
                                        <p:attrNameLst>
                                          <p:attrName>r</p:attrName>
                                        </p:attrNameLst>
                                      </p:cBhvr>
                                    </p:animRot>
                                    <p:animRot by="240000">
                                      <p:cBhvr>
                                        <p:cTn id="35" dur="250" fill="hold">
                                          <p:stCondLst>
                                            <p:cond delay="500"/>
                                          </p:stCondLst>
                                        </p:cTn>
                                        <p:tgtEl>
                                          <p:spTgt spid="11"/>
                                        </p:tgtEl>
                                        <p:attrNameLst>
                                          <p:attrName>r</p:attrName>
                                        </p:attrNameLst>
                                      </p:cBhvr>
                                    </p:animRot>
                                    <p:animRot by="-240000">
                                      <p:cBhvr>
                                        <p:cTn id="36" dur="250" fill="hold">
                                          <p:stCondLst>
                                            <p:cond delay="750"/>
                                          </p:stCondLst>
                                        </p:cTn>
                                        <p:tgtEl>
                                          <p:spTgt spid="11"/>
                                        </p:tgtEl>
                                        <p:attrNameLst>
                                          <p:attrName>r</p:attrName>
                                        </p:attrNameLst>
                                      </p:cBhvr>
                                    </p:animRot>
                                    <p:animRot by="120000">
                                      <p:cBhvr>
                                        <p:cTn id="37" dur="250" fill="hold">
                                          <p:stCondLst>
                                            <p:cond delay="10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par>
                          <p:cTn id="56" fill="hold">
                            <p:stCondLst>
                              <p:cond delay="2000"/>
                            </p:stCondLst>
                            <p:childTnLst>
                              <p:par>
                                <p:cTn id="57" presetID="32" presetClass="emph" presetSubtype="0" fill="hold" nodeType="afterEffect">
                                  <p:stCondLst>
                                    <p:cond delay="0"/>
                                  </p:stCondLst>
                                  <p:childTnLst>
                                    <p:animRot by="120000">
                                      <p:cBhvr>
                                        <p:cTn id="58" dur="125" fill="hold">
                                          <p:stCondLst>
                                            <p:cond delay="0"/>
                                          </p:stCondLst>
                                        </p:cTn>
                                        <p:tgtEl>
                                          <p:spTgt spid="13"/>
                                        </p:tgtEl>
                                        <p:attrNameLst>
                                          <p:attrName>r</p:attrName>
                                        </p:attrNameLst>
                                      </p:cBhvr>
                                    </p:animRot>
                                    <p:animRot by="-240000">
                                      <p:cBhvr>
                                        <p:cTn id="59" dur="250" fill="hold">
                                          <p:stCondLst>
                                            <p:cond delay="250"/>
                                          </p:stCondLst>
                                        </p:cTn>
                                        <p:tgtEl>
                                          <p:spTgt spid="13"/>
                                        </p:tgtEl>
                                        <p:attrNameLst>
                                          <p:attrName>r</p:attrName>
                                        </p:attrNameLst>
                                      </p:cBhvr>
                                    </p:animRot>
                                    <p:animRot by="240000">
                                      <p:cBhvr>
                                        <p:cTn id="60" dur="250" fill="hold">
                                          <p:stCondLst>
                                            <p:cond delay="500"/>
                                          </p:stCondLst>
                                        </p:cTn>
                                        <p:tgtEl>
                                          <p:spTgt spid="13"/>
                                        </p:tgtEl>
                                        <p:attrNameLst>
                                          <p:attrName>r</p:attrName>
                                        </p:attrNameLst>
                                      </p:cBhvr>
                                    </p:animRot>
                                    <p:animRot by="-240000">
                                      <p:cBhvr>
                                        <p:cTn id="61" dur="250" fill="hold">
                                          <p:stCondLst>
                                            <p:cond delay="750"/>
                                          </p:stCondLst>
                                        </p:cTn>
                                        <p:tgtEl>
                                          <p:spTgt spid="13"/>
                                        </p:tgtEl>
                                        <p:attrNameLst>
                                          <p:attrName>r</p:attrName>
                                        </p:attrNameLst>
                                      </p:cBhvr>
                                    </p:animRot>
                                    <p:animRot by="120000">
                                      <p:cBhvr>
                                        <p:cTn id="62" dur="250" fill="hold">
                                          <p:stCondLst>
                                            <p:cond delay="1000"/>
                                          </p:stCondLst>
                                        </p:cTn>
                                        <p:tgtEl>
                                          <p:spTgt spid="13"/>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11"/>
                                        </p:tgtEl>
                                      </p:cBhvr>
                                    </p:animEffect>
                                    <p:set>
                                      <p:cBhvr>
                                        <p:cTn id="67" dur="1" fill="hold">
                                          <p:stCondLst>
                                            <p:cond delay="9"/>
                                          </p:stCondLst>
                                        </p:cTn>
                                        <p:tgtEl>
                                          <p:spTgt spid="1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
                                        <p:tgtEl>
                                          <p:spTgt spid="13"/>
                                        </p:tgtEl>
                                      </p:cBhvr>
                                    </p:animEffect>
                                    <p:set>
                                      <p:cBhvr>
                                        <p:cTn id="70" dur="1" fill="hold">
                                          <p:stCondLst>
                                            <p:cond delay="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76200" y="285750"/>
            <a:ext cx="9067800"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Chú bé chăn cừu</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94, 95).</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96, 97).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5933"/>
            <a:ext cx="8915400" cy="1567434"/>
          </a:xfrm>
          <a:solidFill>
            <a:schemeClr val="accent6">
              <a:lumMod val="20000"/>
              <a:lumOff val="80000"/>
            </a:schemeClr>
          </a:solidFill>
        </p:spPr>
        <p:txBody>
          <a:bodyPr>
            <a:normAutofit fontScale="90000"/>
          </a:bodyPr>
          <a:lstStyle/>
          <a:p>
            <a:pPr algn="just">
              <a:lnSpc>
                <a:spcPct val="150000"/>
              </a:lnSpc>
            </a:pPr>
            <a:r>
              <a:rPr lang="en-US">
                <a:latin typeface="Arial" pitchFamily="34" charset="0"/>
                <a:cs typeface="Arial" pitchFamily="34" charset="0"/>
              </a:rPr>
              <a:t>Cuộc sống của chúng ta sẽ vui vẻ và hạnh phúc khi </a:t>
            </a:r>
            <a:r>
              <a:rPr lang="en-US" smtClean="0">
                <a:latin typeface="Arial" pitchFamily="34" charset="0"/>
                <a:cs typeface="Arial" pitchFamily="34" charset="0"/>
              </a:rPr>
              <a:t>có ………... </a:t>
            </a:r>
            <a:r>
              <a:rPr lang="en-US" b="1" smtClean="0">
                <a:latin typeface="Arial" pitchFamily="34" charset="0"/>
                <a:cs typeface="Arial" pitchFamily="34" charset="0"/>
              </a:rPr>
              <a:t>.</a:t>
            </a:r>
            <a:endParaRPr lang="en-US" b="1">
              <a:solidFill>
                <a:srgbClr val="002060"/>
              </a:solidFill>
              <a:latin typeface="Arial" pitchFamily="34" charset="0"/>
              <a:cs typeface="Arial" pitchFamily="34" charset="0"/>
            </a:endParaRPr>
          </a:p>
        </p:txBody>
      </p:sp>
      <p:sp>
        <p:nvSpPr>
          <p:cNvPr id="4" name="Title 1"/>
          <p:cNvSpPr txBox="1">
            <a:spLocks/>
          </p:cNvSpPr>
          <p:nvPr/>
        </p:nvSpPr>
        <p:spPr>
          <a:xfrm>
            <a:off x="2433865" y="2389868"/>
            <a:ext cx="5795735" cy="85725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4000" smtClean="0">
                <a:solidFill>
                  <a:srgbClr val="002060"/>
                </a:solidFill>
                <a:latin typeface="Arial" pitchFamily="34" charset="0"/>
                <a:cs typeface="Arial" pitchFamily="34" charset="0"/>
              </a:rPr>
              <a:t>A. những người bạn tốt</a:t>
            </a:r>
            <a:endParaRPr lang="en-US" sz="4000">
              <a:solidFill>
                <a:srgbClr val="002060"/>
              </a:solidFill>
              <a:latin typeface="Arial" pitchFamily="34" charset="0"/>
              <a:cs typeface="Arial" pitchFamily="34" charset="0"/>
            </a:endParaRPr>
          </a:p>
        </p:txBody>
      </p:sp>
      <p:sp>
        <p:nvSpPr>
          <p:cNvPr id="5" name="Title 1"/>
          <p:cNvSpPr txBox="1">
            <a:spLocks/>
          </p:cNvSpPr>
          <p:nvPr/>
        </p:nvSpPr>
        <p:spPr>
          <a:xfrm>
            <a:off x="2433865" y="3619500"/>
            <a:ext cx="5109935" cy="857250"/>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z="4000" smtClean="0">
                <a:solidFill>
                  <a:srgbClr val="002060"/>
                </a:solidFill>
                <a:latin typeface="Arial" pitchFamily="34" charset="0"/>
                <a:cs typeface="Arial" pitchFamily="34" charset="0"/>
              </a:rPr>
              <a:t>B. sói làm bạn</a:t>
            </a:r>
            <a:endParaRPr lang="en-US" sz="400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05067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rgbClr val="FF0000"/>
                                        </p:clrVal>
                                      </p:to>
                                    </p:set>
                                    <p:set>
                                      <p:cBhvr>
                                        <p:cTn id="7" dur="500" fill="hold"/>
                                        <p:tgtEl>
                                          <p:spTgt spid="4"/>
                                        </p:tgtEl>
                                        <p:attrNameLst>
                                          <p:attrName>fillcolor</p:attrName>
                                        </p:attrNameLst>
                                      </p:cBhvr>
                                      <p:to>
                                        <p:clrVal>
                                          <a:srgbClr val="FF0000"/>
                                        </p:clrVal>
                                      </p:to>
                                    </p:set>
                                    <p:set>
                                      <p:cBhvr>
                                        <p:cTn id="8"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910" y="5314950"/>
            <a:ext cx="1341530" cy="1107862"/>
          </a:xfrm>
          <a:prstGeom prst="rect">
            <a:avLst/>
          </a:prstGeom>
          <a:noFill/>
        </p:spPr>
        <p:txBody>
          <a:bodyPr wrap="square" lIns="91305" tIns="45654" rIns="91305" bIns="45654"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2979618" y="5605171"/>
            <a:ext cx="4303698" cy="646197"/>
          </a:xfrm>
          <a:prstGeom prst="rect">
            <a:avLst/>
          </a:prstGeom>
          <a:noFill/>
        </p:spPr>
        <p:txBody>
          <a:bodyPr wrap="square" lIns="91305" tIns="45654" rIns="91305" bIns="45654" rtlCol="0">
            <a:spAutoFit/>
          </a:bodyPr>
          <a:lstStyle/>
          <a:p>
            <a:pPr algn="ctr"/>
            <a:r>
              <a:rPr lang="en-US" sz="3600" b="1" smtClean="0">
                <a:ln w="12700">
                  <a:solidFill>
                    <a:srgbClr val="FD0B95"/>
                  </a:solidFill>
                </a:ln>
                <a:solidFill>
                  <a:srgbClr val="FD0B95"/>
                </a:solidFill>
                <a:latin typeface="Arial-Rounded" pitchFamily="34" charset="0"/>
                <a:ea typeface="Arial-Rounded" pitchFamily="34" charset="0"/>
                <a:cs typeface="Arial-Rounded" pitchFamily="34" charset="0"/>
              </a:rPr>
              <a:t>CHÚ BÉ CHĂN CỪU</a:t>
            </a:r>
            <a:endParaRPr lang="en-US" sz="3600" b="1">
              <a:ln w="12700">
                <a:solidFill>
                  <a:srgbClr val="FD0B95"/>
                </a:solidFill>
              </a:ln>
              <a:solidFill>
                <a:srgbClr val="FD0B95"/>
              </a:solidFill>
              <a:latin typeface="Arial-Rounded" pitchFamily="34" charset="0"/>
              <a:ea typeface="Arial-Rounded" pitchFamily="34" charset="0"/>
              <a:cs typeface="Arial-Rounded" pitchFamily="34" charset="0"/>
            </a:endParaRPr>
          </a:p>
        </p:txBody>
      </p:sp>
      <p:sp>
        <p:nvSpPr>
          <p:cNvPr id="27" name="TextBox 26"/>
          <p:cNvSpPr txBox="1"/>
          <p:nvPr/>
        </p:nvSpPr>
        <p:spPr>
          <a:xfrm>
            <a:off x="7188579" y="5297394"/>
            <a:ext cx="990600" cy="953974"/>
          </a:xfrm>
          <a:prstGeom prst="rect">
            <a:avLst/>
          </a:prstGeom>
          <a:noFill/>
        </p:spPr>
        <p:txBody>
          <a:bodyPr wrap="square" lIns="91305" tIns="45654" rIns="91305" bIns="4565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243" y="2192868"/>
            <a:ext cx="430371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257" y="2076980"/>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352800" y="3249476"/>
            <a:ext cx="3108788" cy="2214686"/>
            <a:chOff x="3758364" y="3249476"/>
            <a:chExt cx="3108788" cy="2214686"/>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5802"/>
            <a:stretch/>
          </p:blipFill>
          <p:spPr>
            <a:xfrm>
              <a:off x="3758364" y="3272367"/>
              <a:ext cx="1854154" cy="1504950"/>
            </a:xfrm>
            <a:prstGeom prst="rect">
              <a:avLst/>
            </a:prstGeom>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5099" y="3249476"/>
              <a:ext cx="2052053" cy="22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09550"/>
            <a:ext cx="7962900" cy="1077085"/>
          </a:xfrm>
          <a:prstGeom prst="rect">
            <a:avLst/>
          </a:prstGeom>
          <a:noFill/>
        </p:spPr>
        <p:txBody>
          <a:bodyPr wrap="square" lIns="91305" tIns="45654" rIns="91305" bIns="45654" rtlCol="0">
            <a:spAutoFit/>
          </a:bodyPr>
          <a:lstStyle/>
          <a:p>
            <a:pPr algn="just"/>
            <a:r>
              <a:rPr lang="en-US" sz="3200" b="1" smtClean="0">
                <a:latin typeface="Arial" pitchFamily="34" charset="0"/>
                <a:ea typeface="Arial-Rounded" pitchFamily="34" charset="0"/>
                <a:cs typeface="Arial" pitchFamily="34" charset="0"/>
              </a:rPr>
              <a:t>Quan sát tranh và nói về con người, cảnh vật trong tranh</a:t>
            </a:r>
            <a:endParaRPr lang="en-US" sz="32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1</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91" y="133350"/>
            <a:ext cx="679309" cy="7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227" y="1428750"/>
            <a:ext cx="4777630" cy="338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5683" y="100997"/>
            <a:ext cx="1160318"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Đọc</a:t>
            </a:r>
          </a:p>
        </p:txBody>
      </p:sp>
      <p:sp>
        <p:nvSpPr>
          <p:cNvPr id="4" name="TextBox 3"/>
          <p:cNvSpPr txBox="1"/>
          <p:nvPr/>
        </p:nvSpPr>
        <p:spPr>
          <a:xfrm>
            <a:off x="1522268" y="122867"/>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
        <p:nvSpPr>
          <p:cNvPr id="5" name="TextBox 4"/>
          <p:cNvSpPr txBox="1"/>
          <p:nvPr/>
        </p:nvSpPr>
        <p:spPr>
          <a:xfrm>
            <a:off x="50800" y="498433"/>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
        <p:nvSpPr>
          <p:cNvPr id="8" name="Cloud 7"/>
          <p:cNvSpPr/>
          <p:nvPr/>
        </p:nvSpPr>
        <p:spPr>
          <a:xfrm>
            <a:off x="7315200" y="65829"/>
            <a:ext cx="1790700" cy="499833"/>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5683" cy="7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5616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22268" y="122867"/>
            <a:ext cx="5947064" cy="492309"/>
          </a:xfrm>
          <a:prstGeom prst="rect">
            <a:avLst/>
          </a:prstGeom>
          <a:noFill/>
        </p:spPr>
        <p:txBody>
          <a:bodyPr wrap="square" lIns="91305" tIns="45654" rIns="91305" bIns="45654" rtlCol="0">
            <a:spAutoFit/>
          </a:bodyPr>
          <a:lstStyle/>
          <a:p>
            <a:pPr algn="ctr"/>
            <a:r>
              <a:rPr lang="en-US" sz="2600" b="1" smtClean="0">
                <a:latin typeface="Arial" pitchFamily="34" charset="0"/>
                <a:ea typeface="Arial-Rounded" pitchFamily="34" charset="0"/>
                <a:cs typeface="Arial" pitchFamily="34" charset="0"/>
              </a:rPr>
              <a:t>Chú bé chăn cừu</a:t>
            </a:r>
            <a:endParaRPr lang="en-US" sz="2600" b="1">
              <a:latin typeface="Arial" pitchFamily="34" charset="0"/>
              <a:ea typeface="Arial-Rounded" pitchFamily="34" charset="0"/>
              <a:cs typeface="Arial" pitchFamily="34" charset="0"/>
            </a:endParaRPr>
          </a:p>
        </p:txBody>
      </p:sp>
      <p:sp>
        <p:nvSpPr>
          <p:cNvPr id="19" name="TextBox 18"/>
          <p:cNvSpPr txBox="1"/>
          <p:nvPr/>
        </p:nvSpPr>
        <p:spPr>
          <a:xfrm>
            <a:off x="50800" y="498433"/>
            <a:ext cx="8991600" cy="4524182"/>
          </a:xfrm>
          <a:prstGeom prst="rect">
            <a:avLst/>
          </a:prstGeom>
          <a:noFill/>
        </p:spPr>
        <p:txBody>
          <a:bodyPr wrap="square" lIns="91305" tIns="45654" rIns="91305" bIns="45654" rtlCol="0">
            <a:spAutoFit/>
          </a:bodyPr>
          <a:lstStyle/>
          <a:p>
            <a:pPr algn="just"/>
            <a:r>
              <a:rPr lang="en-US" sz="2400" smtClean="0">
                <a:latin typeface="Arial" pitchFamily="34" charset="0"/>
                <a:ea typeface="Arial-Rounded" pitchFamily="34" charset="0"/>
                <a:cs typeface="Arial" pitchFamily="34" charset="0"/>
              </a:rPr>
              <a:t>	Có một chú bé chăn cừu thường thả cừu gần chân núi. Một hôm thấy buồn quá, chú nghĩ ra một trò đùa cho vui. Chú giả vờ kêu toáng lên:</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 Sói! Sói! Cứu tôi với!</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Nghe tiếng kêu cứu, mấy bác nông dân đang làm việc gần đấy tức tốc chạy tới. Nhưng họ không thấy sói đâu. Thấy vậy, chú khoái chí lắm.</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Ê-dốp)</a:t>
            </a:r>
            <a:endParaRPr lang="en-US" sz="2400">
              <a:latin typeface="Arial" pitchFamily="34" charset="0"/>
              <a:ea typeface="Arial-Rounded" pitchFamily="34" charset="0"/>
              <a:cs typeface="Arial" pitchFamily="34" charset="0"/>
            </a:endParaRPr>
          </a:p>
        </p:txBody>
      </p:sp>
      <p:sp>
        <p:nvSpPr>
          <p:cNvPr id="4" name="TextBox 3"/>
          <p:cNvSpPr txBox="1"/>
          <p:nvPr/>
        </p:nvSpPr>
        <p:spPr>
          <a:xfrm>
            <a:off x="609600" y="4624806"/>
            <a:ext cx="5117841"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4318410" y="534441"/>
            <a:ext cx="1612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276600" y="895350"/>
            <a:ext cx="1278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37991" y="4552236"/>
            <a:ext cx="14005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686750" y="2361294"/>
            <a:ext cx="1207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1114" y="-247650"/>
            <a:ext cx="4419600" cy="167640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a:t>
            </a:r>
            <a:endParaRPr lang="en-US" b="1">
              <a:latin typeface="Arial" pitchFamily="34" charset="0"/>
              <a:cs typeface="Arial" pitchFamily="34" charset="0"/>
            </a:endParaRPr>
          </a:p>
        </p:txBody>
      </p:sp>
      <p:sp>
        <p:nvSpPr>
          <p:cNvPr id="5" name="Title 1"/>
          <p:cNvSpPr>
            <a:spLocks noGrp="1"/>
          </p:cNvSpPr>
          <p:nvPr>
            <p:ph type="title"/>
          </p:nvPr>
        </p:nvSpPr>
        <p:spPr>
          <a:xfrm>
            <a:off x="3200400" y="2156355"/>
            <a:ext cx="2743200" cy="914400"/>
          </a:xfrm>
        </p:spPr>
        <p:txBody>
          <a:bodyPr>
            <a:normAutofit/>
          </a:bodyPr>
          <a:lstStyle/>
          <a:p>
            <a:pPr algn="l"/>
            <a:r>
              <a:rPr lang="en-US" sz="3900" smtClean="0">
                <a:latin typeface="Arial" pitchFamily="34" charset="0"/>
                <a:cs typeface="Arial" pitchFamily="34" charset="0"/>
              </a:rPr>
              <a:t>kêu cứu</a:t>
            </a:r>
            <a:endParaRPr lang="en-US" sz="3900">
              <a:latin typeface="Arial" pitchFamily="34" charset="0"/>
              <a:cs typeface="Arial" pitchFamily="34" charset="0"/>
            </a:endParaRPr>
          </a:p>
        </p:txBody>
      </p:sp>
      <p:sp>
        <p:nvSpPr>
          <p:cNvPr id="6" name="Title 1"/>
          <p:cNvSpPr txBox="1">
            <a:spLocks/>
          </p:cNvSpPr>
          <p:nvPr/>
        </p:nvSpPr>
        <p:spPr>
          <a:xfrm>
            <a:off x="3200400" y="1366311"/>
            <a:ext cx="2514600" cy="685800"/>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3900" smtClean="0">
                <a:latin typeface="Arial" pitchFamily="34" charset="0"/>
                <a:cs typeface="Arial" pitchFamily="34" charset="0"/>
              </a:rPr>
              <a:t>chăn cừu</a:t>
            </a:r>
            <a:endParaRPr lang="en-US" sz="3900">
              <a:latin typeface="Arial" pitchFamily="34" charset="0"/>
              <a:cs typeface="Arial" pitchFamily="34" charset="0"/>
            </a:endParaRPr>
          </a:p>
        </p:txBody>
      </p:sp>
      <p:sp>
        <p:nvSpPr>
          <p:cNvPr id="7" name="Title 1"/>
          <p:cNvSpPr txBox="1">
            <a:spLocks/>
          </p:cNvSpPr>
          <p:nvPr/>
        </p:nvSpPr>
        <p:spPr>
          <a:xfrm>
            <a:off x="3142778" y="2994555"/>
            <a:ext cx="3297936" cy="1253595"/>
          </a:xfrm>
          <a:prstGeom prst="rect">
            <a:avLst/>
          </a:prstGeom>
        </p:spPr>
        <p:txBody>
          <a:bodyPr vert="horz" lIns="91305" tIns="45654" rIns="91305" bIns="45654" rtlCol="0" anchor="ctr">
            <a:normAutofit fontScale="97500"/>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itchFamily="34" charset="0"/>
                <a:cs typeface="Arial" pitchFamily="34" charset="0"/>
              </a:rPr>
              <a:t>thản nhiên</a:t>
            </a:r>
            <a:endParaRPr lang="en-US" sz="4000">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1792</TotalTime>
  <Words>606</Words>
  <Application>Microsoft Office PowerPoint</Application>
  <PresentationFormat>On-screen Show (16:9)</PresentationFormat>
  <Paragraphs>132</Paragraphs>
  <Slides>26</Slides>
  <Notes>8</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Hai loài vật nào xuất hiện trong câu chuyện Câu hỏi của Sói?</vt:lpstr>
      <vt:lpstr>Cuộc sống của chúng ta sẽ vui vẻ và hạnh phúc khi có ………... .</vt:lpstr>
      <vt:lpstr>PowerPoint Presentation</vt:lpstr>
      <vt:lpstr>PowerPoint Presentation</vt:lpstr>
      <vt:lpstr>PowerPoint Presentation</vt:lpstr>
      <vt:lpstr>PowerPoint Presentation</vt:lpstr>
      <vt:lpstr>PowerPoint Presentation</vt:lpstr>
      <vt:lpstr>kêu cứu</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264</cp:revision>
  <dcterms:created xsi:type="dcterms:W3CDTF">2020-12-08T15:48:47Z</dcterms:created>
  <dcterms:modified xsi:type="dcterms:W3CDTF">2022-03-28T12:48:38Z</dcterms:modified>
</cp:coreProperties>
</file>