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1" r:id="rId2"/>
    <p:sldId id="262" r:id="rId3"/>
    <p:sldId id="361" r:id="rId4"/>
    <p:sldId id="399" r:id="rId5"/>
    <p:sldId id="279" r:id="rId6"/>
    <p:sldId id="260" r:id="rId7"/>
    <p:sldId id="268" r:id="rId8"/>
    <p:sldId id="363" r:id="rId9"/>
    <p:sldId id="297" r:id="rId10"/>
    <p:sldId id="354" r:id="rId11"/>
    <p:sldId id="294" r:id="rId12"/>
    <p:sldId id="283" r:id="rId13"/>
    <p:sldId id="404" r:id="rId14"/>
    <p:sldId id="403" r:id="rId15"/>
    <p:sldId id="273" r:id="rId16"/>
    <p:sldId id="274" r:id="rId17"/>
    <p:sldId id="275" r:id="rId18"/>
    <p:sldId id="276" r:id="rId19"/>
    <p:sldId id="277" r:id="rId20"/>
    <p:sldId id="278" r:id="rId21"/>
    <p:sldId id="407" r:id="rId22"/>
    <p:sldId id="295" r:id="rId23"/>
    <p:sldId id="288" r:id="rId24"/>
    <p:sldId id="402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72"/>
    <p:restoredTop sz="94590"/>
  </p:normalViewPr>
  <p:slideViewPr>
    <p:cSldViewPr snapToGrid="0" snapToObjects="1">
      <p:cViewPr varScale="1">
        <p:scale>
          <a:sx n="86" d="100"/>
          <a:sy n="86" d="100"/>
        </p:scale>
        <p:origin x="3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FA3C5-0558-8A48-8184-DFF0A7BB1DFC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6B89-2EE1-3C42-8EFC-7987A04F8B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65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4C8A436D-127F-4942-9963-21D91DA7A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D4E6AB67-61D2-E649-BE0D-2D826D512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B6F09C5B-66DD-F14F-9CB2-39472B7D6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94766583-E378-7145-AD6D-E86F2550E2D3}" type="slidenum">
              <a:rPr lang="en-US" altLang="vi-VN" sz="1200">
                <a:solidFill>
                  <a:schemeClr val="tx1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vi-VN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9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3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98FB17C0-B89A-C341-9FDA-9E5F7B1F4B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6E3B6792-3956-6244-8EC6-79FA71EDBA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hs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B768AA4-0236-AD46-AABC-7E1DE5CBB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F25868D0-8DE2-4742-A561-BC98A6131A62}" type="slidenum"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8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7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Tích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riêng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thứ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hai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được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viết</a:t>
            </a:r>
            <a:r>
              <a:rPr lang="en-US" altLang="en-US" sz="12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lùi</a:t>
            </a:r>
            <a:r>
              <a:rPr lang="en-US" altLang="en-US" sz="12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sang </a:t>
            </a:r>
            <a:r>
              <a:rPr lang="en-US" altLang="en-US" sz="12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bên</a:t>
            </a:r>
            <a:r>
              <a:rPr lang="en-US" altLang="en-US" sz="12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trái</a:t>
            </a:r>
            <a:r>
              <a:rPr lang="en-US" altLang="en-US" sz="12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en-US" altLang="en-US" sz="12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cột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nó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72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chục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nếu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viết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đầy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đủ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thì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phải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 i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altLang="en-US" sz="12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720.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FA8C-3603-42B8-B4E5-C3F9CC03BE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0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1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64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4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2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3F52-E5CA-DF4E-A549-F6152C523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5CEC0-8EDB-7C49-9144-A4AC20DC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5503-ED32-4549-9E65-AFA88AC1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3C1E-D02B-9C47-83B7-C87D6D39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E215-7852-CF41-90E0-FC30072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71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FE9E-6A7A-AE44-91E1-DFC68DF4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A1DC0-DAA0-2F4D-BFFC-99D39FB9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13830-0B4E-954B-8A82-3D392F18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C54EB-DCA8-FC45-9D3B-A9C328E3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451EE-06C3-A945-BC92-D4D9F766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687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D1A58-8429-A747-8E64-3A6FD2058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B54B6-0581-534E-8E56-3FF11C4C7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DF54-881F-8E4A-A89E-CCE95D36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473C-A8FE-744C-A5B2-90C9E04E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4A31-E015-7F49-9B60-6E129D96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99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8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4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399D-529C-DB48-9733-50435BB0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7A8E-DFB5-EF48-8D13-B0DAED8DB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57A92-BE58-F54F-89B0-39ED239F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E6E56-18BA-7048-A80E-2920E61F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E9773-0200-9C43-8768-D770F9F8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10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5090-67CE-A34F-804D-DD89103A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C459A-5C5E-1F41-928E-2F224BC63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69C7-B497-E74A-94D3-6AFEFDD8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CD583-2481-0741-89F2-9799293B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30DB5-9D2F-634E-A460-94E570C9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3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9F4D-9C7C-384C-8051-1A75F18B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E659F-4FFB-FB4E-83FC-540D5FE40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83661-38F2-404B-84A6-BA26EB99C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D219D-FDCB-854F-ABE0-ED058B3A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DE7C4-80F5-BB43-A69D-239CBE29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6C9BB-E6D1-B240-9ED0-C642EE62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84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0A57-CEB9-2E41-9CC7-6307E6C6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534BA-4F43-0E40-9863-34363E9EE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1A862-6A17-9B41-89CB-D492FA1C4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77BC8-A62F-0143-B073-C9621869A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2A7C0-468A-A845-BC77-23365DE35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3B078-67A4-4340-8F4E-320CB594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136D-A42A-2147-A193-9DE5C359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E4875-32B5-0446-BBE6-41D0531E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1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A2EC-E8AA-614D-9BBB-51D602A2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41B22-60E5-4B42-AE09-0F377480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58FAA-3649-2943-A81C-8C4F6ACB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9DCF8-42BD-6E4F-A23C-6F593D3C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1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56D0C-A0FE-4C4C-8DF8-668DB0AC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35401-6FB4-2C43-BED3-3F5C54A3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31687-3D6B-684B-8437-A0BD337A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3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E124-46F9-6F47-91DC-7B5BFF48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3DBC-2490-7A41-82F9-EBB12C315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7BC88-443A-354F-AE9F-136DB2ACB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A0F62-C97B-8246-9759-8577D541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5F998-5296-5842-B498-7306E05A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99240-F727-594F-A9C5-7A31DCD7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906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9DC-0800-8448-8E9F-7F746A1C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384ED-70F6-BC4B-B71C-55EA0B32C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5EF12-72EF-B346-B4E2-33D34978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6178E-1A9C-CA46-9022-FB81FFD5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FC948-FB31-5044-B21B-C6FB69BF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20EAC-CD97-924A-AC4B-32409F6A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8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03218-BBD5-0F45-AC44-154F30E6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DB5E5-577E-014E-BC19-CF31B58A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E2052-6320-574B-BF6D-7CC08BAF4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BCE7-BB5D-1D49-89AE-A7DB95188B23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B8A2-4E99-C84F-A0F3-FB76D1D5D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7CEBC-816F-1E46-9FAD-32E2334F5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F488-59BB-C946-BF6D-8A36C1CFA0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14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image" Target="../media/image24.jpeg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5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5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5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11" Type="http://schemas.openxmlformats.org/officeDocument/2006/relationships/image" Target="../media/image25.w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4.bin"/><Relationship Id="rId4" Type="http://schemas.openxmlformats.org/officeDocument/2006/relationships/audio" Target="../media/audio1.wav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>
            <a:extLst>
              <a:ext uri="{FF2B5EF4-FFF2-40B4-BE49-F238E27FC236}">
                <a16:creationId xmlns:a16="http://schemas.microsoft.com/office/drawing/2014/main" id="{2DDEA03A-5539-3F4E-BFB2-9673AB0C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>
            <a:extLst>
              <a:ext uri="{FF2B5EF4-FFF2-40B4-BE49-F238E27FC236}">
                <a16:creationId xmlns:a16="http://schemas.microsoft.com/office/drawing/2014/main" id="{3FB90240-AC09-E24B-BC0B-AA28B673F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030" y="2442280"/>
            <a:ext cx="7215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Môn</a:t>
            </a:r>
            <a:r>
              <a:rPr lang="en-US" alt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vi-VN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endParaRPr lang="vi-VN" altLang="vi-VN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36026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5EC854-ADD2-FE4A-8AC7-C07DDC2C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770" y="446723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Nhân với số có hai chữ số </a:t>
            </a:r>
            <a:r>
              <a:rPr lang="en-US" altLang="en-US" sz="2800"/>
              <a:t>bằng cách đặt tính</a:t>
            </a:r>
            <a:r>
              <a:rPr lang="en-US" altLang="en-US" sz="2800">
                <a:cs typeface="Times New Roman" panose="02020603050405020304" pitchFamily="18" charset="0"/>
              </a:rPr>
              <a:t>, ta phải thực hiện qua </a:t>
            </a:r>
            <a:r>
              <a:rPr lang="en-US" altLang="en-US" sz="2800" b="1" i="1">
                <a:solidFill>
                  <a:srgbClr val="800000"/>
                </a:solidFill>
                <a:cs typeface="Times New Roman" panose="02020603050405020304" pitchFamily="18" charset="0"/>
              </a:rPr>
              <a:t>4 bước</a:t>
            </a:r>
            <a:r>
              <a:rPr lang="en-US" altLang="en-US" sz="2800" i="1"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cs typeface="Times New Roman" panose="02020603050405020304" pitchFamily="18" charset="0"/>
              </a:rPr>
              <a:t>:</a:t>
            </a:r>
            <a:endParaRPr lang="vi-VN" altLang="en-US" sz="2800" b="1" i="1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EEA84-C16C-7044-86E2-FC99D3D7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970" y="251841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 u="sng">
                <a:cs typeface="Times New Roman" panose="02020603050405020304" pitchFamily="18" charset="0"/>
              </a:rPr>
              <a:t>Bước 1</a:t>
            </a:r>
            <a:r>
              <a:rPr lang="en-US" altLang="en-US" sz="2400" b="1" i="1">
                <a:cs typeface="Times New Roman" panose="02020603050405020304" pitchFamily="18" charset="0"/>
              </a:rPr>
              <a:t> :</a:t>
            </a:r>
            <a:r>
              <a:rPr lang="en-US" altLang="en-US" sz="2400" b="1">
                <a:cs typeface="Times New Roman" panose="02020603050405020304" pitchFamily="18" charset="0"/>
              </a:rPr>
              <a:t> Đặt tính</a:t>
            </a:r>
            <a:endParaRPr lang="vi-VN" altLang="en-US" sz="2400" b="1">
              <a:cs typeface="Times New Roman" panose="02020603050405020304" pitchFamily="18" charset="0"/>
            </a:endParaRPr>
          </a:p>
        </p:txBody>
      </p:sp>
      <p:sp>
        <p:nvSpPr>
          <p:cNvPr id="98308" name="Line 4">
            <a:extLst>
              <a:ext uri="{FF2B5EF4-FFF2-40B4-BE49-F238E27FC236}">
                <a16:creationId xmlns:a16="http://schemas.microsoft.com/office/drawing/2014/main" id="{5B8772A7-0863-A449-83C3-62CF159CA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5370" y="2747010"/>
            <a:ext cx="3124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309" name="TextBox 14">
            <a:extLst>
              <a:ext uri="{FF2B5EF4-FFF2-40B4-BE49-F238E27FC236}">
                <a16:creationId xmlns:a16="http://schemas.microsoft.com/office/drawing/2014/main" id="{0954F083-A4CA-C144-910D-ADE14E53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70" y="267081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.VnTime" pitchFamily="34" charset="0"/>
              </a:rPr>
              <a:t>23</a:t>
            </a:r>
            <a:endParaRPr lang="vi-VN" altLang="en-US" sz="2800">
              <a:latin typeface=".VnTime" pitchFamily="34" charset="0"/>
            </a:endParaRPr>
          </a:p>
        </p:txBody>
      </p:sp>
      <p:sp>
        <p:nvSpPr>
          <p:cNvPr id="98310" name="TextBox 20">
            <a:extLst>
              <a:ext uri="{FF2B5EF4-FFF2-40B4-BE49-F238E27FC236}">
                <a16:creationId xmlns:a16="http://schemas.microsoft.com/office/drawing/2014/main" id="{DA3DC427-9415-C046-908E-DFE8EAF8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370" y="244221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itchFamily="34" charset="0"/>
              </a:rPr>
              <a:t>  </a:t>
            </a:r>
            <a:r>
              <a:rPr lang="en-US" altLang="en-US" sz="2800"/>
              <a:t>x</a:t>
            </a:r>
            <a:endParaRPr lang="vi-VN" altLang="en-US" sz="2800"/>
          </a:p>
        </p:txBody>
      </p:sp>
      <p:sp>
        <p:nvSpPr>
          <p:cNvPr id="98311" name="TextBox 20">
            <a:extLst>
              <a:ext uri="{FF2B5EF4-FFF2-40B4-BE49-F238E27FC236}">
                <a16:creationId xmlns:a16="http://schemas.microsoft.com/office/drawing/2014/main" id="{931BB24C-B1BA-DB41-8AB6-067B8357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370" y="221361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itchFamily="34" charset="0"/>
              </a:rPr>
              <a:t>  </a:t>
            </a:r>
            <a:r>
              <a:rPr lang="en-US" altLang="en-US" sz="2800"/>
              <a:t>36</a:t>
            </a:r>
            <a:endParaRPr lang="vi-VN" altLang="en-US" sz="2800"/>
          </a:p>
        </p:txBody>
      </p:sp>
      <p:sp>
        <p:nvSpPr>
          <p:cNvPr id="98312" name="Line 9">
            <a:extLst>
              <a:ext uri="{FF2B5EF4-FFF2-40B4-BE49-F238E27FC236}">
                <a16:creationId xmlns:a16="http://schemas.microsoft.com/office/drawing/2014/main" id="{1841127C-06A1-F946-ADAC-AC3950ED1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0570" y="3204210"/>
            <a:ext cx="68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DC896-61FC-9940-B50E-79925CC6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970" y="320421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1"/>
                </a:solidFill>
                <a:latin typeface=".VnTime" pitchFamily="34" charset="0"/>
              </a:rPr>
              <a:t>           </a:t>
            </a:r>
            <a:r>
              <a:rPr lang="en-US" altLang="en-US" sz="2800" b="1">
                <a:solidFill>
                  <a:srgbClr val="E56147"/>
                </a:solidFill>
                <a:latin typeface=".VnTime" pitchFamily="34" charset="0"/>
              </a:rPr>
              <a:t>108</a:t>
            </a:r>
            <a:endParaRPr lang="vi-VN" altLang="en-US" sz="2800" b="1">
              <a:solidFill>
                <a:srgbClr val="E56147"/>
              </a:solidFill>
              <a:latin typeface=".VnTime" pitchFamily="34" charset="0"/>
            </a:endParaRPr>
          </a:p>
        </p:txBody>
      </p:sp>
      <p:sp>
        <p:nvSpPr>
          <p:cNvPr id="98315" name="Line 11">
            <a:extLst>
              <a:ext uri="{FF2B5EF4-FFF2-40B4-BE49-F238E27FC236}">
                <a16:creationId xmlns:a16="http://schemas.microsoft.com/office/drawing/2014/main" id="{D9748CC5-FD58-AB4B-A9A0-77FD4595F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170" y="3432810"/>
            <a:ext cx="1447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2CD62-1784-604E-91C6-E52437B5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970" y="312801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 u="sng">
                <a:solidFill>
                  <a:srgbClr val="FF3300"/>
                </a:solidFill>
                <a:cs typeface="Times New Roman" panose="02020603050405020304" pitchFamily="18" charset="0"/>
              </a:rPr>
              <a:t>Bước 2</a:t>
            </a:r>
            <a:r>
              <a:rPr lang="en-US" altLang="en-US" sz="2400" b="1" i="1">
                <a:solidFill>
                  <a:srgbClr val="FF3300"/>
                </a:solidFill>
                <a:cs typeface="Times New Roman" panose="02020603050405020304" pitchFamily="18" charset="0"/>
              </a:rPr>
              <a:t> :</a:t>
            </a:r>
            <a:r>
              <a:rPr lang="en-US" altLang="en-US" sz="2400" b="1">
                <a:solidFill>
                  <a:srgbClr val="FF3300"/>
                </a:solidFill>
                <a:cs typeface="Times New Roman" panose="02020603050405020304" pitchFamily="18" charset="0"/>
              </a:rPr>
              <a:t> Tính tích riêng thứ nhất</a:t>
            </a:r>
            <a:endParaRPr lang="vi-VN" altLang="en-US" sz="2400" b="1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761C5-C5CF-474B-BF45-117C2ED5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770" y="3737611"/>
            <a:ext cx="525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u="sng">
                <a:solidFill>
                  <a:srgbClr val="800000"/>
                </a:solidFill>
                <a:cs typeface="Times New Roman" panose="02020603050405020304" pitchFamily="18" charset="0"/>
              </a:rPr>
              <a:t>Bước 3</a:t>
            </a:r>
            <a:r>
              <a:rPr lang="en-US" altLang="en-US" sz="2400" b="1" i="1">
                <a:solidFill>
                  <a:srgbClr val="800000"/>
                </a:solidFill>
                <a:cs typeface="Times New Roman" panose="02020603050405020304" pitchFamily="18" charset="0"/>
              </a:rPr>
              <a:t> :</a:t>
            </a:r>
            <a:r>
              <a:rPr lang="en-US" altLang="en-US" sz="2400" b="1">
                <a:solidFill>
                  <a:srgbClr val="800000"/>
                </a:solidFill>
                <a:cs typeface="Times New Roman" panose="02020603050405020304" pitchFamily="18" charset="0"/>
              </a:rPr>
              <a:t> Tính tích riêng thứ hai </a:t>
            </a:r>
          </a:p>
          <a:p>
            <a:pPr eaLnBrk="1" hangingPunct="1"/>
            <a:r>
              <a:rPr lang="en-US" altLang="en-US" sz="2400" b="1" i="1">
                <a:solidFill>
                  <a:srgbClr val="800000"/>
                </a:solidFill>
                <a:cs typeface="Times New Roman" panose="02020603050405020304" pitchFamily="18" charset="0"/>
              </a:rPr>
              <a:t>* Lưu ý:</a:t>
            </a:r>
            <a:r>
              <a:rPr lang="en-US" altLang="en-US" sz="2400" b="1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800000"/>
                </a:solidFill>
                <a:cs typeface="Times New Roman" panose="02020603050405020304" pitchFamily="18" charset="0"/>
              </a:rPr>
              <a:t>Tích riêng thứ hai phải viết lùi sang bên trái một cột</a:t>
            </a:r>
            <a:endParaRPr lang="vi-VN" altLang="en-US" sz="2400" b="1" i="1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8318" name="Line 14">
            <a:extLst>
              <a:ext uri="{FF2B5EF4-FFF2-40B4-BE49-F238E27FC236}">
                <a16:creationId xmlns:a16="http://schemas.microsoft.com/office/drawing/2014/main" id="{E6D9D78B-922C-DA4A-A918-14BE8B53E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3970" y="389001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319" name="Line 15">
            <a:extLst>
              <a:ext uri="{FF2B5EF4-FFF2-40B4-BE49-F238E27FC236}">
                <a16:creationId xmlns:a16="http://schemas.microsoft.com/office/drawing/2014/main" id="{E41D279E-24A5-D345-BAF4-8B8DFAF42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1770" y="3966210"/>
            <a:ext cx="175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D4DC9-6A4D-3749-8688-7FD756A4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170" y="366141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3300"/>
                </a:solidFill>
                <a:latin typeface=".VnTime" pitchFamily="34" charset="0"/>
              </a:rPr>
              <a:t>  72</a:t>
            </a:r>
            <a:endParaRPr lang="vi-VN" altLang="en-US" sz="2800" b="1">
              <a:solidFill>
                <a:srgbClr val="993300"/>
              </a:solidFill>
              <a:latin typeface=".VnTime" pitchFamily="34" charset="0"/>
            </a:endParaRPr>
          </a:p>
        </p:txBody>
      </p:sp>
      <p:sp>
        <p:nvSpPr>
          <p:cNvPr id="98321" name="TextBox 17">
            <a:extLst>
              <a:ext uri="{FF2B5EF4-FFF2-40B4-BE49-F238E27FC236}">
                <a16:creationId xmlns:a16="http://schemas.microsoft.com/office/drawing/2014/main" id="{09DE65B9-4798-A249-AB41-BC7BB3F55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170" y="419481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.VnTime" pitchFamily="34" charset="0"/>
              </a:rPr>
              <a:t>  </a:t>
            </a:r>
            <a:r>
              <a:rPr lang="en-US" altLang="en-US" sz="2800">
                <a:solidFill>
                  <a:schemeClr val="tx1"/>
                </a:solidFill>
                <a:latin typeface=".VnTime" pitchFamily="34" charset="0"/>
              </a:rPr>
              <a:t>828</a:t>
            </a:r>
            <a:endParaRPr lang="vi-VN" altLang="en-US" sz="280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98322" name="Line 18">
            <a:extLst>
              <a:ext uri="{FF2B5EF4-FFF2-40B4-BE49-F238E27FC236}">
                <a16:creationId xmlns:a16="http://schemas.microsoft.com/office/drawing/2014/main" id="{5A7458E8-3AEA-DB45-80F8-D3B397EF1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5570" y="457581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D9E1E-6767-664E-A0F5-B4162834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770" y="495681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u="sng">
                <a:solidFill>
                  <a:schemeClr val="tx1"/>
                </a:solidFill>
                <a:cs typeface="Times New Roman" panose="02020603050405020304" pitchFamily="18" charset="0"/>
              </a:rPr>
              <a:t>Bước 4</a:t>
            </a:r>
            <a:r>
              <a:rPr lang="en-US" altLang="en-US" sz="2400" b="1" i="1">
                <a:solidFill>
                  <a:schemeClr val="tx1"/>
                </a:solidFill>
                <a:cs typeface="Times New Roman" panose="02020603050405020304" pitchFamily="18" charset="0"/>
              </a:rPr>
              <a:t> :</a:t>
            </a:r>
            <a:r>
              <a:rPr lang="en-US" altLang="en-US" sz="2400" b="1">
                <a:solidFill>
                  <a:schemeClr val="tx1"/>
                </a:solidFill>
                <a:cs typeface="Times New Roman" panose="02020603050405020304" pitchFamily="18" charset="0"/>
              </a:rPr>
              <a:t> Cộng các tích riêng lại</a:t>
            </a:r>
            <a:endParaRPr lang="vi-VN" altLang="en-US" sz="24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4594" name="Rectangle 12">
            <a:extLst>
              <a:ext uri="{FF2B5EF4-FFF2-40B4-BE49-F238E27FC236}">
                <a16:creationId xmlns:a16="http://schemas.microsoft.com/office/drawing/2014/main" id="{87324CC5-3F74-C342-A606-1739EA554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770" y="689611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.VnTimeH" pitchFamily="34" charset="0"/>
              </a:rPr>
              <a:t>     </a:t>
            </a:r>
            <a:endParaRPr lang="en-US" altLang="en-US" sz="2800" b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98326" name="Line 9">
            <a:extLst>
              <a:ext uri="{FF2B5EF4-FFF2-40B4-BE49-F238E27FC236}">
                <a16:creationId xmlns:a16="http://schemas.microsoft.com/office/drawing/2014/main" id="{B7BDD7AC-51A1-7245-AB66-4428788E3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4370" y="419481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54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8309" grpId="0"/>
      <p:bldP spid="98310" grpId="0"/>
      <p:bldP spid="98311" grpId="0"/>
      <p:bldP spid="17" grpId="0"/>
      <p:bldP spid="8" grpId="0"/>
      <p:bldP spid="9" grpId="0"/>
      <p:bldP spid="16" grpId="0"/>
      <p:bldP spid="9832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7435746" cy="394473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"/>
          <a:stretch/>
        </p:blipFill>
        <p:spPr>
          <a:xfrm>
            <a:off x="1378857" y="1679852"/>
            <a:ext cx="2816796" cy="148986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123423" y="1774251"/>
            <a:ext cx="432362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Thực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hành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76" y="136330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>
            <a:extLst>
              <a:ext uri="{FF2B5EF4-FFF2-40B4-BE49-F238E27FC236}">
                <a16:creationId xmlns:a16="http://schemas.microsoft.com/office/drawing/2014/main" id="{5D6DCF2E-9CD5-CB42-9E7F-3F49D586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570" y="703772"/>
            <a:ext cx="4891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u="sng"/>
              <a:t>Bài tập</a:t>
            </a:r>
            <a:r>
              <a:rPr lang="en-US" altLang="en-US" sz="3200"/>
              <a:t> 1 :  Đặt tính rồi tính :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2F939F17-E2B9-9E48-9455-A0AF1286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057" y="2121409"/>
            <a:ext cx="161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a) 86 x 53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4F39836B-7FA0-CA4D-8A99-9421F505B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656" y="2121409"/>
            <a:ext cx="163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b) 33 x 44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6B1499AF-B429-EC48-A0C2-93C198F7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257" y="2121409"/>
            <a:ext cx="179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c) 157 x 24</a:t>
            </a:r>
          </a:p>
        </p:txBody>
      </p:sp>
      <p:sp>
        <p:nvSpPr>
          <p:cNvPr id="11320" name="Line 56">
            <a:extLst>
              <a:ext uri="{FF2B5EF4-FFF2-40B4-BE49-F238E27FC236}">
                <a16:creationId xmlns:a16="http://schemas.microsoft.com/office/drawing/2014/main" id="{344B6D62-B30D-3B42-9F27-687A8B14A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9656" y="3645408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321" name="Line 57">
            <a:extLst>
              <a:ext uri="{FF2B5EF4-FFF2-40B4-BE49-F238E27FC236}">
                <a16:creationId xmlns:a16="http://schemas.microsoft.com/office/drawing/2014/main" id="{076D16C2-B4B3-3449-9110-DC56B3123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456" y="4559808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322" name="Line 58">
            <a:extLst>
              <a:ext uri="{FF2B5EF4-FFF2-40B4-BE49-F238E27FC236}">
                <a16:creationId xmlns:a16="http://schemas.microsoft.com/office/drawing/2014/main" id="{C0AE1581-F3F5-4C45-BA01-AE00CAE2D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0056" y="3645408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326" name="Text Box 62">
            <a:extLst>
              <a:ext uri="{FF2B5EF4-FFF2-40B4-BE49-F238E27FC236}">
                <a16:creationId xmlns:a16="http://schemas.microsoft.com/office/drawing/2014/main" id="{4DE59745-35E2-844B-9DC3-092D6023B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236" y="2731009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3 3</a:t>
            </a:r>
          </a:p>
        </p:txBody>
      </p:sp>
      <p:sp>
        <p:nvSpPr>
          <p:cNvPr id="11342" name="Text Box 78">
            <a:extLst>
              <a:ext uri="{FF2B5EF4-FFF2-40B4-BE49-F238E27FC236}">
                <a16:creationId xmlns:a16="http://schemas.microsoft.com/office/drawing/2014/main" id="{4216E809-63B5-864A-B184-969CFBAC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856" y="410260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4 3 0</a:t>
            </a:r>
          </a:p>
        </p:txBody>
      </p:sp>
      <p:sp>
        <p:nvSpPr>
          <p:cNvPr id="11373" name="Text Box 109">
            <a:extLst>
              <a:ext uri="{FF2B5EF4-FFF2-40B4-BE49-F238E27FC236}">
                <a16:creationId xmlns:a16="http://schemas.microsoft.com/office/drawing/2014/main" id="{723D2846-7405-FC40-BE4E-0D900A239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456" y="410260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1 3 2</a:t>
            </a:r>
          </a:p>
        </p:txBody>
      </p:sp>
      <p:sp>
        <p:nvSpPr>
          <p:cNvPr id="11407" name="Text Box 143">
            <a:extLst>
              <a:ext uri="{FF2B5EF4-FFF2-40B4-BE49-F238E27FC236}">
                <a16:creationId xmlns:a16="http://schemas.microsoft.com/office/drawing/2014/main" id="{961FE3BB-8ABB-0248-B299-0E594F3F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856" y="291998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x</a:t>
            </a:r>
          </a:p>
        </p:txBody>
      </p:sp>
      <p:sp>
        <p:nvSpPr>
          <p:cNvPr id="11409" name="Line 145">
            <a:extLst>
              <a:ext uri="{FF2B5EF4-FFF2-40B4-BE49-F238E27FC236}">
                <a16:creationId xmlns:a16="http://schemas.microsoft.com/office/drawing/2014/main" id="{1FEF815D-E586-0A42-B233-9D7CDF68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3056" y="3645408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410" name="Line 146">
            <a:extLst>
              <a:ext uri="{FF2B5EF4-FFF2-40B4-BE49-F238E27FC236}">
                <a16:creationId xmlns:a16="http://schemas.microsoft.com/office/drawing/2014/main" id="{A2E71088-1A9A-B341-90C1-F6B6A4DBE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1456" y="4559808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411" name="Line 147">
            <a:extLst>
              <a:ext uri="{FF2B5EF4-FFF2-40B4-BE49-F238E27FC236}">
                <a16:creationId xmlns:a16="http://schemas.microsoft.com/office/drawing/2014/main" id="{0408FDF4-E877-164C-B2C9-9123357D9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1056" y="4559808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413" name="Text Box 149">
            <a:extLst>
              <a:ext uri="{FF2B5EF4-FFF2-40B4-BE49-F238E27FC236}">
                <a16:creationId xmlns:a16="http://schemas.microsoft.com/office/drawing/2014/main" id="{9914190F-8E96-1541-A3DE-50C5D1384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856" y="3188209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  4 4</a:t>
            </a:r>
          </a:p>
        </p:txBody>
      </p:sp>
      <p:sp>
        <p:nvSpPr>
          <p:cNvPr id="11416" name="Text Box 152">
            <a:extLst>
              <a:ext uri="{FF2B5EF4-FFF2-40B4-BE49-F238E27FC236}">
                <a16:creationId xmlns:a16="http://schemas.microsoft.com/office/drawing/2014/main" id="{E1F1F27E-ADF3-BF41-AA36-934FDE82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056" y="4559809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  1 4 5 2</a:t>
            </a:r>
          </a:p>
        </p:txBody>
      </p:sp>
      <p:sp>
        <p:nvSpPr>
          <p:cNvPr id="11417" name="Text Box 153">
            <a:extLst>
              <a:ext uri="{FF2B5EF4-FFF2-40B4-BE49-F238E27FC236}">
                <a16:creationId xmlns:a16="http://schemas.microsoft.com/office/drawing/2014/main" id="{50CAFB77-FB47-224D-8358-DEFAB33B2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456" y="2883409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x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F0D3690B-0B4E-654F-B0B1-00A751021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656" y="3188209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     </a:t>
            </a:r>
            <a:r>
              <a:rPr lang="en-US" altLang="en-US" sz="2800"/>
              <a:t>2 4</a:t>
            </a:r>
          </a:p>
        </p:txBody>
      </p:sp>
      <p:sp>
        <p:nvSpPr>
          <p:cNvPr id="11421" name="Text Box 157">
            <a:extLst>
              <a:ext uri="{FF2B5EF4-FFF2-40B4-BE49-F238E27FC236}">
                <a16:creationId xmlns:a16="http://schemas.microsoft.com/office/drawing/2014/main" id="{4EF4F065-E2B8-8A4D-AE64-C791D375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256" y="364540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  6 2 8</a:t>
            </a:r>
          </a:p>
        </p:txBody>
      </p:sp>
      <p:sp>
        <p:nvSpPr>
          <p:cNvPr id="11422" name="Text Box 158">
            <a:extLst>
              <a:ext uri="{FF2B5EF4-FFF2-40B4-BE49-F238E27FC236}">
                <a16:creationId xmlns:a16="http://schemas.microsoft.com/office/drawing/2014/main" id="{EAB03363-11D2-F246-B11B-766CA2F6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056" y="4102609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 3 1 4</a:t>
            </a:r>
          </a:p>
        </p:txBody>
      </p:sp>
      <p:sp>
        <p:nvSpPr>
          <p:cNvPr id="11424" name="Text Box 160">
            <a:extLst>
              <a:ext uri="{FF2B5EF4-FFF2-40B4-BE49-F238E27FC236}">
                <a16:creationId xmlns:a16="http://schemas.microsoft.com/office/drawing/2014/main" id="{0DD3A329-CECE-294A-BBE7-E9FCF849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656" y="2731009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   8 6</a:t>
            </a:r>
          </a:p>
        </p:txBody>
      </p:sp>
      <p:sp>
        <p:nvSpPr>
          <p:cNvPr id="11425" name="Text Box 161">
            <a:extLst>
              <a:ext uri="{FF2B5EF4-FFF2-40B4-BE49-F238E27FC236}">
                <a16:creationId xmlns:a16="http://schemas.microsoft.com/office/drawing/2014/main" id="{F8DB6062-0EC0-9F4A-8D4E-4CF5C2B9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136" y="3196875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  </a:t>
            </a:r>
            <a:r>
              <a:rPr lang="en-US" altLang="en-US" sz="2800" dirty="0"/>
              <a:t>5 3</a:t>
            </a:r>
          </a:p>
        </p:txBody>
      </p:sp>
      <p:sp>
        <p:nvSpPr>
          <p:cNvPr id="11426" name="Text Box 162">
            <a:extLst>
              <a:ext uri="{FF2B5EF4-FFF2-40B4-BE49-F238E27FC236}">
                <a16:creationId xmlns:a16="http://schemas.microsoft.com/office/drawing/2014/main" id="{3564AA9A-9385-C943-96DC-0666063B8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456" y="3645409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2 5 8</a:t>
            </a:r>
          </a:p>
        </p:txBody>
      </p:sp>
      <p:sp>
        <p:nvSpPr>
          <p:cNvPr id="11427" name="Text Box 163">
            <a:extLst>
              <a:ext uri="{FF2B5EF4-FFF2-40B4-BE49-F238E27FC236}">
                <a16:creationId xmlns:a16="http://schemas.microsoft.com/office/drawing/2014/main" id="{08970A98-D5D2-4140-A449-4A3A2C529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056" y="4559808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</a:rPr>
              <a:t>     </a:t>
            </a:r>
            <a:r>
              <a:rPr lang="en-US" altLang="en-US" sz="2800"/>
              <a:t>4 5 5 8</a:t>
            </a:r>
          </a:p>
        </p:txBody>
      </p:sp>
      <p:sp>
        <p:nvSpPr>
          <p:cNvPr id="11429" name="Text Box 165">
            <a:extLst>
              <a:ext uri="{FF2B5EF4-FFF2-40B4-BE49-F238E27FC236}">
                <a16:creationId xmlns:a16="http://schemas.microsoft.com/office/drawing/2014/main" id="{0A547072-E371-BE48-9890-C13BBD13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056" y="3645409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1 3 2</a:t>
            </a:r>
          </a:p>
        </p:txBody>
      </p:sp>
      <p:sp>
        <p:nvSpPr>
          <p:cNvPr id="11433" name="Text Box 169">
            <a:extLst>
              <a:ext uri="{FF2B5EF4-FFF2-40B4-BE49-F238E27FC236}">
                <a16:creationId xmlns:a16="http://schemas.microsoft.com/office/drawing/2014/main" id="{FB7BE91D-C669-8B41-811A-7C66436B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136" y="2974849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/>
              <a:t>x</a:t>
            </a:r>
          </a:p>
        </p:txBody>
      </p:sp>
      <p:sp>
        <p:nvSpPr>
          <p:cNvPr id="11435" name="Text Box 171">
            <a:extLst>
              <a:ext uri="{FF2B5EF4-FFF2-40B4-BE49-F238E27FC236}">
                <a16:creationId xmlns:a16="http://schemas.microsoft.com/office/drawing/2014/main" id="{E078438F-CA86-D047-B0D6-D10145B3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256" y="455980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3 7 6 8</a:t>
            </a:r>
          </a:p>
        </p:txBody>
      </p:sp>
      <p:sp>
        <p:nvSpPr>
          <p:cNvPr id="11448" name="Rectangle 184">
            <a:extLst>
              <a:ext uri="{FF2B5EF4-FFF2-40B4-BE49-F238E27FC236}">
                <a16:creationId xmlns:a16="http://schemas.microsoft.com/office/drawing/2014/main" id="{92FE9E33-6B1E-994A-A7F7-5B5D7C5F9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056" y="2731009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1 5 7</a:t>
            </a:r>
          </a:p>
        </p:txBody>
      </p:sp>
      <p:sp>
        <p:nvSpPr>
          <p:cNvPr id="25630" name="Text Box 186">
            <a:extLst>
              <a:ext uri="{FF2B5EF4-FFF2-40B4-BE49-F238E27FC236}">
                <a16:creationId xmlns:a16="http://schemas.microsoft.com/office/drawing/2014/main" id="{5FE19411-A667-9D4D-A668-61EAD1FA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56" y="2197609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C63BEBCE-23EB-4F4E-996A-B9B95C224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7056" y="1222249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vi-VN"/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8B16E1E3-1E0E-1A4A-B020-BBF9E62263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8256" y="1189417"/>
            <a:ext cx="609600" cy="2063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vi-VN"/>
          </a:p>
        </p:txBody>
      </p:sp>
      <p:pic>
        <p:nvPicPr>
          <p:cNvPr id="34" name="图片 4111" descr="PPT素材-11">
            <a:extLst>
              <a:ext uri="{FF2B5EF4-FFF2-40B4-BE49-F238E27FC236}">
                <a16:creationId xmlns:a16="http://schemas.microsoft.com/office/drawing/2014/main" id="{657BAD35-613B-1A43-82F6-A1222FED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3" y="5519595"/>
            <a:ext cx="11968661" cy="13608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4108" descr="7">
            <a:extLst>
              <a:ext uri="{FF2B5EF4-FFF2-40B4-BE49-F238E27FC236}">
                <a16:creationId xmlns:a16="http://schemas.microsoft.com/office/drawing/2014/main" id="{512433B3-637C-B446-AC3E-40863BDA4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8" y="252310"/>
            <a:ext cx="1411288" cy="7411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109872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  <p:bldP spid="61447" grpId="0"/>
      <p:bldP spid="61448" grpId="0"/>
      <p:bldP spid="61449" grpId="0"/>
      <p:bldP spid="11326" grpId="0"/>
      <p:bldP spid="11342" grpId="0"/>
      <p:bldP spid="11373" grpId="0"/>
      <p:bldP spid="11407" grpId="0"/>
      <p:bldP spid="11413" grpId="0"/>
      <p:bldP spid="11416" grpId="0"/>
      <p:bldP spid="11417" grpId="0"/>
      <p:bldP spid="2" grpId="0"/>
      <p:bldP spid="11421" grpId="0"/>
      <p:bldP spid="11422" grpId="0"/>
      <p:bldP spid="11424" grpId="0"/>
      <p:bldP spid="11425" grpId="0"/>
      <p:bldP spid="11426" grpId="0"/>
      <p:bldP spid="11427" grpId="0"/>
      <p:bldP spid="11429" grpId="0"/>
      <p:bldP spid="11433" grpId="0"/>
      <p:bldP spid="11435" grpId="0"/>
      <p:bldP spid="114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Slide.vn 2">
            <a:extLst>
              <a:ext uri="{FF2B5EF4-FFF2-40B4-BE49-F238E27FC236}">
                <a16:creationId xmlns:a16="http://schemas.microsoft.com/office/drawing/2014/main" id="{125932EB-9E7F-F847-87ED-B15E9E122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68"/>
          <a:stretch/>
        </p:blipFill>
        <p:spPr>
          <a:xfrm>
            <a:off x="643081" y="244248"/>
            <a:ext cx="11061239" cy="5947546"/>
          </a:xfrm>
          <a:prstGeom prst="rect">
            <a:avLst/>
          </a:prstGeom>
        </p:spPr>
      </p:pic>
      <p:pic>
        <p:nvPicPr>
          <p:cNvPr id="5" name="9Slide.vn 2">
            <a:extLst>
              <a:ext uri="{FF2B5EF4-FFF2-40B4-BE49-F238E27FC236}">
                <a16:creationId xmlns:a16="http://schemas.microsoft.com/office/drawing/2014/main" id="{891D8382-6A7C-6C4C-80E5-A089C81B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68"/>
          <a:stretch/>
        </p:blipFill>
        <p:spPr>
          <a:xfrm>
            <a:off x="643080" y="749994"/>
            <a:ext cx="11061239" cy="5780231"/>
          </a:xfrm>
          <a:prstGeom prst="rect">
            <a:avLst/>
          </a:prstGeom>
        </p:spPr>
      </p:pic>
      <p:sp>
        <p:nvSpPr>
          <p:cNvPr id="7" name="Text Box 37">
            <a:extLst>
              <a:ext uri="{FF2B5EF4-FFF2-40B4-BE49-F238E27FC236}">
                <a16:creationId xmlns:a16="http://schemas.microsoft.com/office/drawing/2014/main" id="{A4A9A35B-3499-B44A-A339-1B90632B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79" y="347119"/>
            <a:ext cx="117091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6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cs typeface="Times New Roman" panose="02020603050405020304" pitchFamily="18" charset="0"/>
              </a:rPr>
              <a:t> 2.Tính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giá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trị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biểu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thức</a:t>
            </a:r>
            <a:r>
              <a:rPr lang="en-US" altLang="vi-VN" sz="3600" b="1" dirty="0">
                <a:cs typeface="Times New Roman" panose="02020603050405020304" pitchFamily="18" charset="0"/>
              </a:rPr>
              <a:t> 45 x a 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cs typeface="Times New Roman" panose="02020603050405020304" pitchFamily="18" charset="0"/>
              </a:rPr>
              <a:t> a = 13, 26, 39 </a:t>
            </a:r>
          </a:p>
          <a:p>
            <a:pPr eaLnBrk="1" hangingPunct="1"/>
            <a:r>
              <a:rPr lang="en-US" altLang="vi-VN" sz="3600" b="1" dirty="0"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" name="Line 40">
            <a:extLst>
              <a:ext uri="{FF2B5EF4-FFF2-40B4-BE49-F238E27FC236}">
                <a16:creationId xmlns:a16="http://schemas.microsoft.com/office/drawing/2014/main" id="{15D3093C-5E08-E042-87E9-E0B1067A26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9758" y="902970"/>
            <a:ext cx="6188392" cy="104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9Slide.vn 25">
            <a:extLst>
              <a:ext uri="{FF2B5EF4-FFF2-40B4-BE49-F238E27FC236}">
                <a16:creationId xmlns:a16="http://schemas.microsoft.com/office/drawing/2014/main" id="{669F4E8E-D166-EF4A-BD77-9468DE51E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65061">
            <a:off x="85090" y="127773"/>
            <a:ext cx="539012" cy="555450"/>
          </a:xfrm>
          <a:prstGeom prst="rect">
            <a:avLst/>
          </a:prstGeom>
        </p:spPr>
      </p:pic>
      <p:pic>
        <p:nvPicPr>
          <p:cNvPr id="11" name="9Slide.vn 26">
            <a:extLst>
              <a:ext uri="{FF2B5EF4-FFF2-40B4-BE49-F238E27FC236}">
                <a16:creationId xmlns:a16="http://schemas.microsoft.com/office/drawing/2014/main" id="{229D6F2A-0587-8848-B4B5-EF95DF535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54603">
            <a:off x="340025" y="6205842"/>
            <a:ext cx="525526" cy="548112"/>
          </a:xfrm>
          <a:prstGeom prst="rect">
            <a:avLst/>
          </a:prstGeom>
        </p:spPr>
      </p:pic>
      <p:pic>
        <p:nvPicPr>
          <p:cNvPr id="12" name="9Slide.vn 25">
            <a:extLst>
              <a:ext uri="{FF2B5EF4-FFF2-40B4-BE49-F238E27FC236}">
                <a16:creationId xmlns:a16="http://schemas.microsoft.com/office/drawing/2014/main" id="{923E90F3-27F2-214C-9253-D82C67AE1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3851">
            <a:off x="11608652" y="93991"/>
            <a:ext cx="539012" cy="555450"/>
          </a:xfrm>
          <a:prstGeom prst="rect">
            <a:avLst/>
          </a:prstGeom>
        </p:spPr>
      </p:pic>
      <p:pic>
        <p:nvPicPr>
          <p:cNvPr id="13" name="9Slide.vn 26">
            <a:extLst>
              <a:ext uri="{FF2B5EF4-FFF2-40B4-BE49-F238E27FC236}">
                <a16:creationId xmlns:a16="http://schemas.microsoft.com/office/drawing/2014/main" id="{8AA035C5-9B12-B64B-8094-9FB2BAFC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3032">
            <a:off x="449609" y="5896662"/>
            <a:ext cx="386942" cy="403572"/>
          </a:xfrm>
          <a:prstGeom prst="rect">
            <a:avLst/>
          </a:prstGeom>
        </p:spPr>
      </p:pic>
      <p:sp>
        <p:nvSpPr>
          <p:cNvPr id="14" name="Text Box 48">
            <a:extLst>
              <a:ext uri="{FF2B5EF4-FFF2-40B4-BE49-F238E27FC236}">
                <a16:creationId xmlns:a16="http://schemas.microsoft.com/office/drawing/2014/main" id="{91FBF54F-B8D6-1B4C-A9DC-5C356AE73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4768851"/>
            <a:ext cx="3232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-  </a:t>
            </a:r>
            <a:r>
              <a:rPr lang="en-US" altLang="vi-VN" sz="36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  a = 39</a:t>
            </a: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7DEC3C90-46B0-A842-B9AE-2C016AD7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182813"/>
            <a:ext cx="2830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chemeClr val="tx1"/>
                </a:solidFill>
                <a:cs typeface="Times New Roman" panose="02020603050405020304" pitchFamily="18" charset="0"/>
              </a:rPr>
              <a:t>- Với  a = 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1417E3-87C1-9342-9A39-B962F21F3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203451"/>
            <a:ext cx="1367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600">
                <a:cs typeface="Times New Roman" panose="02020603050405020304" pitchFamily="18" charset="0"/>
              </a:rPr>
              <a:t>= </a:t>
            </a:r>
            <a:r>
              <a:rPr lang="en-US" altLang="vi-VN" sz="3600">
                <a:solidFill>
                  <a:srgbClr val="FF0000"/>
                </a:solidFill>
                <a:cs typeface="Times New Roman" panose="02020603050405020304" pitchFamily="18" charset="0"/>
              </a:rPr>
              <a:t>585 </a:t>
            </a:r>
            <a:endParaRPr lang="en-US" altLang="vi-VN" sz="3600"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E14885-F8A0-EA4E-B565-E13EB49C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193926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600">
                <a:cs typeface="Times New Roman" panose="02020603050405020304" pitchFamily="18" charset="0"/>
              </a:rPr>
              <a:t>45 x 13</a:t>
            </a:r>
            <a:endParaRPr lang="en-US" altLang="vi-VN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4D8200-E5EE-A543-B4CE-DFFB13E3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193926"/>
            <a:ext cx="2291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600">
                <a:cs typeface="Times New Roman" panose="02020603050405020304" pitchFamily="18" charset="0"/>
              </a:rPr>
              <a:t>thì 45 x a =</a:t>
            </a:r>
            <a:endParaRPr lang="en-US" altLang="vi-VN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8E79F012-7339-5347-B97B-22F1CE89B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9" y="3548063"/>
            <a:ext cx="2922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-  </a:t>
            </a:r>
            <a:r>
              <a:rPr lang="en-US" altLang="vi-VN" sz="36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  a = 26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D80318-97CE-0E44-9F54-2E91EF0DD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84564"/>
            <a:ext cx="5303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600">
                <a:cs typeface="Times New Roman" panose="02020603050405020304" pitchFamily="18" charset="0"/>
              </a:rPr>
              <a:t>thì 45 x a = 45 x 26 = </a:t>
            </a:r>
            <a:r>
              <a:rPr lang="en-US" altLang="vi-VN" sz="3600">
                <a:solidFill>
                  <a:srgbClr val="FF0000"/>
                </a:solidFill>
                <a:cs typeface="Times New Roman" panose="02020603050405020304" pitchFamily="18" charset="0"/>
              </a:rPr>
              <a:t>1170 </a:t>
            </a:r>
            <a:endParaRPr lang="en-US" altLang="vi-VN" sz="3600"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51352A-6126-A945-8E6E-E0E95355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4768851"/>
            <a:ext cx="5320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600">
                <a:cs typeface="Times New Roman" panose="02020603050405020304" pitchFamily="18" charset="0"/>
              </a:rPr>
              <a:t>thì 45 x a = 45 x 39 = </a:t>
            </a:r>
            <a:r>
              <a:rPr lang="en-US" altLang="vi-VN" sz="3600">
                <a:solidFill>
                  <a:srgbClr val="FF0000"/>
                </a:solidFill>
                <a:cs typeface="Times New Roman" panose="02020603050405020304" pitchFamily="18" charset="0"/>
              </a:rPr>
              <a:t>1755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0F7D7F-E925-6E48-BF35-58E4E36A3981}"/>
              </a:ext>
            </a:extLst>
          </p:cNvPr>
          <p:cNvSpPr txBox="1"/>
          <p:nvPr/>
        </p:nvSpPr>
        <p:spPr>
          <a:xfrm>
            <a:off x="2491740" y="56692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05EFAD6-8613-A942-B9C4-1137F4D7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616" y="783336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24CB4F-3E8A-934A-9B97-F2C8E811F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16" y="554736"/>
            <a:ext cx="10991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i="1" u="sng" dirty="0">
                <a:latin typeface="Times New Roman" panose="02020603050405020304" pitchFamily="18" charset="0"/>
              </a:rPr>
              <a:t> 3</a:t>
            </a:r>
            <a:r>
              <a:rPr lang="en-US" altLang="en-US" b="1" i="1" dirty="0"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Mỗi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vở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latin typeface="Times New Roman" panose="02020603050405020304" pitchFamily="18" charset="0"/>
              </a:rPr>
              <a:t> 48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</a:rPr>
              <a:t>.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</a:rPr>
              <a:t> 25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vở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cùng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loại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tất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cả</a:t>
            </a:r>
            <a:r>
              <a:rPr lang="en-US" altLang="en-US" b="1" i="1" dirty="0">
                <a:latin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55BB1AA-FAA5-EA4F-B057-9CD046EA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16" y="1697736"/>
            <a:ext cx="274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Times New Roman" panose="02020603050405020304" pitchFamily="18" charset="0"/>
              </a:rPr>
              <a:t>Tóm tắt</a:t>
            </a:r>
            <a:r>
              <a:rPr lang="en-US" altLang="en-US" sz="2800" b="1" i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50DA10-492D-814C-9974-04639D8F7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9816" y="783336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36800B17-5DCF-3A49-A899-9D831E741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16" y="2459736"/>
            <a:ext cx="274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1 quyển có: 48 trang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25 quyển có: ? trang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4E15798C-3DCE-B84E-98D8-EDD9ACFB1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816" y="1697736"/>
            <a:ext cx="274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875DCE17-3415-7A46-B236-070CF66A7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616" y="2307336"/>
            <a:ext cx="3200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Số trang 25 quyển vở cùng loại có là: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D58BF3E4-B891-BE4B-B720-78E3E107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616" y="2916936"/>
            <a:ext cx="274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25 x 48 = 1200 ( trang)</a:t>
            </a:r>
          </a:p>
        </p:txBody>
      </p:sp>
      <p:sp>
        <p:nvSpPr>
          <p:cNvPr id="12" name="Line 21">
            <a:extLst>
              <a:ext uri="{FF2B5EF4-FFF2-40B4-BE49-F238E27FC236}">
                <a16:creationId xmlns:a16="http://schemas.microsoft.com/office/drawing/2014/main" id="{82C413B4-8768-7445-B073-5895903E9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5616" y="1621536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979073AA-1EC5-8B41-9C8F-70C69E276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616" y="3450336"/>
            <a:ext cx="274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: 1200 trang</a:t>
            </a:r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5FEF64C7-B9B0-324E-8378-F9A92322B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8716" y="783336"/>
            <a:ext cx="4305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B9252E1A-4BE3-8E4B-AFCE-3545E70F5A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7466" y="802386"/>
            <a:ext cx="15811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C9A28D7-1DE7-DC47-87E9-991392573E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679" y="1240536"/>
            <a:ext cx="35385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5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30438" y="1054100"/>
            <a:ext cx="7315200" cy="4246563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CC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0000"/>
                </a:solidFill>
                <a:latin typeface="Candara" panose="020E0502030303020204" pitchFamily="34" charset="0"/>
              </a:rPr>
              <a:t>RUNG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0000"/>
                </a:solidFill>
                <a:latin typeface="Candara" panose="020E0502030303020204" pitchFamily="34" charset="0"/>
              </a:rPr>
              <a:t>CHUÔNG VÀNG</a:t>
            </a:r>
          </a:p>
        </p:txBody>
      </p:sp>
      <p:sp>
        <p:nvSpPr>
          <p:cNvPr id="2253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56813" y="6165850"/>
            <a:ext cx="431800" cy="3238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67110" y="636553"/>
            <a:ext cx="1187450" cy="863600"/>
            <a:chOff x="960" y="480"/>
            <a:chExt cx="2134" cy="2400"/>
          </a:xfrm>
        </p:grpSpPr>
        <p:grpSp>
          <p:nvGrpSpPr>
            <p:cNvPr id="22571" name="Group 5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22573" name="Group 6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22579" name="Freeform 7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0" name="Freeform 8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1" name="Line 9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Oval 10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2574" name="Oval 11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75" name="Rectangle 12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76" name="Oval 13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77" name="Oval 14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78" name="Oval 15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2572" name="Picture 16" descr="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9039530" y="691052"/>
            <a:ext cx="1187450" cy="863600"/>
            <a:chOff x="960" y="480"/>
            <a:chExt cx="2134" cy="2400"/>
          </a:xfrm>
        </p:grpSpPr>
        <p:grpSp>
          <p:nvGrpSpPr>
            <p:cNvPr id="22559" name="Group 18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22561" name="Group 19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22567" name="Freeform 20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8" name="Freeform 21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9" name="Line 22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0" name="Oval 23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2562" name="Oval 24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63" name="Rectangle 25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64" name="Oval 26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65" name="Oval 27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66" name="Oval 28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2560" name="Picture 29" descr="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247027" y="5132988"/>
            <a:ext cx="1187450" cy="863600"/>
            <a:chOff x="960" y="480"/>
            <a:chExt cx="2134" cy="2400"/>
          </a:xfrm>
        </p:grpSpPr>
        <p:grpSp>
          <p:nvGrpSpPr>
            <p:cNvPr id="22547" name="Group 31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22549" name="Group 32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22555" name="Freeform 33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6" name="Freeform 34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7" name="Line 3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8" name="Oval 3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2550" name="Oval 3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51" name="Rectangle 38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52" name="Oval 3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53" name="Oval 4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54" name="Oval 4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2548" name="Picture 42" descr="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8831196" y="5163979"/>
            <a:ext cx="1187450" cy="863600"/>
            <a:chOff x="960" y="480"/>
            <a:chExt cx="2134" cy="2400"/>
          </a:xfrm>
        </p:grpSpPr>
        <p:grpSp>
          <p:nvGrpSpPr>
            <p:cNvPr id="22535" name="Group 44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22537" name="Group 45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22543" name="Freeform 46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4" name="Freeform 47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5" name="Line 48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6" name="Oval 49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2538" name="Oval 50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39" name="Rectangle 51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40" name="Oval 52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41" name="Oval 53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42" name="Oval 5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2536" name="Picture 55" descr="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74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White marble">
            <a:hlinkClick r:id="rId2" action="ppaction://hlinksldjump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216275" y="1660525"/>
            <a:ext cx="1943100" cy="1404938"/>
          </a:xfrm>
          <a:prstGeom prst="actionButtonBlank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6629" name="AutoShape 5" descr="White marble">
            <a:hlinkClick r:id="rId5" action="ppaction://hlinksldjump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7391400" y="1635125"/>
            <a:ext cx="1908175" cy="1404938"/>
          </a:xfrm>
          <a:prstGeom prst="actionButtonBlank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630" name="AutoShape 6" descr="White marble">
            <a:hlinkClick r:id="rId6" action="ppaction://hlinksldjump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216275" y="3346450"/>
            <a:ext cx="1979613" cy="1476375"/>
          </a:xfrm>
          <a:prstGeom prst="actionButtonBlank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631" name="AutoShape 7" descr="White marble">
            <a:hlinkClick r:id="rId7" action="ppaction://hlinksldjump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7391400" y="3384550"/>
            <a:ext cx="1916113" cy="1463675"/>
          </a:xfrm>
          <a:prstGeom prst="actionButtonBlank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3557" name="WordArt 20"/>
          <p:cNvSpPr>
            <a:spLocks noChangeArrowheads="1" noChangeShapeType="1" noTextEdit="1"/>
          </p:cNvSpPr>
          <p:nvPr/>
        </p:nvSpPr>
        <p:spPr bwMode="auto">
          <a:xfrm>
            <a:off x="2927350" y="817563"/>
            <a:ext cx="5735638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</a:rPr>
              <a:t>LỰA CHỌN CÂU HỎI</a:t>
            </a:r>
          </a:p>
        </p:txBody>
      </p:sp>
      <p:sp>
        <p:nvSpPr>
          <p:cNvPr id="23558" name="AutoShape 2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25013" y="6002338"/>
            <a:ext cx="431800" cy="3238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46" name="AutoShape 22">
            <a:hlinkClick r:id="rId9" action="ppaction://hlinksldjump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568700" y="5099050"/>
            <a:ext cx="5548313" cy="955675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CÂU HỎI PHỤ</a:t>
            </a:r>
          </a:p>
        </p:txBody>
      </p:sp>
    </p:spTree>
    <p:extLst>
      <p:ext uri="{BB962C8B-B14F-4D97-AF65-F5344CB8AC3E}">
        <p14:creationId xmlns:p14="http://schemas.microsoft.com/office/powerpoint/2010/main" val="310855487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279650" y="762000"/>
            <a:ext cx="7378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i="1">
                <a:latin typeface=".VnTime" panose="020B7200000000000000" pitchFamily="34" charset="0"/>
              </a:rPr>
              <a:t> </a:t>
            </a:r>
            <a:r>
              <a:rPr lang="en-US" altLang="en-US" sz="600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6000">
                <a:latin typeface="Arial" panose="020B0604020202020204" pitchFamily="34" charset="0"/>
              </a:rPr>
              <a:t> hay </a:t>
            </a:r>
            <a:r>
              <a:rPr lang="en-US" altLang="en-US" sz="600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448300" y="51101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451475" y="51165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5456238" y="5100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5448300" y="5095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5448300" y="5100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5438775" y="5091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5457825" y="5105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5430838" y="50974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5438775" y="5095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5459413" y="5108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5446713" y="51149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67200" y="5105400"/>
            <a:ext cx="3436938" cy="936625"/>
            <a:chOff x="912" y="2592"/>
            <a:chExt cx="3072" cy="960"/>
          </a:xfrm>
        </p:grpSpPr>
        <p:sp>
          <p:nvSpPr>
            <p:cNvPr id="24608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</a:endParaRPr>
            </a:p>
          </p:txBody>
        </p:sp>
      </p:grpSp>
      <p:sp>
        <p:nvSpPr>
          <p:cNvPr id="24596" name="AutoShape 28">
            <a:hlinkClick r:id="rId7" action="ppaction://hlinksldjump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5" y="5424488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597" name="Text Box 29"/>
          <p:cNvSpPr txBox="1">
            <a:spLocks noChangeArrowheads="1"/>
          </p:cNvSpPr>
          <p:nvPr/>
        </p:nvSpPr>
        <p:spPr bwMode="auto">
          <a:xfrm>
            <a:off x="5576888" y="1852613"/>
            <a:ext cx="88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5629275" y="2311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13</a:t>
            </a:r>
          </a:p>
        </p:txBody>
      </p:sp>
      <p:graphicFrame>
        <p:nvGraphicFramePr>
          <p:cNvPr id="24599" name="Object 31"/>
          <p:cNvGraphicFramePr>
            <a:graphicFrameLocks noChangeAspect="1"/>
          </p:cNvGraphicFramePr>
          <p:nvPr/>
        </p:nvGraphicFramePr>
        <p:xfrm>
          <a:off x="5529263" y="2198688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0" imgH="0" progId="Equation.3">
                  <p:embed/>
                </p:oleObj>
              </mc:Choice>
              <mc:Fallback>
                <p:oleObj name="Equation" r:id="rId9" imgW="0" imgH="0" progId="Equation.3">
                  <p:embed/>
                  <p:pic>
                    <p:nvPicPr>
                      <p:cNvPr id="2459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198688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Line 32"/>
          <p:cNvSpPr>
            <a:spLocks noChangeShapeType="1"/>
          </p:cNvSpPr>
          <p:nvPr/>
        </p:nvSpPr>
        <p:spPr bwMode="auto">
          <a:xfrm>
            <a:off x="5638800" y="2828925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Text Box 33"/>
          <p:cNvSpPr txBox="1">
            <a:spLocks noChangeArrowheads="1"/>
          </p:cNvSpPr>
          <p:nvPr/>
        </p:nvSpPr>
        <p:spPr bwMode="auto">
          <a:xfrm>
            <a:off x="5386388" y="2830513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258</a:t>
            </a:r>
          </a:p>
        </p:txBody>
      </p:sp>
      <p:sp>
        <p:nvSpPr>
          <p:cNvPr id="24602" name="Text Box 34"/>
          <p:cNvSpPr txBox="1">
            <a:spLocks noChangeArrowheads="1"/>
          </p:cNvSpPr>
          <p:nvPr/>
        </p:nvSpPr>
        <p:spPr bwMode="auto">
          <a:xfrm>
            <a:off x="5500688" y="3287713"/>
            <a:ext cx="71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24603" name="Line 35"/>
          <p:cNvSpPr>
            <a:spLocks noChangeShapeType="1"/>
          </p:cNvSpPr>
          <p:nvPr/>
        </p:nvSpPr>
        <p:spPr bwMode="auto">
          <a:xfrm>
            <a:off x="5486400" y="3781425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 Box 36"/>
          <p:cNvSpPr txBox="1">
            <a:spLocks noChangeArrowheads="1"/>
          </p:cNvSpPr>
          <p:nvPr/>
        </p:nvSpPr>
        <p:spPr bwMode="auto">
          <a:xfrm>
            <a:off x="5284788" y="3795713"/>
            <a:ext cx="118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1118</a:t>
            </a:r>
          </a:p>
        </p:txBody>
      </p:sp>
      <p:sp>
        <p:nvSpPr>
          <p:cNvPr id="24605" name="Rectangle 37"/>
          <p:cNvSpPr>
            <a:spLocks noChangeArrowheads="1"/>
          </p:cNvSpPr>
          <p:nvPr/>
        </p:nvSpPr>
        <p:spPr bwMode="auto">
          <a:xfrm>
            <a:off x="7302500" y="2778125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8001000" y="2943225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00" b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7353300" y="3184525"/>
            <a:ext cx="2235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24435670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86" grpId="0"/>
      <p:bldP spid="27686" grpId="1"/>
      <p:bldP spid="276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279650" y="762000"/>
            <a:ext cx="7378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i="1">
                <a:latin typeface=".VnTime" panose="020B7200000000000000" pitchFamily="34" charset="0"/>
              </a:rPr>
              <a:t> </a:t>
            </a:r>
            <a:r>
              <a:rPr lang="en-US" altLang="en-US" sz="600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6000">
                <a:latin typeface="Arial" panose="020B0604020202020204" pitchFamily="34" charset="0"/>
              </a:rPr>
              <a:t> hay </a:t>
            </a:r>
            <a:r>
              <a:rPr lang="en-US" altLang="en-US" sz="600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448300" y="51101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451475" y="51165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5456238" y="5100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5448300" y="5095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5448300" y="5100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5438775" y="5091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5457825" y="5105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5430838" y="50974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5438775" y="5095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5459413" y="51085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5446713" y="51149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19600" y="5181600"/>
            <a:ext cx="3436938" cy="936625"/>
            <a:chOff x="912" y="2592"/>
            <a:chExt cx="3072" cy="960"/>
          </a:xfrm>
        </p:grpSpPr>
        <p:sp>
          <p:nvSpPr>
            <p:cNvPr id="25632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</a:endParaRPr>
            </a:p>
          </p:txBody>
        </p:sp>
      </p:grpSp>
      <p:sp>
        <p:nvSpPr>
          <p:cNvPr id="25620" name="AutoShape 28">
            <a:hlinkClick r:id="rId7" action="ppaction://hlinksldjump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5" y="5424488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21" name="Text Box 29"/>
          <p:cNvSpPr txBox="1">
            <a:spLocks noChangeArrowheads="1"/>
          </p:cNvSpPr>
          <p:nvPr/>
        </p:nvSpPr>
        <p:spPr bwMode="auto">
          <a:xfrm>
            <a:off x="5576888" y="1852613"/>
            <a:ext cx="88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25622" name="Text Box 30"/>
          <p:cNvSpPr txBox="1">
            <a:spLocks noChangeArrowheads="1"/>
          </p:cNvSpPr>
          <p:nvPr/>
        </p:nvSpPr>
        <p:spPr bwMode="auto">
          <a:xfrm>
            <a:off x="5629275" y="2311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31</a:t>
            </a:r>
          </a:p>
        </p:txBody>
      </p:sp>
      <p:graphicFrame>
        <p:nvGraphicFramePr>
          <p:cNvPr id="25623" name="Object 31"/>
          <p:cNvGraphicFramePr>
            <a:graphicFrameLocks noChangeAspect="1"/>
          </p:cNvGraphicFramePr>
          <p:nvPr/>
        </p:nvGraphicFramePr>
        <p:xfrm>
          <a:off x="5529263" y="2198688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0" imgH="0" progId="Equation.3">
                  <p:embed/>
                </p:oleObj>
              </mc:Choice>
              <mc:Fallback>
                <p:oleObj name="Equation" r:id="rId9" imgW="0" imgH="0" progId="Equation.3">
                  <p:embed/>
                  <p:pic>
                    <p:nvPicPr>
                      <p:cNvPr id="2562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198688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4" name="Line 32"/>
          <p:cNvSpPr>
            <a:spLocks noChangeShapeType="1"/>
          </p:cNvSpPr>
          <p:nvPr/>
        </p:nvSpPr>
        <p:spPr bwMode="auto">
          <a:xfrm>
            <a:off x="5638800" y="2828925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Text Box 33"/>
          <p:cNvSpPr txBox="1">
            <a:spLocks noChangeArrowheads="1"/>
          </p:cNvSpPr>
          <p:nvPr/>
        </p:nvSpPr>
        <p:spPr bwMode="auto">
          <a:xfrm>
            <a:off x="5437188" y="2830513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25626" name="Text Box 34"/>
          <p:cNvSpPr txBox="1">
            <a:spLocks noChangeArrowheads="1"/>
          </p:cNvSpPr>
          <p:nvPr/>
        </p:nvSpPr>
        <p:spPr bwMode="auto">
          <a:xfrm>
            <a:off x="5449888" y="32877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168</a:t>
            </a:r>
          </a:p>
        </p:txBody>
      </p:sp>
      <p:sp>
        <p:nvSpPr>
          <p:cNvPr id="25627" name="Line 35"/>
          <p:cNvSpPr>
            <a:spLocks noChangeShapeType="1"/>
          </p:cNvSpPr>
          <p:nvPr/>
        </p:nvSpPr>
        <p:spPr bwMode="auto">
          <a:xfrm>
            <a:off x="5486400" y="3781425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Text Box 36"/>
          <p:cNvSpPr txBox="1">
            <a:spLocks noChangeArrowheads="1"/>
          </p:cNvSpPr>
          <p:nvPr/>
        </p:nvSpPr>
        <p:spPr bwMode="auto">
          <a:xfrm>
            <a:off x="5297488" y="3783013"/>
            <a:ext cx="118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224</a:t>
            </a:r>
          </a:p>
        </p:txBody>
      </p:sp>
      <p:sp>
        <p:nvSpPr>
          <p:cNvPr id="25629" name="Rectangle 37"/>
          <p:cNvSpPr>
            <a:spLocks noChangeArrowheads="1"/>
          </p:cNvSpPr>
          <p:nvPr/>
        </p:nvSpPr>
        <p:spPr bwMode="auto">
          <a:xfrm>
            <a:off x="7302500" y="2778125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8001000" y="2943225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00" b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7353300" y="3184525"/>
            <a:ext cx="2235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6778406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710" grpId="0"/>
      <p:bldP spid="28710" grpId="1"/>
      <p:bldP spid="287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3"/>
          <p:cNvSpPr txBox="1">
            <a:spLocks noChangeArrowheads="1"/>
          </p:cNvSpPr>
          <p:nvPr/>
        </p:nvSpPr>
        <p:spPr bwMode="auto">
          <a:xfrm>
            <a:off x="2279650" y="685800"/>
            <a:ext cx="7378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6000">
                <a:latin typeface="Arial" panose="020B0604020202020204" pitchFamily="34" charset="0"/>
              </a:rPr>
              <a:t> hay </a:t>
            </a:r>
            <a:r>
              <a:rPr lang="en-US" altLang="en-US" sz="600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448300" y="5033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451475" y="5040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456238" y="50244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5448300" y="50196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5448300" y="50244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438775" y="50149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5457825" y="5029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430838" y="5021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5438775" y="50196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5459413" y="50323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5446713" y="5038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67200" y="5006975"/>
            <a:ext cx="3436938" cy="936625"/>
            <a:chOff x="912" y="2592"/>
            <a:chExt cx="3072" cy="960"/>
          </a:xfrm>
        </p:grpSpPr>
        <p:sp>
          <p:nvSpPr>
            <p:cNvPr id="26655" name="Oval 22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5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</a:endParaRPr>
            </a:p>
          </p:txBody>
        </p:sp>
      </p:grpSp>
      <p:sp>
        <p:nvSpPr>
          <p:cNvPr id="26643" name="AutoShape 25">
            <a:hlinkClick r:id="rId7" action="ppaction://hlinksldjump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5" y="5348288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44" name="Text Box 26"/>
          <p:cNvSpPr txBox="1">
            <a:spLocks noChangeArrowheads="1"/>
          </p:cNvSpPr>
          <p:nvPr/>
        </p:nvSpPr>
        <p:spPr bwMode="auto">
          <a:xfrm>
            <a:off x="5576888" y="1776413"/>
            <a:ext cx="88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57</a:t>
            </a:r>
          </a:p>
        </p:txBody>
      </p:sp>
      <p:sp>
        <p:nvSpPr>
          <p:cNvPr id="26645" name="Text Box 27"/>
          <p:cNvSpPr txBox="1">
            <a:spLocks noChangeArrowheads="1"/>
          </p:cNvSpPr>
          <p:nvPr/>
        </p:nvSpPr>
        <p:spPr bwMode="auto">
          <a:xfrm>
            <a:off x="5629275" y="22352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43</a:t>
            </a:r>
          </a:p>
        </p:txBody>
      </p:sp>
      <p:graphicFrame>
        <p:nvGraphicFramePr>
          <p:cNvPr id="26646" name="Object 28"/>
          <p:cNvGraphicFramePr>
            <a:graphicFrameLocks noChangeAspect="1"/>
          </p:cNvGraphicFramePr>
          <p:nvPr/>
        </p:nvGraphicFramePr>
        <p:xfrm>
          <a:off x="5529263" y="2122488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0" imgH="0" progId="Equation.3">
                  <p:embed/>
                </p:oleObj>
              </mc:Choice>
              <mc:Fallback>
                <p:oleObj name="Equation" r:id="rId9" imgW="0" imgH="0" progId="Equation.3">
                  <p:embed/>
                  <p:pic>
                    <p:nvPicPr>
                      <p:cNvPr id="2664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122488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7" name="Line 29"/>
          <p:cNvSpPr>
            <a:spLocks noChangeShapeType="1"/>
          </p:cNvSpPr>
          <p:nvPr/>
        </p:nvSpPr>
        <p:spPr bwMode="auto">
          <a:xfrm>
            <a:off x="5638800" y="2752725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Text Box 30"/>
          <p:cNvSpPr txBox="1">
            <a:spLocks noChangeArrowheads="1"/>
          </p:cNvSpPr>
          <p:nvPr/>
        </p:nvSpPr>
        <p:spPr bwMode="auto">
          <a:xfrm>
            <a:off x="5386388" y="2754313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171</a:t>
            </a:r>
          </a:p>
        </p:txBody>
      </p:sp>
      <p:sp>
        <p:nvSpPr>
          <p:cNvPr id="26649" name="Text Box 31"/>
          <p:cNvSpPr txBox="1">
            <a:spLocks noChangeArrowheads="1"/>
          </p:cNvSpPr>
          <p:nvPr/>
        </p:nvSpPr>
        <p:spPr bwMode="auto">
          <a:xfrm>
            <a:off x="5233988" y="3211513"/>
            <a:ext cx="101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228</a:t>
            </a:r>
          </a:p>
        </p:txBody>
      </p:sp>
      <p:sp>
        <p:nvSpPr>
          <p:cNvPr id="26650" name="Line 32"/>
          <p:cNvSpPr>
            <a:spLocks noChangeShapeType="1"/>
          </p:cNvSpPr>
          <p:nvPr/>
        </p:nvSpPr>
        <p:spPr bwMode="auto">
          <a:xfrm>
            <a:off x="5486400" y="3705225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Text Box 33"/>
          <p:cNvSpPr txBox="1">
            <a:spLocks noChangeArrowheads="1"/>
          </p:cNvSpPr>
          <p:nvPr/>
        </p:nvSpPr>
        <p:spPr bwMode="auto">
          <a:xfrm>
            <a:off x="5284788" y="3719513"/>
            <a:ext cx="118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2351</a:t>
            </a:r>
          </a:p>
        </p:txBody>
      </p:sp>
      <p:sp>
        <p:nvSpPr>
          <p:cNvPr id="26652" name="Rectangle 34"/>
          <p:cNvSpPr>
            <a:spLocks noChangeArrowheads="1"/>
          </p:cNvSpPr>
          <p:nvPr/>
        </p:nvSpPr>
        <p:spPr bwMode="auto">
          <a:xfrm>
            <a:off x="7302500" y="2701925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8001000" y="2867025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00" b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7353300" y="3108325"/>
            <a:ext cx="2235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7271442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31" grpId="0"/>
      <p:bldP spid="29731" grpId="1"/>
      <p:bldP spid="297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1236"/>
            <a:ext cx="12301728" cy="36167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164" y="2706005"/>
            <a:ext cx="3679782" cy="29856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0599" y="3833075"/>
            <a:ext cx="2830073" cy="202888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208" y="654582"/>
            <a:ext cx="8223344" cy="406361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797" y="1986427"/>
            <a:ext cx="1891323" cy="1297697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591615" y="3234542"/>
            <a:ext cx="603135" cy="28091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5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5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5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5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5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5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5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5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508668" y="2186340"/>
            <a:ext cx="40302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defTabSz="685800">
              <a:defRPr/>
            </a:pPr>
            <a:r>
              <a:rPr lang="vi-VN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Khởi động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321" y="207264"/>
            <a:ext cx="4136841" cy="21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7200" y="5486400"/>
            <a:ext cx="3436938" cy="936625"/>
            <a:chOff x="912" y="2592"/>
            <a:chExt cx="3072" cy="960"/>
          </a:xfrm>
        </p:grpSpPr>
        <p:sp>
          <p:nvSpPr>
            <p:cNvPr id="27696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97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</a:endParaRPr>
            </a:p>
          </p:txBody>
        </p:sp>
      </p:grpSp>
      <p:sp>
        <p:nvSpPr>
          <p:cNvPr id="27667" name="AutoShape 24">
            <a:hlinkClick r:id="rId7" action="ppaction://hlinksldjump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68" name="Rectangle 25"/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8001000" y="3314700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00" b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391400" y="3619500"/>
            <a:ext cx="2235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</a:p>
        </p:txBody>
      </p:sp>
      <p:grpSp>
        <p:nvGrpSpPr>
          <p:cNvPr id="27671" name="Group 28"/>
          <p:cNvGrpSpPr>
            <a:grpSpLocks/>
          </p:cNvGrpSpPr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27684" name="Group 29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27686" name="Group 30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27692" name="Freeform 31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32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Line 33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Oval 34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7687" name="Oval 35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688" name="Rectangle 36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689" name="Oval 37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690" name="Oval 38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691" name="Oval 39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7685" name="Picture 40" descr="05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2" name="Text Box 41"/>
          <p:cNvSpPr txBox="1">
            <a:spLocks noChangeArrowheads="1"/>
          </p:cNvSpPr>
          <p:nvPr/>
        </p:nvSpPr>
        <p:spPr bwMode="auto">
          <a:xfrm>
            <a:off x="2279650" y="1133475"/>
            <a:ext cx="7378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i="1">
                <a:latin typeface=".VnTime" panose="020B7200000000000000" pitchFamily="34" charset="0"/>
              </a:rPr>
              <a:t> </a:t>
            </a:r>
            <a:r>
              <a:rPr lang="en-US" altLang="en-US" sz="600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6000">
                <a:latin typeface="Arial" panose="020B0604020202020204" pitchFamily="34" charset="0"/>
              </a:rPr>
              <a:t> hay </a:t>
            </a:r>
            <a:r>
              <a:rPr lang="en-US" altLang="en-US" sz="600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27673" name="Text Box 42"/>
          <p:cNvSpPr txBox="1">
            <a:spLocks noChangeArrowheads="1"/>
          </p:cNvSpPr>
          <p:nvPr/>
        </p:nvSpPr>
        <p:spPr bwMode="auto">
          <a:xfrm>
            <a:off x="5576888" y="2224088"/>
            <a:ext cx="88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27674" name="Text Box 43"/>
          <p:cNvSpPr txBox="1">
            <a:spLocks noChangeArrowheads="1"/>
          </p:cNvSpPr>
          <p:nvPr/>
        </p:nvSpPr>
        <p:spPr bwMode="auto">
          <a:xfrm>
            <a:off x="5629275" y="2682875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24</a:t>
            </a:r>
          </a:p>
        </p:txBody>
      </p:sp>
      <p:graphicFrame>
        <p:nvGraphicFramePr>
          <p:cNvPr id="27675" name="Object 44"/>
          <p:cNvGraphicFramePr>
            <a:graphicFrameLocks noChangeAspect="1"/>
          </p:cNvGraphicFramePr>
          <p:nvPr/>
        </p:nvGraphicFramePr>
        <p:xfrm>
          <a:off x="5529263" y="2570163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0" imgW="0" imgH="0" progId="Equation.3">
                  <p:embed/>
                </p:oleObj>
              </mc:Choice>
              <mc:Fallback>
                <p:oleObj name="Equation" r:id="rId10" imgW="0" imgH="0" progId="Equation.3">
                  <p:embed/>
                  <p:pic>
                    <p:nvPicPr>
                      <p:cNvPr id="2767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570163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6" name="Line 45"/>
          <p:cNvSpPr>
            <a:spLocks noChangeShapeType="1"/>
          </p:cNvSpPr>
          <p:nvPr/>
        </p:nvSpPr>
        <p:spPr bwMode="auto">
          <a:xfrm>
            <a:off x="5638800" y="3200400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Text Box 46"/>
          <p:cNvSpPr txBox="1">
            <a:spLocks noChangeArrowheads="1"/>
          </p:cNvSpPr>
          <p:nvPr/>
        </p:nvSpPr>
        <p:spPr bwMode="auto">
          <a:xfrm>
            <a:off x="5386388" y="3201988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7678" name="Text Box 47"/>
          <p:cNvSpPr txBox="1">
            <a:spLocks noChangeArrowheads="1"/>
          </p:cNvSpPr>
          <p:nvPr/>
        </p:nvSpPr>
        <p:spPr bwMode="auto">
          <a:xfrm>
            <a:off x="5360988" y="3659188"/>
            <a:ext cx="101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7679" name="Line 48"/>
          <p:cNvSpPr>
            <a:spLocks noChangeShapeType="1"/>
          </p:cNvSpPr>
          <p:nvPr/>
        </p:nvSpPr>
        <p:spPr bwMode="auto">
          <a:xfrm>
            <a:off x="5486400" y="4152900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Text Box 49"/>
          <p:cNvSpPr txBox="1">
            <a:spLocks noChangeArrowheads="1"/>
          </p:cNvSpPr>
          <p:nvPr/>
        </p:nvSpPr>
        <p:spPr bwMode="auto">
          <a:xfrm>
            <a:off x="5373688" y="4167188"/>
            <a:ext cx="118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8950612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46" grpId="0"/>
      <p:bldP spid="30746" grpId="1"/>
      <p:bldP spid="307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auto">
          <a:xfrm>
            <a:off x="2305050" y="762000"/>
            <a:ext cx="7378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i="1">
                <a:latin typeface=".VnTime" panose="020B7200000000000000" pitchFamily="34" charset="0"/>
              </a:rPr>
              <a:t> </a:t>
            </a:r>
            <a:r>
              <a:rPr lang="en-US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800" i="1">
                <a:latin typeface=".VnTime" panose="020B7200000000000000" pitchFamily="34" charset="0"/>
              </a:rPr>
              <a:t> </a:t>
            </a:r>
            <a:r>
              <a:rPr lang="en-US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phụ:</a:t>
            </a:r>
            <a:r>
              <a:rPr lang="en-US" altLang="en-US" sz="4800" i="1">
                <a:latin typeface=".VnTime" panose="020B7200000000000000" pitchFamily="34" charset="0"/>
              </a:rPr>
              <a:t> </a:t>
            </a:r>
            <a:endParaRPr lang="en-US" altLang="en-US" sz="4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448300" y="4881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5451475" y="48879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456238" y="4872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5448300" y="48672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448300" y="4872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438775" y="48625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5457825" y="4876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430838" y="48688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5438775" y="48672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5459413" y="48799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5446713" y="4886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68775" y="4878388"/>
            <a:ext cx="3436938" cy="936625"/>
            <a:chOff x="912" y="2592"/>
            <a:chExt cx="3072" cy="960"/>
          </a:xfrm>
        </p:grpSpPr>
        <p:sp>
          <p:nvSpPr>
            <p:cNvPr id="28698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9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 giờ</a:t>
              </a:r>
            </a:p>
          </p:txBody>
        </p:sp>
      </p:grp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5119688" y="1928813"/>
            <a:ext cx="88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0033CC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28687" name="Text Box 20"/>
          <p:cNvSpPr txBox="1">
            <a:spLocks noChangeArrowheads="1"/>
          </p:cNvSpPr>
          <p:nvPr/>
        </p:nvSpPr>
        <p:spPr bwMode="auto">
          <a:xfrm>
            <a:off x="5172075" y="2387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0033CC"/>
                </a:solidFill>
                <a:latin typeface="Arial" panose="020B0604020202020204" pitchFamily="34" charset="0"/>
              </a:rPr>
              <a:t>31</a:t>
            </a:r>
          </a:p>
        </p:txBody>
      </p:sp>
      <p:graphicFrame>
        <p:nvGraphicFramePr>
          <p:cNvPr id="28688" name="Object 21"/>
          <p:cNvGraphicFramePr>
            <a:graphicFrameLocks noChangeAspect="1"/>
          </p:cNvGraphicFramePr>
          <p:nvPr/>
        </p:nvGraphicFramePr>
        <p:xfrm>
          <a:off x="5072063" y="2274888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2868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274888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Line 22"/>
          <p:cNvSpPr>
            <a:spLocks noChangeShapeType="1"/>
          </p:cNvSpPr>
          <p:nvPr/>
        </p:nvSpPr>
        <p:spPr bwMode="auto">
          <a:xfrm>
            <a:off x="5181600" y="2905125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Text Box 23"/>
          <p:cNvSpPr txBox="1">
            <a:spLocks noChangeArrowheads="1"/>
          </p:cNvSpPr>
          <p:nvPr/>
        </p:nvSpPr>
        <p:spPr bwMode="auto">
          <a:xfrm>
            <a:off x="4967288" y="2843213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0033CC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992688" y="3363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0033CC"/>
                </a:solidFill>
                <a:latin typeface="Arial" panose="020B0604020202020204" pitchFamily="34" charset="0"/>
              </a:rPr>
              <a:t>168</a:t>
            </a:r>
          </a:p>
        </p:txBody>
      </p:sp>
      <p:sp>
        <p:nvSpPr>
          <p:cNvPr id="28692" name="Line 25"/>
          <p:cNvSpPr>
            <a:spLocks noChangeShapeType="1"/>
          </p:cNvSpPr>
          <p:nvPr/>
        </p:nvSpPr>
        <p:spPr bwMode="auto">
          <a:xfrm>
            <a:off x="5029200" y="3857625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840288" y="3859213"/>
            <a:ext cx="118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0033CC"/>
                </a:solidFill>
                <a:latin typeface="Arial" panose="020B0604020202020204" pitchFamily="34" charset="0"/>
              </a:rPr>
              <a:t>224</a:t>
            </a:r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7797800" y="2549525"/>
            <a:ext cx="2336800" cy="1816100"/>
          </a:xfrm>
          <a:prstGeom prst="rect">
            <a:avLst/>
          </a:prstGeom>
          <a:solidFill>
            <a:srgbClr val="FFFF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988300" y="3209925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  <a:latin typeface="Arial" panose="020B0604020202020204" pitchFamily="34" charset="0"/>
              </a:rPr>
              <a:t>SAI VÌ SAO?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7950200" y="2816225"/>
            <a:ext cx="2082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33CC"/>
                </a:solidFill>
                <a:latin typeface="Arial" panose="020B0604020202020204" pitchFamily="34" charset="0"/>
              </a:rPr>
              <a:t>Tích riêng thứ hai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33CC"/>
                </a:solidFill>
                <a:latin typeface="Arial" panose="020B0604020202020204" pitchFamily="34" charset="0"/>
              </a:rPr>
              <a:t>chưa lùi sang trái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33CC"/>
                </a:solidFill>
                <a:latin typeface="Arial" panose="020B0604020202020204" pitchFamily="34" charset="0"/>
              </a:rPr>
              <a:t>một cột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4733925" y="3852863"/>
            <a:ext cx="118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Arial" panose="020B0604020202020204" pitchFamily="34" charset="0"/>
              </a:rPr>
              <a:t>1736</a:t>
            </a:r>
          </a:p>
        </p:txBody>
      </p:sp>
    </p:spTree>
    <p:extLst>
      <p:ext uri="{BB962C8B-B14F-4D97-AF65-F5344CB8AC3E}">
        <p14:creationId xmlns:p14="http://schemas.microsoft.com/office/powerpoint/2010/main" val="16147215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repeatCount="2000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317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 -7.40741E-7 L -0.01928 -7.40741E-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1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8" grpId="0"/>
      <p:bldP spid="31768" grpId="1"/>
      <p:bldP spid="31768" grpId="2"/>
      <p:bldP spid="31770" grpId="0"/>
      <p:bldP spid="31772" grpId="0"/>
      <p:bldP spid="31772" grpId="1"/>
      <p:bldP spid="31786" grpId="0"/>
      <p:bldP spid="31786" grpId="1"/>
      <p:bldP spid="317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396" y="1792796"/>
            <a:ext cx="2215536" cy="1469192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272285" y="1800231"/>
            <a:ext cx="294984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defTabSz="914400">
              <a:defRPr/>
            </a:pP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Dặn</a:t>
            </a:r>
            <a:r>
              <a:rPr lang="en-US" altLang="zh-CN" sz="6000" b="1" kern="0" dirty="0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chemeClr val="tx2">
                    <a:lumMod val="75000"/>
                  </a:schemeClr>
                </a:solidFill>
                <a:latin typeface="Kristen ITC" panose="03050502040202030202" pitchFamily="66" charset="0"/>
                <a:cs typeface="+mn-ea"/>
                <a:sym typeface="+mn-lt"/>
              </a:rPr>
              <a:t>dò</a:t>
            </a:r>
            <a:endParaRPr lang="zh-CN" altLang="en-US" sz="6000" b="1" kern="0" dirty="0">
              <a:solidFill>
                <a:schemeClr val="tx2">
                  <a:lumMod val="75000"/>
                </a:schemeClr>
              </a:solidFill>
              <a:latin typeface="Kristen ITC" panose="03050502040202030202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45643F9-758C-4550-9609-B018C7310740}"/>
              </a:ext>
            </a:extLst>
          </p:cNvPr>
          <p:cNvSpPr/>
          <p:nvPr/>
        </p:nvSpPr>
        <p:spPr>
          <a:xfrm>
            <a:off x="2630984" y="1689106"/>
            <a:ext cx="4235450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thành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tập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còn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lại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vào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vở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ghi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.</a:t>
            </a:r>
            <a:endParaRPr lang="zh-CN" altLang="en-US" sz="2800" dirty="0">
              <a:solidFill>
                <a:srgbClr val="47BAB8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A315A8-B331-46A1-9407-DA7F832FA208}"/>
              </a:ext>
            </a:extLst>
          </p:cNvPr>
          <p:cNvSpPr/>
          <p:nvPr/>
        </p:nvSpPr>
        <p:spPr>
          <a:xfrm>
            <a:off x="2630984" y="4039518"/>
            <a:ext cx="6168743" cy="131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Chuẩn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bị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cho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học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ngày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mai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Bài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“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Luyện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tập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47BAB8"/>
                </a:solidFill>
                <a:cs typeface="+mn-ea"/>
                <a:sym typeface="+mn-lt"/>
              </a:rPr>
              <a:t>trang</a:t>
            </a:r>
            <a:r>
              <a:rPr lang="en-US" altLang="zh-CN" sz="2800" dirty="0">
                <a:solidFill>
                  <a:srgbClr val="47BAB8"/>
                </a:solidFill>
                <a:cs typeface="+mn-ea"/>
                <a:sym typeface="+mn-lt"/>
              </a:rPr>
              <a:t> 69”.</a:t>
            </a:r>
            <a:endParaRPr lang="zh-CN" altLang="en-US" sz="2800" dirty="0">
              <a:solidFill>
                <a:srgbClr val="47BAB8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E480986-E52C-4709-90F7-E0C9BECCF1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947" y="784908"/>
            <a:ext cx="4864282" cy="5529069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FB465490-989E-4E1D-8131-7830C5C15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431" y="1716857"/>
            <a:ext cx="1362299" cy="934717"/>
          </a:xfrm>
          <a:prstGeom prst="rect">
            <a:avLst/>
          </a:prstGeom>
        </p:spPr>
      </p:pic>
      <p:pic>
        <p:nvPicPr>
          <p:cNvPr id="14" name="图片 59">
            <a:extLst>
              <a:ext uri="{FF2B5EF4-FFF2-40B4-BE49-F238E27FC236}">
                <a16:creationId xmlns:a16="http://schemas.microsoft.com/office/drawing/2014/main" id="{735F43B4-8B98-4771-AFE0-9CCC94236B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685" y="4206426"/>
            <a:ext cx="1517792" cy="9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976" y="-323372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580" y="60918"/>
            <a:ext cx="1262808" cy="8173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643" y="0"/>
            <a:ext cx="2286655" cy="121945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6523" y="3210631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862" y="935781"/>
            <a:ext cx="7735708" cy="3765847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8F65BD82-656D-4602-BF91-96C58B90D8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944" y="-137827"/>
            <a:ext cx="3652890" cy="2589160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50621FA3-B5F2-4358-B3CF-D2FB71D531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5464" y="2603369"/>
            <a:ext cx="7235687" cy="4258276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32192-E03C-440E-AA1C-8ED214DF4423}"/>
              </a:ext>
            </a:extLst>
          </p:cNvPr>
          <p:cNvSpPr txBox="1"/>
          <p:nvPr/>
        </p:nvSpPr>
        <p:spPr>
          <a:xfrm>
            <a:off x="3239687" y="1692883"/>
            <a:ext cx="6227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Chúc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các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con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học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tốt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agneto" panose="04030805050802020D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03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>
            <a:extLst>
              <a:ext uri="{FF2B5EF4-FFF2-40B4-BE49-F238E27FC236}">
                <a16:creationId xmlns:a16="http://schemas.microsoft.com/office/drawing/2014/main" id="{C151230C-5575-284E-A960-1B48F65F95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2050" y="228600"/>
            <a:ext cx="4000500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Khởi động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DCF21-C800-214F-AA1A-0D5B37DE6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134" y="2438718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      15 x (4 + 6)</a:t>
            </a:r>
            <a:endParaRPr lang="vi-VN" altLang="en-US" sz="3200" b="1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A2B72D-C517-8346-9D7E-3CEAB10D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254" y="2910333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= 15 x 4 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722868AE-1D49-C74F-891F-279097FE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7" y="1757363"/>
            <a:ext cx="856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1. </a:t>
            </a:r>
            <a:r>
              <a:rPr lang="en-US" altLang="en-US" sz="3200" dirty="0" err="1"/>
              <a:t>Áp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dụng</a:t>
            </a:r>
            <a:r>
              <a:rPr lang="en-US" altLang="en-US" sz="3200" dirty="0"/>
              <a:t> qui </a:t>
            </a:r>
            <a:r>
              <a:rPr lang="en-US" altLang="en-US" sz="3200" dirty="0" err="1"/>
              <a:t>tắc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số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với</a:t>
            </a:r>
            <a:r>
              <a:rPr lang="en-US" altLang="en-US" sz="3200" dirty="0"/>
              <a:t> 1 </a:t>
            </a:r>
            <a:r>
              <a:rPr lang="en-US" altLang="en-US" sz="3200" dirty="0" err="1"/>
              <a:t>tổng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tính</a:t>
            </a:r>
            <a:r>
              <a:rPr lang="en-US" altLang="en-US" sz="3200" dirty="0"/>
              <a:t>: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F6542939-FDC0-B946-96DD-D76879FF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34290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 =  60</a:t>
            </a:r>
            <a:r>
              <a:rPr lang="en-US" altLang="en-US" sz="3200" b="1"/>
              <a:t> </a:t>
            </a:r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A0D28409-20A8-8C43-9978-34C7FA89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0" y="3463925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 </a:t>
            </a:r>
            <a:r>
              <a:rPr lang="en-US" altLang="en-US" sz="3200" b="1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598838E9-AA67-8144-A92F-CBEC380E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3" y="346392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87CBCABE-76B8-9D4C-B6F9-A090788F1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363" y="3905632"/>
            <a:ext cx="118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</a:rPr>
              <a:t>= 150</a:t>
            </a: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D133FCBE-F253-134A-858D-E4F8B5C01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292916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  +</a:t>
            </a: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D2F0A9BA-1CE9-F943-B737-B5CCF58C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904443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  </a:t>
            </a:r>
            <a:r>
              <a:rPr lang="en-US" altLang="en-US" sz="3200" b="1" dirty="0">
                <a:solidFill>
                  <a:schemeClr val="tx1"/>
                </a:solidFill>
              </a:rPr>
              <a:t>15 x 6</a:t>
            </a:r>
          </a:p>
        </p:txBody>
      </p:sp>
      <p:pic>
        <p:nvPicPr>
          <p:cNvPr id="5132" name="Picture 18" descr="Cau hoi">
            <a:extLst>
              <a:ext uri="{FF2B5EF4-FFF2-40B4-BE49-F238E27FC236}">
                <a16:creationId xmlns:a16="http://schemas.microsoft.com/office/drawing/2014/main" id="{2F6363C8-1358-F34F-9AB6-B8BFBD2E3C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635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9A395F-FD6E-3744-867F-9DAD980D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816" y="2390776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</a:rPr>
              <a:t>      15 x (4 + 6)</a:t>
            </a:r>
            <a:endParaRPr lang="vi-VN" alt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6FB487-392C-654F-B0AC-6F554CEB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57" y="2925763"/>
            <a:ext cx="2654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= 15 x 10 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17B93DD-E098-6246-A463-36CD9532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3459259"/>
            <a:ext cx="118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</a:rPr>
              <a:t>= 150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B9D3CC9-9AF8-AE4D-908C-18F0A614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4646613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Khi nhân một số với 1 tổng con làm như thế nào?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B67967CF-3A69-0C4F-A9CB-29EFA016B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188" y="5253038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Nêu công thức tổng quát ?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FB82423A-03D8-9742-B3F1-45D8571D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92925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a  x  ( b + c ) = a  x  b  +  a  x  c</a:t>
            </a:r>
          </a:p>
        </p:txBody>
      </p:sp>
    </p:spTree>
    <p:extLst>
      <p:ext uri="{BB962C8B-B14F-4D97-AF65-F5344CB8AC3E}">
        <p14:creationId xmlns:p14="http://schemas.microsoft.com/office/powerpoint/2010/main" val="245016968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153" grpId="0"/>
      <p:bldP spid="6157" grpId="0"/>
      <p:bldP spid="6172" grpId="0"/>
      <p:bldP spid="6175" grpId="0"/>
      <p:bldP spid="6176" grpId="0"/>
      <p:bldP spid="6177" grpId="0"/>
      <p:bldP spid="6178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3"/>
          <a:srcRect t="29675"/>
          <a:stretch>
            <a:fillRect/>
          </a:stretch>
        </p:blipFill>
        <p:spPr>
          <a:xfrm>
            <a:off x="14148" y="4676013"/>
            <a:ext cx="12177852" cy="21819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>
          <a:xfrm>
            <a:off x="1433130" y="1141639"/>
            <a:ext cx="9136873" cy="4394529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09E82C7E-7150-4503-A70F-949BF5583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616071" y="-70067"/>
            <a:ext cx="4968204" cy="135384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728F468D-901A-4C58-8F99-C253FFF9D2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6418858" y="-70067"/>
            <a:ext cx="4968204" cy="135384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5279352" y="-90273"/>
            <a:ext cx="1312451" cy="11830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0077" y="1971780"/>
            <a:ext cx="5422611" cy="1607921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urve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470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7853" b="35395"/>
          <a:stretch/>
        </p:blipFill>
        <p:spPr>
          <a:xfrm>
            <a:off x="195072" y="3742908"/>
            <a:ext cx="6467477" cy="3418655"/>
          </a:xfrm>
          <a:prstGeom prst="rect">
            <a:avLst/>
          </a:prstGeom>
        </p:spPr>
      </p:pic>
      <p:pic>
        <p:nvPicPr>
          <p:cNvPr id="12" name="图片 21">
            <a:extLst>
              <a:ext uri="{FF2B5EF4-FFF2-40B4-BE49-F238E27FC236}">
                <a16:creationId xmlns:a16="http://schemas.microsoft.com/office/drawing/2014/main" id="{4A6A5AA5-F70C-B249-A947-08F611A4DA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" t="14650" b="20626"/>
          <a:stretch/>
        </p:blipFill>
        <p:spPr>
          <a:xfrm>
            <a:off x="1454643" y="2216878"/>
            <a:ext cx="2282944" cy="14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B30C04-E051-7740-878E-2463D3DDF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05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 36 x 23 </a:t>
            </a:r>
            <a:r>
              <a:rPr lang="en-US" altLang="en-US" sz="3600" b="1"/>
              <a:t>=</a:t>
            </a:r>
            <a:endParaRPr lang="vi-VN" altLang="en-US" sz="3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2C3C-AB80-BC4E-B558-BC251963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05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36 x ( 20 </a:t>
            </a:r>
            <a:r>
              <a:rPr lang="en-US" altLang="en-US" sz="3600" b="1"/>
              <a:t>+</a:t>
            </a:r>
            <a:r>
              <a:rPr lang="en-US" altLang="en-US" sz="3600"/>
              <a:t> 3 )</a:t>
            </a:r>
            <a:endParaRPr lang="vi-VN" alt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B85BB-521A-4846-942F-087172B41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148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itchFamily="34" charset="0"/>
              </a:rPr>
              <a:t>              = 36 x 20 </a:t>
            </a:r>
            <a:endParaRPr lang="vi-VN" altLang="en-US" sz="3600">
              <a:latin typeface=".VnTime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ADF5D-2C3C-3C49-B498-9EFE86E1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itchFamily="34" charset="0"/>
              </a:rPr>
              <a:t>  =    720  </a:t>
            </a:r>
            <a:endParaRPr lang="vi-VN" altLang="en-US" sz="3600">
              <a:latin typeface=".VnTime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9F7B9-7502-4943-9F22-16BBC236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46926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itchFamily="34" charset="0"/>
              </a:rPr>
              <a:t>+</a:t>
            </a:r>
            <a:endParaRPr lang="vi-VN" altLang="en-US" sz="3600">
              <a:latin typeface=".VnTime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DA3B7-46A7-5A4C-8EC3-EC63C7A9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68788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itchFamily="34" charset="0"/>
              </a:rPr>
              <a:t> 108</a:t>
            </a:r>
            <a:endParaRPr lang="vi-VN" altLang="en-US" sz="3600">
              <a:latin typeface=".VnTime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7328F-9492-E44B-BD7D-57190D5C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3340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itchFamily="34" charset="0"/>
              </a:rPr>
              <a:t>  =            828</a:t>
            </a:r>
            <a:endParaRPr lang="vi-VN" altLang="en-US" sz="3600">
              <a:latin typeface=".VnTime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D15F4E-145C-0347-8455-98667D7B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2252663"/>
            <a:ext cx="3009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tx1"/>
                </a:solidFill>
              </a:rPr>
              <a:t>36 </a:t>
            </a:r>
            <a:r>
              <a:rPr lang="en-US" altLang="en-US" sz="2800" b="1">
                <a:solidFill>
                  <a:schemeClr val="tx1"/>
                </a:solidFill>
              </a:rPr>
              <a:t>X</a:t>
            </a:r>
            <a:r>
              <a:rPr lang="en-US" altLang="en-US" sz="3600" b="1">
                <a:solidFill>
                  <a:schemeClr val="tx1"/>
                </a:solidFill>
              </a:rPr>
              <a:t> 23 = </a:t>
            </a:r>
            <a:endParaRPr lang="vi-VN" altLang="en-US" sz="3600" b="1">
              <a:solidFill>
                <a:schemeClr val="tx1"/>
              </a:solidFill>
            </a:endParaRP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7BBF3B2C-088F-A34D-86D4-4B016E90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9226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algn="l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algn="l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algn="l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algn="l" eaLnBrk="0" hangingPunct="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26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11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20</a:t>
            </a:r>
            <a:r>
              <a:rPr lang="vi-VN" altLang="en-US" sz="2800" b="1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7110DB7D-CF57-0C48-BC08-DB11F843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5" y="4083050"/>
            <a:ext cx="217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36 x 3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DD30B803-EA58-B64D-B3A6-304A8A57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408305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/>
              <a:t>+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F6E27A5C-B6C7-B649-82ED-5F80283A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59436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993300"/>
                </a:solidFill>
                <a:latin typeface=".VnTime" pitchFamily="34" charset="0"/>
              </a:rPr>
              <a:t>36 x 23  = 828</a:t>
            </a:r>
            <a:endParaRPr lang="vi-VN" altLang="en-US" sz="3600" b="1">
              <a:solidFill>
                <a:srgbClr val="993300"/>
              </a:solidFill>
              <a:latin typeface=".VnTime" pitchFamily="34" charset="0"/>
            </a:endParaRPr>
          </a:p>
        </p:txBody>
      </p:sp>
      <p:pic>
        <p:nvPicPr>
          <p:cNvPr id="7197" name="Picture 18" descr="Cau hoi">
            <a:extLst>
              <a:ext uri="{FF2B5EF4-FFF2-40B4-BE49-F238E27FC236}">
                <a16:creationId xmlns:a16="http://schemas.microsoft.com/office/drawing/2014/main" id="{F4C4AE35-DAE6-7343-8314-D719CB9FB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018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3">
            <a:extLst>
              <a:ext uri="{FF2B5EF4-FFF2-40B4-BE49-F238E27FC236}">
                <a16:creationId xmlns:a16="http://schemas.microsoft.com/office/drawing/2014/main" id="{E481152F-2FD5-4546-A729-DD956AB0B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6" y="696913"/>
            <a:ext cx="1058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</a:rPr>
              <a:t>Toán</a:t>
            </a:r>
            <a:endParaRPr lang="en-US" altLang="vi-VN" sz="3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08CED-6C7D-3D4F-83BD-9A83B744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4" y="1265238"/>
            <a:ext cx="578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   Nhân với số có hai chữ số</a:t>
            </a:r>
            <a:endParaRPr lang="vi-VN" altLang="en-US" sz="36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1196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7183" grpId="0"/>
      <p:bldP spid="718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897063" y="5540375"/>
            <a:ext cx="3589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            </a:t>
            </a:r>
            <a:endParaRPr lang="en-US" altLang="en-US" sz="2000" i="1" dirty="0">
              <a:solidFill>
                <a:srgbClr val="0000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995363" y="2286000"/>
            <a:ext cx="909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1 0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28750" y="12954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3 6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08113" y="1757363"/>
            <a:ext cx="173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2 3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23950" y="1600200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54163" y="2284413"/>
            <a:ext cx="719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 8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71650" y="3267075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458913" y="2743200"/>
            <a:ext cx="52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085850" y="2286000"/>
            <a:ext cx="10572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1096963" y="3327400"/>
            <a:ext cx="1046162" cy="63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00300" y="2336800"/>
            <a:ext cx="3048000" cy="400050"/>
            <a:chOff x="987" y="1440"/>
            <a:chExt cx="1608" cy="252"/>
          </a:xfrm>
        </p:grpSpPr>
        <p:sp>
          <p:nvSpPr>
            <p:cNvPr id="17438" name="Line 14"/>
            <p:cNvSpPr>
              <a:spLocks noChangeShapeType="1"/>
            </p:cNvSpPr>
            <p:nvPr/>
          </p:nvSpPr>
          <p:spPr bwMode="auto">
            <a:xfrm>
              <a:off x="987" y="1587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Text Box 15"/>
            <p:cNvSpPr txBox="1">
              <a:spLocks noChangeArrowheads="1"/>
            </p:cNvSpPr>
            <p:nvPr/>
          </p:nvSpPr>
          <p:spPr bwMode="auto">
            <a:xfrm>
              <a:off x="1161" y="1440"/>
              <a:ext cx="14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 Tích riêng thứ</a:t>
              </a:r>
              <a:r>
                <a:rPr lang="en-US" altLang="en-US" sz="2000" i="1">
                  <a:latin typeface="Arial" panose="020B0604020202020204" pitchFamily="34" charset="0"/>
                </a:rPr>
                <a:t> </a:t>
              </a: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nhất</a:t>
              </a:r>
            </a:p>
          </p:txBody>
        </p:sp>
      </p:grp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143000" y="2757488"/>
            <a:ext cx="657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7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38400" y="2774950"/>
            <a:ext cx="3062288" cy="400050"/>
            <a:chOff x="513" y="2429"/>
            <a:chExt cx="1929" cy="252"/>
          </a:xfrm>
        </p:grpSpPr>
        <p:sp>
          <p:nvSpPr>
            <p:cNvPr id="17436" name="Text Box 19"/>
            <p:cNvSpPr txBox="1">
              <a:spLocks noChangeArrowheads="1"/>
            </p:cNvSpPr>
            <p:nvPr/>
          </p:nvSpPr>
          <p:spPr bwMode="auto">
            <a:xfrm>
              <a:off x="777" y="2429"/>
              <a:ext cx="1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Tích riêng thứ hai</a:t>
              </a:r>
            </a:p>
          </p:txBody>
        </p:sp>
        <p:sp>
          <p:nvSpPr>
            <p:cNvPr id="17437" name="Line 18"/>
            <p:cNvSpPr>
              <a:spLocks noChangeShapeType="1"/>
            </p:cNvSpPr>
            <p:nvPr/>
          </p:nvSpPr>
          <p:spPr bwMode="auto">
            <a:xfrm flipV="1">
              <a:off x="513" y="2563"/>
              <a:ext cx="28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486400" y="32004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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Hạ 8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477963" y="3262313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715000" y="35814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0 cộng 2 bằng 2, viết 2.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715000" y="394335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1 cộng 7 bằng 8, viết 8.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752600" y="4648200"/>
            <a:ext cx="4343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c) Trong cách tính trên: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 108 gọi là </a:t>
            </a: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tích riêng thứ nhất</a:t>
            </a:r>
            <a:r>
              <a:rPr lang="en-US" altLang="en-US" sz="2000" i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177925" y="3268663"/>
            <a:ext cx="48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636713" y="3978275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36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 23 = …..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827338" y="3965575"/>
            <a:ext cx="1012825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828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752600" y="554355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 72 </a:t>
            </a:r>
            <a:r>
              <a:rPr lang="en-US" altLang="en-US" sz="2000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gọi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tích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riêng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thứ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hai</a:t>
            </a:r>
            <a:r>
              <a:rPr lang="en-US" altLang="en-US" sz="20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5486400" y="1711325"/>
            <a:ext cx="5710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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3 nhân 6 bằng 18, viết 8 nhớ 1;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3 nhân 3 bằng 9 thêm 1 bằng 10, viết 10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1731963" y="839788"/>
            <a:ext cx="827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b) Thông thường ta đặt tính và tính như sau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486400" y="2481263"/>
            <a:ext cx="571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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2 nhân 6 bằng 12, viết 2 ( dưới 0 ) nhớ 1; 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5791200" y="2795588"/>
            <a:ext cx="510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2 nhân 3 bằng 6, thêm 1 bằng 7, viết 7</a:t>
            </a:r>
          </a:p>
        </p:txBody>
      </p:sp>
      <p:sp>
        <p:nvSpPr>
          <p:cNvPr id="17435" name="Text Box 55"/>
          <p:cNvSpPr txBox="1">
            <a:spLocks noChangeArrowheads="1"/>
          </p:cNvSpPr>
          <p:nvPr/>
        </p:nvSpPr>
        <p:spPr bwMode="auto">
          <a:xfrm>
            <a:off x="4737100" y="514350"/>
            <a:ext cx="463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36 x 23 = ? 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752600" y="5943600"/>
            <a:ext cx="769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 828 </a:t>
            </a:r>
            <a:r>
              <a:rPr lang="en-US" altLang="en-US" sz="2000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gọi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tích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chung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hoặc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quả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phép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36 x 23</a:t>
            </a:r>
            <a:r>
              <a:rPr lang="en-US" altLang="en-US" sz="2000" i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/>
      <p:bldP spid="6176" grpId="0" build="allAtOnce"/>
      <p:bldP spid="6151" grpId="0"/>
      <p:bldP spid="6152" grpId="0"/>
      <p:bldP spid="6154" grpId="0"/>
      <p:bldP spid="6160" grpId="0"/>
      <p:bldP spid="6164" grpId="0"/>
      <p:bldP spid="6165" grpId="0"/>
      <p:bldP spid="6166" grpId="0"/>
      <p:bldP spid="6167" grpId="0"/>
      <p:bldP spid="6169" grpId="0"/>
      <p:bldP spid="6170" grpId="0"/>
      <p:bldP spid="6171" grpId="0" animBg="1"/>
      <p:bldP spid="6172" grpId="0"/>
      <p:bldP spid="6179" grpId="0"/>
      <p:bldP spid="618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>
            <a:extLst>
              <a:ext uri="{FF2B5EF4-FFF2-40B4-BE49-F238E27FC236}">
                <a16:creationId xmlns:a16="http://schemas.microsoft.com/office/drawing/2014/main" id="{4D4053DD-8637-DF40-AD51-037083BC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30861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b) </a:t>
            </a:r>
            <a:r>
              <a:rPr lang="en-US" altLang="en-US" b="1" dirty="0" err="1">
                <a:latin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b="1" dirty="0"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5C547E10-C3D3-604B-B467-1EDEFA26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27051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*  </a:t>
            </a:r>
            <a:r>
              <a:rPr lang="en-US" altLang="en-US" sz="2800" b="1" dirty="0">
                <a:solidFill>
                  <a:srgbClr val="002060"/>
                </a:solidFill>
              </a:rPr>
              <a:t>3 </a:t>
            </a:r>
            <a:r>
              <a:rPr lang="en-US" altLang="en-US" sz="2800" b="1" dirty="0" err="1">
                <a:solidFill>
                  <a:srgbClr val="002060"/>
                </a:solidFill>
              </a:rPr>
              <a:t>nhân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6 </a:t>
            </a:r>
            <a:r>
              <a:rPr lang="en-US" altLang="en-US" sz="2800" b="1" dirty="0" err="1">
                <a:solidFill>
                  <a:srgbClr val="0070C0"/>
                </a:solidFill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</a:rPr>
              <a:t> 18, </a:t>
            </a:r>
            <a:r>
              <a:rPr lang="en-US" altLang="en-US" sz="2800" b="1" dirty="0" err="1">
                <a:solidFill>
                  <a:srgbClr val="0070C0"/>
                </a:solidFill>
              </a:rPr>
              <a:t>viết</a:t>
            </a:r>
            <a:r>
              <a:rPr lang="en-US" altLang="en-US" sz="2800" b="1" dirty="0">
                <a:solidFill>
                  <a:srgbClr val="0070C0"/>
                </a:solidFill>
              </a:rPr>
              <a:t> 8 </a:t>
            </a:r>
            <a:r>
              <a:rPr lang="en-US" altLang="en-US" sz="2800" b="1" dirty="0" err="1"/>
              <a:t>nhớ</a:t>
            </a:r>
            <a:r>
              <a:rPr lang="en-US" altLang="en-US" sz="2800" b="1" dirty="0"/>
              <a:t>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3 </a:t>
            </a:r>
            <a:r>
              <a:rPr lang="en-US" altLang="en-US" sz="2800" b="1" dirty="0" err="1">
                <a:solidFill>
                  <a:srgbClr val="002060"/>
                </a:solidFill>
              </a:rPr>
              <a:t>nhân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</a:rPr>
              <a:t>3 </a:t>
            </a:r>
            <a:r>
              <a:rPr lang="en-US" altLang="en-US" sz="2800" b="1" dirty="0" err="1">
                <a:solidFill>
                  <a:srgbClr val="0070C0"/>
                </a:solidFill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</a:rPr>
              <a:t> 9, </a:t>
            </a:r>
            <a:r>
              <a:rPr lang="en-US" altLang="en-US" sz="2800" b="1" dirty="0" err="1">
                <a:solidFill>
                  <a:srgbClr val="0070C0"/>
                </a:solidFill>
              </a:rPr>
              <a:t>thêm</a:t>
            </a:r>
            <a:r>
              <a:rPr lang="en-US" altLang="en-US" sz="2800" b="1" dirty="0">
                <a:solidFill>
                  <a:srgbClr val="0070C0"/>
                </a:solidFill>
              </a:rPr>
              <a:t> 1 </a:t>
            </a:r>
            <a:r>
              <a:rPr lang="en-US" altLang="en-US" sz="2800" b="1" dirty="0" err="1">
                <a:solidFill>
                  <a:srgbClr val="0070C0"/>
                </a:solidFill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</a:rPr>
              <a:t> 10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10.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*  </a:t>
            </a:r>
            <a:r>
              <a:rPr lang="en-US" altLang="en-US" sz="2800" b="1" dirty="0">
                <a:solidFill>
                  <a:srgbClr val="7030A0"/>
                </a:solidFill>
              </a:rPr>
              <a:t>2 </a:t>
            </a:r>
            <a:r>
              <a:rPr lang="en-US" altLang="en-US" sz="2800" b="1" dirty="0" err="1">
                <a:solidFill>
                  <a:srgbClr val="7030A0"/>
                </a:solidFill>
              </a:rPr>
              <a:t>nhân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>
                <a:solidFill>
                  <a:srgbClr val="FF40FF"/>
                </a:solidFill>
              </a:rPr>
              <a:t>6 </a:t>
            </a:r>
            <a:r>
              <a:rPr lang="en-US" altLang="en-US" sz="2800" b="1" dirty="0" err="1">
                <a:solidFill>
                  <a:srgbClr val="FF40FF"/>
                </a:solidFill>
              </a:rPr>
              <a:t>bằng</a:t>
            </a:r>
            <a:r>
              <a:rPr lang="en-US" altLang="en-US" sz="2800" b="1" dirty="0">
                <a:solidFill>
                  <a:srgbClr val="FF40FF"/>
                </a:solidFill>
              </a:rPr>
              <a:t> 12</a:t>
            </a:r>
            <a:r>
              <a:rPr lang="en-US" altLang="en-US" sz="2800" b="1" dirty="0"/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</a:rPr>
              <a:t> 2( </a:t>
            </a:r>
            <a:r>
              <a:rPr lang="en-US" altLang="en-US" sz="2800" b="1" dirty="0" err="1">
                <a:solidFill>
                  <a:srgbClr val="FF0000"/>
                </a:solidFill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0) </a:t>
            </a:r>
            <a:r>
              <a:rPr lang="en-US" altLang="en-US" sz="2800" b="1" dirty="0" err="1"/>
              <a:t>nhớ</a:t>
            </a:r>
            <a:r>
              <a:rPr lang="en-US" altLang="en-US" sz="2800" b="1" dirty="0"/>
              <a:t>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7030A0"/>
                </a:solidFill>
              </a:rPr>
              <a:t>2 </a:t>
            </a:r>
            <a:r>
              <a:rPr lang="en-US" altLang="en-US" sz="2800" b="1" dirty="0" err="1">
                <a:solidFill>
                  <a:srgbClr val="7030A0"/>
                </a:solidFill>
              </a:rPr>
              <a:t>nhân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>
                <a:solidFill>
                  <a:srgbClr val="FF40FF"/>
                </a:solidFill>
              </a:rPr>
              <a:t>3 </a:t>
            </a:r>
            <a:r>
              <a:rPr lang="en-US" altLang="en-US" sz="2800" b="1" dirty="0" err="1">
                <a:solidFill>
                  <a:srgbClr val="FF40FF"/>
                </a:solidFill>
              </a:rPr>
              <a:t>bằng</a:t>
            </a:r>
            <a:r>
              <a:rPr lang="en-US" altLang="en-US" sz="2800" b="1" dirty="0">
                <a:solidFill>
                  <a:srgbClr val="FF40FF"/>
                </a:solidFill>
              </a:rPr>
              <a:t> 6, </a:t>
            </a:r>
            <a:r>
              <a:rPr lang="en-US" altLang="en-US" sz="2800" b="1" dirty="0" err="1">
                <a:solidFill>
                  <a:srgbClr val="FF40FF"/>
                </a:solidFill>
              </a:rPr>
              <a:t>thêm</a:t>
            </a:r>
            <a:r>
              <a:rPr lang="en-US" altLang="en-US" sz="2800" b="1" dirty="0">
                <a:solidFill>
                  <a:srgbClr val="FF40FF"/>
                </a:solidFill>
              </a:rPr>
              <a:t> 1 </a:t>
            </a:r>
            <a:r>
              <a:rPr lang="en-US" altLang="en-US" sz="2800" b="1" dirty="0" err="1">
                <a:solidFill>
                  <a:srgbClr val="FF40FF"/>
                </a:solidFill>
              </a:rPr>
              <a:t>bằng</a:t>
            </a:r>
            <a:r>
              <a:rPr lang="en-US" altLang="en-US" sz="2800" b="1" dirty="0">
                <a:solidFill>
                  <a:srgbClr val="FF40FF"/>
                </a:solidFill>
              </a:rPr>
              <a:t> 7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*  </a:t>
            </a:r>
            <a:r>
              <a:rPr lang="en-US" altLang="en-US" sz="2800" b="1" dirty="0" err="1"/>
              <a:t>Hạ</a:t>
            </a:r>
            <a:r>
              <a:rPr lang="en-US" altLang="en-US" sz="2800" b="1" dirty="0"/>
              <a:t> 8;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0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2 </a:t>
            </a:r>
            <a:r>
              <a:rPr lang="en-US" altLang="en-US" sz="2800" b="1" dirty="0" err="1"/>
              <a:t>bằng</a:t>
            </a:r>
            <a:r>
              <a:rPr lang="en-US" altLang="en-US" sz="2800" b="1" dirty="0"/>
              <a:t> 2,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2;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1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7 </a:t>
            </a:r>
            <a:r>
              <a:rPr lang="en-US" altLang="en-US" sz="2800" b="1" dirty="0" err="1"/>
              <a:t>bằng</a:t>
            </a:r>
            <a:r>
              <a:rPr lang="en-US" altLang="en-US" sz="2800" b="1" dirty="0"/>
              <a:t> 8,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19459" name="Rectangle 23">
            <a:extLst>
              <a:ext uri="{FF2B5EF4-FFF2-40B4-BE49-F238E27FC236}">
                <a16:creationId xmlns:a16="http://schemas.microsoft.com/office/drawing/2014/main" id="{2D6788F8-13B4-DD40-9343-496C7ECE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11430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5624" name="Rectangle 24">
            <a:extLst>
              <a:ext uri="{FF2B5EF4-FFF2-40B4-BE49-F238E27FC236}">
                <a16:creationId xmlns:a16="http://schemas.microsoft.com/office/drawing/2014/main" id="{7EEC8A6C-4075-084D-BB3C-13096D8D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3945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3 6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8" name="Rectangle 28">
            <a:extLst>
              <a:ext uri="{FF2B5EF4-FFF2-40B4-BE49-F238E27FC236}">
                <a16:creationId xmlns:a16="http://schemas.microsoft.com/office/drawing/2014/main" id="{13DA75A5-0E98-E44D-903D-534113E7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670" y="2387606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5629" name="Rectangle 29">
            <a:extLst>
              <a:ext uri="{FF2B5EF4-FFF2-40B4-BE49-F238E27FC236}">
                <a16:creationId xmlns:a16="http://schemas.microsoft.com/office/drawing/2014/main" id="{53039E32-A288-2C49-8D28-7F3EED810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689228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5630" name="Rectangle 30">
            <a:extLst>
              <a:ext uri="{FF2B5EF4-FFF2-40B4-BE49-F238E27FC236}">
                <a16:creationId xmlns:a16="http://schemas.microsoft.com/office/drawing/2014/main" id="{A51CA3D6-8785-754E-9405-F03388032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89228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5631" name="Rectangle 31">
            <a:extLst>
              <a:ext uri="{FF2B5EF4-FFF2-40B4-BE49-F238E27FC236}">
                <a16:creationId xmlns:a16="http://schemas.microsoft.com/office/drawing/2014/main" id="{E489EEDA-EFFF-0744-B134-23CA9F40A7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09700" y="2380001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1 0</a:t>
            </a:r>
          </a:p>
        </p:txBody>
      </p:sp>
      <p:sp>
        <p:nvSpPr>
          <p:cNvPr id="25632" name="Line 32">
            <a:extLst>
              <a:ext uri="{FF2B5EF4-FFF2-40B4-BE49-F238E27FC236}">
                <a16:creationId xmlns:a16="http://schemas.microsoft.com/office/drawing/2014/main" id="{5C76F72A-7580-E341-B1A1-0BB4D1891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9700" y="2266950"/>
            <a:ext cx="876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25633" name="Rectangle 33">
            <a:extLst>
              <a:ext uri="{FF2B5EF4-FFF2-40B4-BE49-F238E27FC236}">
                <a16:creationId xmlns:a16="http://schemas.microsoft.com/office/drawing/2014/main" id="{BBA1A855-F20B-0C4A-8DC2-B3646AEB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400050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36 x 23 =  </a:t>
            </a:r>
          </a:p>
        </p:txBody>
      </p:sp>
      <p:sp>
        <p:nvSpPr>
          <p:cNvPr id="25637" name="Rectangle 37">
            <a:extLst>
              <a:ext uri="{FF2B5EF4-FFF2-40B4-BE49-F238E27FC236}">
                <a16:creationId xmlns:a16="http://schemas.microsoft.com/office/drawing/2014/main" id="{9C903E77-7735-A541-8F60-7E4ACEEA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3886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828</a:t>
            </a:r>
          </a:p>
        </p:txBody>
      </p:sp>
      <p:sp>
        <p:nvSpPr>
          <p:cNvPr id="25642" name="Rectangle 42">
            <a:extLst>
              <a:ext uri="{FF2B5EF4-FFF2-40B4-BE49-F238E27FC236}">
                <a16:creationId xmlns:a16="http://schemas.microsoft.com/office/drawing/2014/main" id="{CB6AC9DB-356B-E24E-9A44-E2CD6960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2909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5643" name="Rectangle 43">
            <a:extLst>
              <a:ext uri="{FF2B5EF4-FFF2-40B4-BE49-F238E27FC236}">
                <a16:creationId xmlns:a16="http://schemas.microsoft.com/office/drawing/2014/main" id="{E41821BE-4A9D-584C-ABBD-DA6978B1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3036571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5644" name="Rectangle 44">
            <a:extLst>
              <a:ext uri="{FF2B5EF4-FFF2-40B4-BE49-F238E27FC236}">
                <a16:creationId xmlns:a16="http://schemas.microsoft.com/office/drawing/2014/main" id="{28420231-A07E-914E-9EEE-51C7D4BD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036571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5645" name="Line 45">
            <a:extLst>
              <a:ext uri="{FF2B5EF4-FFF2-40B4-BE49-F238E27FC236}">
                <a16:creationId xmlns:a16="http://schemas.microsoft.com/office/drawing/2014/main" id="{B6DD1EF6-2D7F-2B4A-A460-BEEAFE885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952750"/>
            <a:ext cx="876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ED4D6-AF0B-9044-B5DC-40ECD6EB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1520845"/>
            <a:ext cx="26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A3F2105A-283F-D54E-B50D-97698C8D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180" y="316739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en-US" altLang="en-US" sz="2800" b="1" dirty="0">
                <a:solidFill>
                  <a:srgbClr val="CC66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Cộng</a:t>
            </a:r>
            <a:r>
              <a:rPr lang="en-US" altLang="en-US" sz="2800" b="1" dirty="0">
                <a:solidFill>
                  <a:srgbClr val="800000"/>
                </a:solidFill>
              </a:rPr>
              <a:t> :</a:t>
            </a:r>
          </a:p>
        </p:txBody>
      </p:sp>
      <p:sp>
        <p:nvSpPr>
          <p:cNvPr id="22" name="Line 30">
            <a:extLst>
              <a:ext uri="{FF2B5EF4-FFF2-40B4-BE49-F238E27FC236}">
                <a16:creationId xmlns:a16="http://schemas.microsoft.com/office/drawing/2014/main" id="{DDB133C7-4819-A149-9A93-C99DF57F6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8810" y="2841628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1732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25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28" grpId="0"/>
      <p:bldP spid="25629" grpId="0"/>
      <p:bldP spid="25630" grpId="0"/>
      <p:bldP spid="25631" grpId="0"/>
      <p:bldP spid="25633" grpId="0"/>
      <p:bldP spid="25637" grpId="0"/>
      <p:bldP spid="25642" grpId="0"/>
      <p:bldP spid="25643" grpId="0"/>
      <p:bldP spid="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>
            <a:extLst>
              <a:ext uri="{FF2B5EF4-FFF2-40B4-BE49-F238E27FC236}">
                <a16:creationId xmlns:a16="http://schemas.microsoft.com/office/drawing/2014/main" id="{D1E37C33-F01B-2E45-B3BA-1C39A7E2C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90" y="693738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2530" name="Rectangle 6">
            <a:extLst>
              <a:ext uri="{FF2B5EF4-FFF2-40B4-BE49-F238E27FC236}">
                <a16:creationId xmlns:a16="http://schemas.microsoft.com/office/drawing/2014/main" id="{50F84AA2-5236-684B-8C8E-326194293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590" y="2903538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AD46F360-0846-DB43-89A2-7BA5B3CC1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190" y="1031875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tx1"/>
                </a:solidFill>
              </a:rPr>
              <a:t>Gọi là tích riêng thứ nhất.</a:t>
            </a: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FACD26EF-11AF-5C4D-BAAF-6ACE4AF0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990" y="2903538"/>
            <a:ext cx="396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</a:rPr>
              <a:t>Gọi là tích riêng thứ hai. Tích riêng </a:t>
            </a:r>
          </a:p>
          <a:p>
            <a:r>
              <a:rPr lang="en-US" altLang="en-US" sz="2800" b="1">
                <a:solidFill>
                  <a:srgbClr val="FF3300"/>
                </a:solidFill>
              </a:rPr>
              <a:t>thứ hai được </a:t>
            </a:r>
            <a:r>
              <a:rPr lang="en-US" altLang="en-US" sz="2800" b="1" i="1" u="sng">
                <a:solidFill>
                  <a:srgbClr val="FF3300"/>
                </a:solidFill>
              </a:rPr>
              <a:t>viết lùi sang bên trái </a:t>
            </a:r>
          </a:p>
          <a:p>
            <a:r>
              <a:rPr lang="en-US" altLang="en-US" sz="2800" b="1" i="1" u="sng">
                <a:solidFill>
                  <a:srgbClr val="FF3300"/>
                </a:solidFill>
              </a:rPr>
              <a:t>một cột</a:t>
            </a:r>
            <a:r>
              <a:rPr lang="en-US" altLang="en-US" sz="2800" b="1">
                <a:solidFill>
                  <a:srgbClr val="FF3300"/>
                </a:solidFill>
              </a:rPr>
              <a:t> vì nó là 72 chục, nếu viết</a:t>
            </a:r>
          </a:p>
          <a:p>
            <a:r>
              <a:rPr lang="en-US" altLang="en-US" sz="2800" b="1">
                <a:solidFill>
                  <a:srgbClr val="FF3300"/>
                </a:solidFill>
              </a:rPr>
              <a:t>đầy đủ thì phải là </a:t>
            </a:r>
            <a:r>
              <a:rPr lang="en-US" altLang="en-US" sz="2800" b="1" i="1" u="sng">
                <a:solidFill>
                  <a:srgbClr val="FF3300"/>
                </a:solidFill>
              </a:rPr>
              <a:t>720</a:t>
            </a:r>
            <a:r>
              <a:rPr lang="en-US" altLang="en-US" sz="2800" b="1" i="1">
                <a:solidFill>
                  <a:srgbClr val="FF3300"/>
                </a:solidFill>
              </a:rPr>
              <a:t>.</a:t>
            </a:r>
          </a:p>
          <a:p>
            <a:endParaRPr lang="en-US" altLang="en-US" sz="2800" b="1">
              <a:solidFill>
                <a:srgbClr val="FF3300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86025" name="Rectangle 9">
            <a:extLst>
              <a:ext uri="{FF2B5EF4-FFF2-40B4-BE49-F238E27FC236}">
                <a16:creationId xmlns:a16="http://schemas.microsoft.com/office/drawing/2014/main" id="{0FCF3E7E-A7AF-594F-A5F3-6D8D565BE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390" y="405288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800000"/>
                </a:solidFill>
              </a:rPr>
              <a:t>Gọi là tích (kết quả phép nhân).</a:t>
            </a:r>
          </a:p>
        </p:txBody>
      </p:sp>
      <p:sp>
        <p:nvSpPr>
          <p:cNvPr id="86026" name="Line 10">
            <a:extLst>
              <a:ext uri="{FF2B5EF4-FFF2-40B4-BE49-F238E27FC236}">
                <a16:creationId xmlns:a16="http://schemas.microsoft.com/office/drawing/2014/main" id="{DF1429D7-65A7-714B-9EFB-1FF30E9BBB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9790" y="1485900"/>
            <a:ext cx="1371600" cy="782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6027" name="Line 11">
            <a:extLst>
              <a:ext uri="{FF2B5EF4-FFF2-40B4-BE49-F238E27FC236}">
                <a16:creationId xmlns:a16="http://schemas.microsoft.com/office/drawing/2014/main" id="{21953B72-4B17-874C-A1ED-728079750C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8790" y="2362200"/>
            <a:ext cx="1905000" cy="450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6028" name="Line 12">
            <a:extLst>
              <a:ext uri="{FF2B5EF4-FFF2-40B4-BE49-F238E27FC236}">
                <a16:creationId xmlns:a16="http://schemas.microsoft.com/office/drawing/2014/main" id="{14D5D2FD-A094-1242-9ED3-B526A13456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9790" y="3360738"/>
            <a:ext cx="1371600" cy="838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37" name="Rectangle 13">
            <a:extLst>
              <a:ext uri="{FF2B5EF4-FFF2-40B4-BE49-F238E27FC236}">
                <a16:creationId xmlns:a16="http://schemas.microsoft.com/office/drawing/2014/main" id="{A8C2C98D-1A76-F342-BAAE-0A190ED1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" y="388938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chemeClr val="tx1"/>
                </a:solidFill>
              </a:rPr>
              <a:t>  b) Trong cách tính này :</a:t>
            </a:r>
            <a:r>
              <a:rPr lang="en-US" altLang="en-US" sz="320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8" name="Text Box 14">
            <a:extLst>
              <a:ext uri="{FF2B5EF4-FFF2-40B4-BE49-F238E27FC236}">
                <a16:creationId xmlns:a16="http://schemas.microsoft.com/office/drawing/2014/main" id="{25B1D6D9-C8BA-EF47-9B98-FE89EB1D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990" y="9985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3 6</a:t>
            </a:r>
          </a:p>
        </p:txBody>
      </p:sp>
      <p:sp>
        <p:nvSpPr>
          <p:cNvPr id="22539" name="Text Box 15">
            <a:extLst>
              <a:ext uri="{FF2B5EF4-FFF2-40B4-BE49-F238E27FC236}">
                <a16:creationId xmlns:a16="http://schemas.microsoft.com/office/drawing/2014/main" id="{5F118F1E-89EE-E147-83AD-827447C63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990" y="14557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2 3</a:t>
            </a:r>
          </a:p>
        </p:txBody>
      </p:sp>
      <p:sp>
        <p:nvSpPr>
          <p:cNvPr id="22540" name="Text Box 16">
            <a:extLst>
              <a:ext uri="{FF2B5EF4-FFF2-40B4-BE49-F238E27FC236}">
                <a16:creationId xmlns:a16="http://schemas.microsoft.com/office/drawing/2014/main" id="{10DA7813-E504-9F49-9B6D-770529F4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90" y="1303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2541" name="Line 17">
            <a:extLst>
              <a:ext uri="{FF2B5EF4-FFF2-40B4-BE49-F238E27FC236}">
                <a16:creationId xmlns:a16="http://schemas.microsoft.com/office/drawing/2014/main" id="{C0A3FF4F-401B-7148-A391-259440F92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390" y="198913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42" name="Line 18">
            <a:extLst>
              <a:ext uri="{FF2B5EF4-FFF2-40B4-BE49-F238E27FC236}">
                <a16:creationId xmlns:a16="http://schemas.microsoft.com/office/drawing/2014/main" id="{BE7FEA1E-FB2A-CA4A-8A1F-0CFF19AED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190" y="30559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543" name="Text Box 19">
            <a:extLst>
              <a:ext uri="{FF2B5EF4-FFF2-40B4-BE49-F238E27FC236}">
                <a16:creationId xmlns:a16="http://schemas.microsoft.com/office/drawing/2014/main" id="{EB263C36-642A-9E44-9186-804C4666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" y="198913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</a:rPr>
              <a:t>1 0 8</a:t>
            </a:r>
          </a:p>
        </p:txBody>
      </p:sp>
      <p:sp>
        <p:nvSpPr>
          <p:cNvPr id="22544" name="Text Box 20">
            <a:extLst>
              <a:ext uri="{FF2B5EF4-FFF2-40B4-BE49-F238E27FC236}">
                <a16:creationId xmlns:a16="http://schemas.microsoft.com/office/drawing/2014/main" id="{D83A8D17-25E7-C347-8721-AAD42AFC9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590" y="-152399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45" name="Text Box 21">
            <a:extLst>
              <a:ext uri="{FF2B5EF4-FFF2-40B4-BE49-F238E27FC236}">
                <a16:creationId xmlns:a16="http://schemas.microsoft.com/office/drawing/2014/main" id="{1EA58B82-8DE8-2645-9B4D-1157DB14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" y="2524126"/>
            <a:ext cx="6286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7 2</a:t>
            </a:r>
          </a:p>
        </p:txBody>
      </p:sp>
      <p:sp>
        <p:nvSpPr>
          <p:cNvPr id="22546" name="Text Box 22">
            <a:extLst>
              <a:ext uri="{FF2B5EF4-FFF2-40B4-BE49-F238E27FC236}">
                <a16:creationId xmlns:a16="http://schemas.microsoft.com/office/drawing/2014/main" id="{D5EDD5A6-D812-014B-A942-8191A880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90" y="305593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</a:rPr>
              <a:t>8 2 8</a:t>
            </a:r>
          </a:p>
        </p:txBody>
      </p:sp>
    </p:spTree>
    <p:extLst>
      <p:ext uri="{BB962C8B-B14F-4D97-AF65-F5344CB8AC3E}">
        <p14:creationId xmlns:p14="http://schemas.microsoft.com/office/powerpoint/2010/main" val="36705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8">
            <a:extLst>
              <a:ext uri="{FF2B5EF4-FFF2-40B4-BE49-F238E27FC236}">
                <a16:creationId xmlns:a16="http://schemas.microsoft.com/office/drawing/2014/main" id="{3EB487A6-D898-1D44-8204-35D99906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" y="3017043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cs typeface="Times New Roman" panose="02020603050405020304" pitchFamily="18" charset="0"/>
              </a:rPr>
              <a:t>     </a:t>
            </a:r>
            <a:endParaRPr lang="en-US" altLang="en-US" sz="2800" b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3554" name="TextBox 13">
            <a:extLst>
              <a:ext uri="{FF2B5EF4-FFF2-40B4-BE49-F238E27FC236}">
                <a16:creationId xmlns:a16="http://schemas.microsoft.com/office/drawing/2014/main" id="{54F2AE57-3171-B147-A856-928CB023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820" y="217884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.VnTime" pitchFamily="34" charset="0"/>
              </a:rPr>
              <a:t>3 6</a:t>
            </a:r>
            <a:endParaRPr lang="vi-VN" altLang="en-US" sz="2800">
              <a:latin typeface=".VnTime" pitchFamily="34" charset="0"/>
            </a:endParaRPr>
          </a:p>
        </p:txBody>
      </p:sp>
      <p:sp>
        <p:nvSpPr>
          <p:cNvPr id="23555" name="TextBox 14">
            <a:extLst>
              <a:ext uri="{FF2B5EF4-FFF2-40B4-BE49-F238E27FC236}">
                <a16:creationId xmlns:a16="http://schemas.microsoft.com/office/drawing/2014/main" id="{291F403B-0DC3-7B42-AB41-60F76680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820" y="263604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.VnTime" pitchFamily="34" charset="0"/>
              </a:rPr>
              <a:t>2 3</a:t>
            </a:r>
            <a:endParaRPr lang="vi-VN" altLang="en-US" sz="2800">
              <a:latin typeface=".VnTime" pitchFamily="34" charset="0"/>
            </a:endParaRPr>
          </a:p>
        </p:txBody>
      </p:sp>
      <p:sp>
        <p:nvSpPr>
          <p:cNvPr id="23556" name="TextBox 15">
            <a:extLst>
              <a:ext uri="{FF2B5EF4-FFF2-40B4-BE49-F238E27FC236}">
                <a16:creationId xmlns:a16="http://schemas.microsoft.com/office/drawing/2014/main" id="{64795A6F-7303-A84B-9304-7660C882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820" y="3169443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3300"/>
                </a:solidFill>
                <a:latin typeface=".VnTime" pitchFamily="34" charset="0"/>
              </a:rPr>
              <a:t>      1 0 8</a:t>
            </a:r>
            <a:endParaRPr lang="vi-VN" altLang="en-US" sz="2800" b="1">
              <a:solidFill>
                <a:srgbClr val="993300"/>
              </a:solidFill>
              <a:latin typeface=".VnTime" pitchFamily="34" charset="0"/>
            </a:endParaRPr>
          </a:p>
        </p:txBody>
      </p:sp>
      <p:sp>
        <p:nvSpPr>
          <p:cNvPr id="23557" name="TextBox 16">
            <a:extLst>
              <a:ext uri="{FF2B5EF4-FFF2-40B4-BE49-F238E27FC236}">
                <a16:creationId xmlns:a16="http://schemas.microsoft.com/office/drawing/2014/main" id="{7D4FD197-F7E3-7040-A7E8-FD0BC8A9B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220" y="3626643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3300"/>
                </a:solidFill>
                <a:latin typeface=".VnTime" pitchFamily="34" charset="0"/>
              </a:rPr>
              <a:t>7 2</a:t>
            </a:r>
            <a:endParaRPr lang="vi-VN" altLang="en-US" sz="2800" b="1">
              <a:solidFill>
                <a:srgbClr val="993300"/>
              </a:solidFill>
              <a:latin typeface=".VnTime" pitchFamily="34" charset="0"/>
            </a:endParaRPr>
          </a:p>
        </p:txBody>
      </p:sp>
      <p:sp>
        <p:nvSpPr>
          <p:cNvPr id="23558" name="TextBox 17">
            <a:extLst>
              <a:ext uri="{FF2B5EF4-FFF2-40B4-BE49-F238E27FC236}">
                <a16:creationId xmlns:a16="http://schemas.microsoft.com/office/drawing/2014/main" id="{5A248BA6-C327-314E-862E-A8C6B228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020" y="4160043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.VnTime" pitchFamily="34" charset="0"/>
              </a:rPr>
              <a:t>8 2 8</a:t>
            </a:r>
            <a:endParaRPr lang="vi-VN" altLang="en-US" sz="2800" b="1">
              <a:solidFill>
                <a:srgbClr val="800000"/>
              </a:solidFill>
              <a:latin typeface=".VnTime" pitchFamily="34" charset="0"/>
            </a:endParaRP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B8E0BE38-2DA4-D447-AEE1-F5BF60541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620" y="3169442"/>
            <a:ext cx="7620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0" name="Line 9">
            <a:extLst>
              <a:ext uri="{FF2B5EF4-FFF2-40B4-BE49-F238E27FC236}">
                <a16:creationId xmlns:a16="http://schemas.microsoft.com/office/drawing/2014/main" id="{41377917-3B69-2E46-90A7-2DE72E1BC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4220" y="4083842"/>
            <a:ext cx="8382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1" name="TextBox 20">
            <a:extLst>
              <a:ext uri="{FF2B5EF4-FFF2-40B4-BE49-F238E27FC236}">
                <a16:creationId xmlns:a16="http://schemas.microsoft.com/office/drawing/2014/main" id="{B5436866-1E59-F148-B817-052B8BCA3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420" y="2407443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itchFamily="34" charset="0"/>
              </a:rPr>
              <a:t>  </a:t>
            </a:r>
            <a:r>
              <a:rPr lang="en-US" altLang="en-US" sz="2800"/>
              <a:t>x</a:t>
            </a:r>
            <a:endParaRPr lang="vi-VN" altLang="en-US" sz="2800"/>
          </a:p>
        </p:txBody>
      </p:sp>
      <p:sp>
        <p:nvSpPr>
          <p:cNvPr id="23562" name="Text Box 30">
            <a:extLst>
              <a:ext uri="{FF2B5EF4-FFF2-40B4-BE49-F238E27FC236}">
                <a16:creationId xmlns:a16="http://schemas.microsoft.com/office/drawing/2014/main" id="{0B13DFF6-80BA-1D41-9CC7-816368D5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620" y="2178843"/>
            <a:ext cx="43434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36 x 23 = 36 x (20+ 3)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          = 36 x 20 + 36 x3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          =    720    +  108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          =            </a:t>
            </a:r>
            <a:r>
              <a:rPr lang="en-US" altLang="en-US" sz="2800" b="1">
                <a:solidFill>
                  <a:srgbClr val="800000"/>
                </a:solidFill>
                <a:cs typeface="Times New Roman" panose="02020603050405020304" pitchFamily="18" charset="0"/>
              </a:rPr>
              <a:t>828 </a:t>
            </a:r>
            <a:r>
              <a:rPr lang="en-US" altLang="en-US" sz="2800" b="1"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23563" name="Text Box 27">
            <a:extLst>
              <a:ext uri="{FF2B5EF4-FFF2-40B4-BE49-F238E27FC236}">
                <a16:creationId xmlns:a16="http://schemas.microsoft.com/office/drawing/2014/main" id="{1098D1DA-B726-3341-8426-C996A21F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526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23564" name="Line 32">
            <a:extLst>
              <a:ext uri="{FF2B5EF4-FFF2-40B4-BE49-F238E27FC236}">
                <a16:creationId xmlns:a16="http://schemas.microsoft.com/office/drawing/2014/main" id="{B44EE9FA-D3E6-6F4B-976D-37E566020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4620" y="1569242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5" name="Text Box 33">
            <a:extLst>
              <a:ext uri="{FF2B5EF4-FFF2-40B4-BE49-F238E27FC236}">
                <a16:creationId xmlns:a16="http://schemas.microsoft.com/office/drawing/2014/main" id="{3ADAED64-592D-5045-AFFC-B793E132F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620" y="1713706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66" name="Text Box 34">
            <a:extLst>
              <a:ext uri="{FF2B5EF4-FFF2-40B4-BE49-F238E27FC236}">
                <a16:creationId xmlns:a16="http://schemas.microsoft.com/office/drawing/2014/main" id="{FE76A78C-B1D1-8C4F-BFDD-F0DB1B3D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" y="1493043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/>
              <a:t>Cách 1:</a:t>
            </a:r>
            <a:r>
              <a:rPr lang="en-US" altLang="en-US" sz="2800"/>
              <a:t> Nhân một số với một tổng</a:t>
            </a:r>
          </a:p>
        </p:txBody>
      </p:sp>
      <p:sp>
        <p:nvSpPr>
          <p:cNvPr id="23567" name="Text Box 35">
            <a:extLst>
              <a:ext uri="{FF2B5EF4-FFF2-40B4-BE49-F238E27FC236}">
                <a16:creationId xmlns:a16="http://schemas.microsoft.com/office/drawing/2014/main" id="{6B7572B3-DDBF-3549-9F51-E7975102D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420" y="1797843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68" name="Text Box 36">
            <a:extLst>
              <a:ext uri="{FF2B5EF4-FFF2-40B4-BE49-F238E27FC236}">
                <a16:creationId xmlns:a16="http://schemas.microsoft.com/office/drawing/2014/main" id="{C21C52EC-DEF3-9747-9925-D9C8562F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020" y="1493043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chemeClr val="tx1"/>
                </a:solidFill>
              </a:rPr>
              <a:t>Cách 2:</a:t>
            </a:r>
            <a:r>
              <a:rPr lang="en-US" altLang="en-US" sz="2800"/>
              <a:t> Đặt tính</a:t>
            </a:r>
          </a:p>
        </p:txBody>
      </p:sp>
    </p:spTree>
    <p:extLst>
      <p:ext uri="{BB962C8B-B14F-4D97-AF65-F5344CB8AC3E}">
        <p14:creationId xmlns:p14="http://schemas.microsoft.com/office/powerpoint/2010/main" val="1938937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0.204"/>
  <p:tag name="ISPRING_SLIDE_ID_2" val="{619E0576-3F3A-4059-B4B4-0EA2332FC53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1101</Words>
  <Application>Microsoft Office PowerPoint</Application>
  <PresentationFormat>Widescreen</PresentationFormat>
  <Paragraphs>301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.VnTime</vt:lpstr>
      <vt:lpstr>.VnTimeH</vt:lpstr>
      <vt:lpstr>Arial</vt:lpstr>
      <vt:lpstr>Calibri</vt:lpstr>
      <vt:lpstr>Calibri Light</vt:lpstr>
      <vt:lpstr>Candara</vt:lpstr>
      <vt:lpstr>Kristen ITC</vt:lpstr>
      <vt:lpstr>Magneto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tú nguyễn</cp:lastModifiedBy>
  <cp:revision>10</cp:revision>
  <dcterms:created xsi:type="dcterms:W3CDTF">2021-11-24T04:03:49Z</dcterms:created>
  <dcterms:modified xsi:type="dcterms:W3CDTF">2021-11-24T13:50:56Z</dcterms:modified>
</cp:coreProperties>
</file>