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5" r:id="rId4"/>
    <p:sldId id="296" r:id="rId5"/>
    <p:sldId id="299" r:id="rId6"/>
    <p:sldId id="300" r:id="rId7"/>
    <p:sldId id="291" r:id="rId8"/>
    <p:sldId id="301" r:id="rId9"/>
    <p:sldId id="293" r:id="rId10"/>
    <p:sldId id="269" r:id="rId11"/>
    <p:sldId id="270" r:id="rId12"/>
    <p:sldId id="272" r:id="rId13"/>
    <p:sldId id="273" r:id="rId14"/>
    <p:sldId id="287" r:id="rId15"/>
    <p:sldId id="274" r:id="rId16"/>
    <p:sldId id="275" r:id="rId17"/>
  </p:sldIdLst>
  <p:sldSz cx="12192000" cy="6858000"/>
  <p:notesSz cx="6858000" cy="9144000"/>
  <p:embeddedFontLst>
    <p:embeddedFont>
      <p:font typeface="HP001 5 hàng" panose="020B0603050302020204" pitchFamily="34" charset="0"/>
      <p:regular r:id="rId19"/>
      <p:bold r:id="rId20"/>
    </p:embeddedFont>
    <p:embeddedFont>
      <p:font typeface=".VnTime" panose="020B720000000000000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NI-Times" panose="020B0604020202020204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CC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 autoAdjust="0"/>
    <p:restoredTop sz="94633" autoAdjust="0"/>
  </p:normalViewPr>
  <p:slideViewPr>
    <p:cSldViewPr snapToGrid="0">
      <p:cViewPr varScale="1">
        <p:scale>
          <a:sx n="84" d="100"/>
          <a:sy n="84" d="100"/>
        </p:scale>
        <p:origin x="37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2AB2B-77E0-4F8A-B1ED-6540EDBE3295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FD5164-ECB3-4018-99B6-EA6FAA14EF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4531-D081-4ABE-BBD6-0F7DAE5ED017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F88A-283B-4062-964C-7986FBBA72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56BD-C5A9-4F22-A904-5AD21B6B2099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8C34-31B0-4440-BD6A-F8C83BFC1BD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8644-FB67-4C0E-A69C-9C095D73D367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FCC9-0019-4CF8-AADB-F2244595CEE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DF1A7BB-1C70-48F2-9A25-EAD32818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AED06E-2ADA-49CB-B69A-BE3FDC76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43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E1E3313-0433-4BC3-B411-5C09AA2B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6EDCA0-5B9A-47D6-B805-70C2D6BE6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F70BC0-7DBD-46D0-BC1A-AE5A404C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1CD19B-9925-4DAB-9A51-56247897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CAC993A-5942-40E4-A0E1-CCD6EF62B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9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5B23AC-D096-4E36-A352-AE7819D8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EA1-BA26-4F9B-9CFA-36CB639A2B51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21F9-7B76-4BAC-BB71-C51178F304C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F3338D-070A-4977-BD59-F9FB159C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9BC1C6-A15F-4832-B856-E08B94F7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51F1AD-302C-47CC-8B47-931A2116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9F2-BCC2-46F5-9E14-7037B8002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A6088-23C7-46C3-9019-DC0D0B510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4CF9-1DE5-47AA-AD7C-0E2042878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0522-4891-47A3-8F23-FF98455FF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9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0529-CA43-48D1-B0F1-791071C9E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93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AA49-9697-4575-A22C-F7523296F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5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68E3-8C23-47C4-8782-2B6EB96F7F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7394-025A-441B-8801-370D7992D5BB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A251-8CAA-4394-BADE-F793F783F8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D67-A893-402C-8EBF-DE53C78A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74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7C1B-77CD-49A7-B23C-7236DBFFF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0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9EAC-8A39-42AD-886B-D5B172B66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9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76F2-64D6-46F1-8678-90A10D463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AF4-0147-42DA-8D19-DE9C5C104A9A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0CEF-B187-4152-B684-F5FAC52DBC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E31-BD9F-4FD3-AF64-8188DE55ABC7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F1B5-BD41-4C16-89E9-085456908A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D9A8-2442-472D-9184-D45472531746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AE37-B150-4D93-B4E5-1BEE9639A1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6846-7379-4A33-9953-F05BD6745E9A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C8A7-B7EB-4A8B-A41F-905F47F30A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2FA2-EFCA-410C-BC88-C05F19CC1B69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4D38-0E9A-4214-B24F-1D6C9D0DF5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1C26-A32D-4BD4-A114-FC0A640CE800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844C-5AE2-42C9-844D-AE10737A31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054822-70F3-42E7-8201-76983813D4B1}" type="datetimeFigureOut">
              <a:rPr lang="vi-VN"/>
              <a:pPr>
                <a:defRPr/>
              </a:pPr>
              <a:t>25/11/2021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8544E-2D6C-402F-9749-35B446E2BB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C44D3-FE17-4D68-BAAA-7B41576A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4E71FE-B311-402B-B875-700AAE172995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5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21327" y="2603074"/>
            <a:ext cx="1047865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u="sng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Toán</a:t>
            </a:r>
            <a:r>
              <a:rPr lang="en-US" sz="4400" b="1" i="1" u="sng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Nhân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với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có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ba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chữ</a:t>
            </a:r>
            <a:r>
              <a:rPr lang="en-US" sz="6600" b="1" i="1" dirty="0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HP001 5 hàng" panose="020B0603050302020204" pitchFamily="34" charset="0"/>
                <a:cs typeface="Arial" pitchFamily="34" charset="0"/>
              </a:rPr>
              <a:t>số</a:t>
            </a:r>
            <a:endParaRPr lang="en-US" sz="7200" b="1" i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582" y="1311564"/>
            <a:ext cx="919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THỤY</a:t>
            </a:r>
            <a:endParaRPr lang="en-US" sz="40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9567" y="1260475"/>
            <a:ext cx="1188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  <a:p>
            <a:endParaRPr lang="vi-VN" sz="32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180" y="1457331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1992" y="2865438"/>
            <a:ext cx="8726487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 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Lần lượt lấy từng chữ số của thừa số 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hàng đơn vị, hàng chục, hàng trăm)</a:t>
            </a:r>
            <a:r>
              <a:rPr lang="vi-VN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1643090" y="37211"/>
            <a:ext cx="79954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hai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, ngày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15 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2000" b="1" i="1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2000" b="1" i="1" u="sng">
                <a:solidFill>
                  <a:srgbClr val="0070C0"/>
                </a:solidFill>
                <a:latin typeface="HP001 5 hàng" panose="020B0603050302020204" pitchFamily="34" charset="0"/>
              </a:rPr>
              <a:t>Toán: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595784" y="714617"/>
            <a:ext cx="7995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534" y="15647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894134" y="1577426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55761" y="2263184"/>
            <a:ext cx="2012951" cy="1112838"/>
            <a:chOff x="288" y="1152"/>
            <a:chExt cx="1268" cy="701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27706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4476748" y="2225084"/>
            <a:ext cx="2055812" cy="1181100"/>
            <a:chOff x="2191" y="1128"/>
            <a:chExt cx="1295" cy="744"/>
          </a:xfrm>
        </p:grpSpPr>
        <p:grpSp>
          <p:nvGrpSpPr>
            <p:cNvPr id="27697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8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455761" y="3330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76361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496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912835" y="4323801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744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1303334" y="49174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445023" y="339193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237059" y="381897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3979885" y="429046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1163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4402134" y="4853984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4275137" y="4850851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6842122" y="152186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7462834" y="2225084"/>
            <a:ext cx="2032000" cy="1143000"/>
            <a:chOff x="4072" y="1128"/>
            <a:chExt cx="1280" cy="720"/>
          </a:xfrm>
        </p:grpSpPr>
        <p:grpSp>
          <p:nvGrpSpPr>
            <p:cNvPr id="27692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35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281862" y="4853984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8651872" y="33823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8404222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161334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7918448" y="33776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9</a:t>
            </a: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8389934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8147046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7870823" y="37871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7651748" y="380147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3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8156572" y="42396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8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7861297" y="4253909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7618409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7323134" y="4244384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8694734" y="4896847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</a:t>
            </a: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8408984" y="4887322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</a:t>
            </a:r>
          </a:p>
        </p:txBody>
      </p:sp>
      <p:sp>
        <p:nvSpPr>
          <p:cNvPr id="53" name="Rectangle 68"/>
          <p:cNvSpPr>
            <a:spLocks noChangeArrowheads="1"/>
          </p:cNvSpPr>
          <p:nvPr/>
        </p:nvSpPr>
        <p:spPr bwMode="auto">
          <a:xfrm>
            <a:off x="8147046" y="4939751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4</a:t>
            </a: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7875584" y="4949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</a:t>
            </a: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7594597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7308848" y="494451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6</a:t>
            </a:r>
          </a:p>
        </p:txBody>
      </p:sp>
      <p:sp>
        <p:nvSpPr>
          <p:cNvPr id="57" name="Rectangle 73"/>
          <p:cNvSpPr>
            <a:spLocks noChangeArrowheads="1"/>
          </p:cNvSpPr>
          <p:nvPr/>
        </p:nvSpPr>
        <p:spPr bwMode="auto">
          <a:xfrm>
            <a:off x="1176361" y="4981026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87425" y="709066"/>
            <a:ext cx="579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86168" y="925232"/>
            <a:ext cx="924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1193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0749162"/>
              </p:ext>
            </p:extLst>
          </p:nvPr>
        </p:nvGraphicFramePr>
        <p:xfrm>
          <a:off x="911543" y="1972035"/>
          <a:ext cx="10223500" cy="2667001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 x 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90" name="Text Box 90"/>
          <p:cNvSpPr txBox="1">
            <a:spLocks noChangeArrowheads="1"/>
          </p:cNvSpPr>
          <p:nvPr/>
        </p:nvSpPr>
        <p:spPr bwMode="auto">
          <a:xfrm>
            <a:off x="3637282" y="3992922"/>
            <a:ext cx="18288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91227" name="Text Box 91"/>
          <p:cNvSpPr txBox="1">
            <a:spLocks noChangeArrowheads="1"/>
          </p:cNvSpPr>
          <p:nvPr/>
        </p:nvSpPr>
        <p:spPr bwMode="auto">
          <a:xfrm>
            <a:off x="4049028" y="3718279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34060</a:t>
            </a:r>
          </a:p>
        </p:txBody>
      </p: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6612339" y="3735287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34322</a:t>
            </a:r>
          </a:p>
        </p:txBody>
      </p:sp>
      <p:sp>
        <p:nvSpPr>
          <p:cNvPr id="91229" name="Text Box 93"/>
          <p:cNvSpPr txBox="1">
            <a:spLocks noChangeArrowheads="1"/>
          </p:cNvSpPr>
          <p:nvPr/>
        </p:nvSpPr>
        <p:spPr bwMode="auto">
          <a:xfrm>
            <a:off x="9185593" y="3739882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.VnTime" pitchFamily="34" charset="0"/>
              </a:rPr>
              <a:t>34453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27" grpId="0"/>
      <p:bldP spid="91228" grpId="0"/>
      <p:bldP spid="91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2" y="864595"/>
            <a:ext cx="11480800" cy="193357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Bài 3 :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Tính diện tích của mảnh vườn hình vuông có </a:t>
            </a:r>
            <a:r>
              <a:rPr lang="vi-VN" sz="4000" b="1" dirty="0">
                <a:solidFill>
                  <a:srgbClr val="000000"/>
                </a:solidFill>
                <a:cs typeface="Arial" charset="0"/>
              </a:rPr>
              <a:t>cạnh dài 125m.</a:t>
            </a:r>
          </a:p>
          <a:p>
            <a:endParaRPr lang="vi-VN" sz="4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23784" y="1456055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351" y="2069331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8188" y="1496280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50962" y="3041968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+mj-lt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vi-VN" sz="16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2162202" y="4200845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350967" y="5245460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125 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08528" y="2746735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38952" y="2821309"/>
            <a:ext cx="27257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+mn-cs"/>
              </a:rPr>
              <a:t>BÀI GIẢI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1427" y="3259497"/>
            <a:ext cx="73628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Diện tích mảnh vườn hình vuông là 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9003" y="3913547"/>
            <a:ext cx="50149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125 x 125 = 15 625 ( m</a:t>
            </a:r>
            <a:r>
              <a:rPr lang="vi-VN" sz="3600" b="1" baseline="30000" dirty="0">
                <a:latin typeface="+mj-lt"/>
                <a:cs typeface="+mn-cs"/>
              </a:rPr>
              <a:t>2</a:t>
            </a:r>
            <a:r>
              <a:rPr lang="vi-VN" sz="3600" b="1" dirty="0">
                <a:latin typeface="+mj-lt"/>
                <a:cs typeface="+mn-cs"/>
              </a:rPr>
              <a:t>)</a:t>
            </a:r>
            <a:endParaRPr lang="vi-VN" sz="3600" b="1" baseline="30000" dirty="0"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2392" y="4608872"/>
            <a:ext cx="4438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atin typeface="+mj-lt"/>
                <a:cs typeface="+mn-cs"/>
              </a:rPr>
              <a:t>Đáp số :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+mn-cs"/>
              </a:rPr>
              <a:t>15 625 m</a:t>
            </a:r>
            <a:r>
              <a:rPr lang="vi-VN" sz="3600" b="1" baseline="30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endParaRPr lang="vi-VN" sz="36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163" y="2133726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"/>
            <a:ext cx="12192000" cy="68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84627" y="1177967"/>
            <a:ext cx="4086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u="sng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258" y="1576391"/>
            <a:ext cx="46489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BA CHỮ SỐ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640" y="3378200"/>
            <a:ext cx="8666163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7737" y="2297113"/>
            <a:ext cx="872648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 : Đặt tính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Tính (Tính từ phải sang trái)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Lần lượt lấy từng chữ số của thừa số thứ hai nhân với thừa số thứ nhất theo thứ tự từ phải sang trái.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Ta cộng ba tích riêng vừa tìm được lại với nhau thì ta được kết quả của phép nhân số với ba chữ số.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02756" y="670949"/>
            <a:ext cx="7049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Thứ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</a:rPr>
              <a:t>ba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ngày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</a:rPr>
              <a:t>30</a:t>
            </a:r>
            <a:r>
              <a:rPr lang="vi-VN" sz="32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tháng 1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</a:rPr>
              <a:t> năm 20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</a:rPr>
              <a:t>21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5" name="Picture 12" descr="blumen-pflanzen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406406" y="152400"/>
            <a:ext cx="18182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599458" y="2586038"/>
            <a:ext cx="7196282" cy="24802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KHỞI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vi-VN" sz="3600" b="1" i="0" u="none" strike="noStrike" kern="10" cap="none" spc="0" normalizeH="0" baseline="0" noProof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ĐỘNG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43015" name="Picture 7" descr="1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9600"/>
            <a:ext cx="1320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51"/>
          <p:cNvSpPr txBox="1">
            <a:spLocks noChangeArrowheads="1"/>
          </p:cNvSpPr>
          <p:nvPr/>
        </p:nvSpPr>
        <p:spPr bwMode="auto">
          <a:xfrm>
            <a:off x="1625599" y="3"/>
            <a:ext cx="9144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err="1" smtClean="0">
                <a:solidFill>
                  <a:srgbClr val="000000"/>
                </a:solidFill>
              </a:rPr>
              <a:t>ba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4000" noProof="0" dirty="0" smtClean="0">
                <a:solidFill>
                  <a:srgbClr val="000000"/>
                </a:solidFill>
              </a:rPr>
              <a:t>30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2021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79" name="Text Box 64"/>
          <p:cNvSpPr txBox="1">
            <a:spLocks noChangeArrowheads="1"/>
          </p:cNvSpPr>
          <p:nvPr/>
        </p:nvSpPr>
        <p:spPr bwMode="auto">
          <a:xfrm>
            <a:off x="4608949" y="900122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972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64302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267476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191259" y="533876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191255" y="533880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07113" y="533880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716842" y="536098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0" y="12702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cho biết kết quả phép tính sau đúng hay sai :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452440" y="957281"/>
            <a:ext cx="11739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nhẩm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45 x 11 = 505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a?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8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" y="1227221"/>
            <a:ext cx="9874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69140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10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6872315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796091" y="5586413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6796091" y="5586455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711951" y="5586455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8321678" y="5608638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Hết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H" pitchFamily="34" charset="0"/>
                <a:ea typeface="+mn-ea"/>
                <a:cs typeface="Arial" charset="0"/>
              </a:rPr>
              <a:t>giờ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Arial" charset="0"/>
            </a:endParaRPr>
          </a:p>
        </p:txBody>
      </p:sp>
      <p:sp>
        <p:nvSpPr>
          <p:cNvPr id="18446" name="TextBox 20"/>
          <p:cNvSpPr txBox="1">
            <a:spLocks noChangeArrowheads="1"/>
          </p:cNvSpPr>
          <p:nvPr/>
        </p:nvSpPr>
        <p:spPr bwMode="auto">
          <a:xfrm>
            <a:off x="727078" y="1111286"/>
            <a:ext cx="114649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cộng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5665" y="3851317"/>
            <a:ext cx="290988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Ã¬nh áº£nh cÃ³ liÃ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76212"/>
            <a:ext cx="9144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1201" y="533409"/>
            <a:ext cx="1076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154372" y="351353"/>
            <a:ext cx="799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Thứ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</a:t>
            </a:r>
            <a:r>
              <a:rPr lang="vi-VN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,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ngày </a:t>
            </a:r>
            <a:r>
              <a:rPr lang="en-US" sz="3600" b="1" i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22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tháng 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11 </a:t>
            </a:r>
            <a:r>
              <a:rPr lang="vi-VN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năm 20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</a:rPr>
              <a:t>21</a:t>
            </a:r>
          </a:p>
          <a:p>
            <a:pPr lvl="0" algn="ctr"/>
            <a:r>
              <a:rPr lang="en-US" sz="3600" b="1" i="1" u="sng" dirty="0" err="1">
                <a:solidFill>
                  <a:srgbClr val="0070C0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i="1" u="sng" dirty="0">
                <a:solidFill>
                  <a:srgbClr val="0070C0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28692" y="1681887"/>
            <a:ext cx="799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>
                <a:solidFill>
                  <a:srgbClr val="FF0000"/>
                </a:solidFill>
                <a:latin typeface="HP001 5 hàng" panose="020B0603050302020204" pitchFamily="34" charset="0"/>
              </a:rPr>
              <a:t>Nhân với số có ba chữ số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9802">
            <a:off x="-110696" y="2568"/>
            <a:ext cx="1176431" cy="122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8005">
            <a:off x="11083321" y="48693"/>
            <a:ext cx="1176431" cy="12251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053" y="1363336"/>
            <a:ext cx="1290319" cy="637101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Trang 72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43" y="3159167"/>
            <a:ext cx="7386637" cy="150810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solidFill>
                  <a:schemeClr val="bg1"/>
                </a:solidFill>
                <a:latin typeface="+mj-lt"/>
              </a:rPr>
              <a:t>Ta có phép tính sau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>
                <a:latin typeface="+mj-lt"/>
              </a:rPr>
              <a:t> </a:t>
            </a:r>
            <a:r>
              <a:rPr lang="vi-VN" sz="48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4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5E2C12-821A-4487-AE06-4EAA687F4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674487"/>
            <a:ext cx="9973420" cy="5509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DFAD58D-0EBC-419F-989B-85AF4FCD2125}"/>
              </a:ext>
            </a:extLst>
          </p:cNvPr>
          <p:cNvSpPr/>
          <p:nvPr/>
        </p:nvSpPr>
        <p:spPr>
          <a:xfrm>
            <a:off x="1990367" y="787401"/>
            <a:ext cx="7719886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MỤC TIÊU</a:t>
            </a:r>
          </a:p>
        </p:txBody>
      </p:sp>
      <p:sp>
        <p:nvSpPr>
          <p:cNvPr id="41" name="Google Shape;714;p44">
            <a:extLst>
              <a:ext uri="{FF2B5EF4-FFF2-40B4-BE49-F238E27FC236}">
                <a16:creationId xmlns:a16="http://schemas.microsoft.com/office/drawing/2014/main" xmlns="" id="{E0AE9B33-1992-4B29-A226-15230A211BC3}"/>
              </a:ext>
            </a:extLst>
          </p:cNvPr>
          <p:cNvSpPr/>
          <p:nvPr/>
        </p:nvSpPr>
        <p:spPr>
          <a:xfrm flipH="1">
            <a:off x="1876893" y="181314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Google Shape;714;p44">
            <a:extLst>
              <a:ext uri="{FF2B5EF4-FFF2-40B4-BE49-F238E27FC236}">
                <a16:creationId xmlns:a16="http://schemas.microsoft.com/office/drawing/2014/main" xmlns="" id="{92CE15DC-0160-4759-832A-C158A1D0F5D9}"/>
              </a:ext>
            </a:extLst>
          </p:cNvPr>
          <p:cNvSpPr/>
          <p:nvPr/>
        </p:nvSpPr>
        <p:spPr>
          <a:xfrm flipH="1">
            <a:off x="1876893" y="3120855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714;p44">
            <a:extLst>
              <a:ext uri="{FF2B5EF4-FFF2-40B4-BE49-F238E27FC236}">
                <a16:creationId xmlns:a16="http://schemas.microsoft.com/office/drawing/2014/main" xmlns="" id="{4791C484-D973-4766-AF15-083CA7208125}"/>
              </a:ext>
            </a:extLst>
          </p:cNvPr>
          <p:cNvSpPr/>
          <p:nvPr/>
        </p:nvSpPr>
        <p:spPr>
          <a:xfrm flipH="1">
            <a:off x="1938709" y="4652184"/>
            <a:ext cx="7823200" cy="1148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FCC0C4F-C923-446E-BDC1-1E13188C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9467" y="6485467"/>
            <a:ext cx="270933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3"/>
    </mc:Choice>
    <mc:Fallback xmlns="">
      <p:transition spd="slow" advTm="25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6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474" y="1575662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941" y="1572718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5672" y="2570393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3306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89" y="2528440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343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1584" y="2570393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921" y="112985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1: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984" y="2095938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9840" y="3093613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474" y="3476815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2: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474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6940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28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0346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044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3155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706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6762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 flipH="1" flipV="1">
            <a:off x="6488487" y="-1"/>
            <a:ext cx="0" cy="68580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218792" y="2061728"/>
            <a:ext cx="2166938" cy="1477446"/>
            <a:chOff x="2734" y="1451"/>
            <a:chExt cx="1365" cy="1116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3072" y="1451"/>
              <a:ext cx="75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164</a:t>
              </a: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928" y="1977"/>
              <a:ext cx="117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  123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734" y="1652"/>
              <a:ext cx="3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  <a:latin typeface="VNI-Times" pitchFamily="2" charset="0"/>
                </a:rPr>
                <a:t>x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047" y="2567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52163" y="1052278"/>
            <a:ext cx="167047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0484" y="0"/>
            <a:ext cx="12212484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solidFill>
                  <a:srgbClr val="FFFF00"/>
                </a:solidFill>
                <a:latin typeface="+mj-lt"/>
              </a:rPr>
              <a:t>164 x 123 =?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200151" y="3524250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2382842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2084388" y="35829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1798639" y="356711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7955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1200154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286251" y="104812"/>
            <a:ext cx="2909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6781800" y="106400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7620004" y="103223"/>
            <a:ext cx="1328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 1.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4495803" y="498512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8788400" y="474698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9,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9659939" y="455649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4521200" y="927141"/>
            <a:ext cx="439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8547100" y="925554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4.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263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2 nhân 4 bằng 8, </a:t>
            </a: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6 bằng 12, </a:t>
            </a:r>
          </a:p>
        </p:txBody>
      </p:sp>
      <p:sp>
        <p:nvSpPr>
          <p:cNvPr id="47146" name="Text Box 42"/>
          <p:cNvSpPr txBox="1">
            <a:spLocks noChangeArrowheads="1"/>
          </p:cNvSpPr>
          <p:nvPr/>
        </p:nvSpPr>
        <p:spPr bwMode="auto">
          <a:xfrm>
            <a:off x="6770691" y="1768506"/>
            <a:ext cx="1192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2,</a:t>
            </a:r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7559675" y="1755808"/>
            <a:ext cx="132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nhớ 1.</a:t>
            </a: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4521203" y="2244766"/>
            <a:ext cx="468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2 nhân 1 bằng 2, thêm1 bằng 3,</a:t>
            </a: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8585224" y="2244767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3.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6662740" y="3113124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6.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4543428" y="358140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* Hạ 2 ;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4483103" y="4419641"/>
            <a:ext cx="412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9 cộng 8 bằng 17, viết 7 nhớ 1. </a:t>
            </a:r>
          </a:p>
        </p:txBody>
      </p:sp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4419604" y="4892717"/>
            <a:ext cx="6735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4 cộng 2 bằng 6; 6 cộng 4 bằng 10, thêm 1 bằng 11, viết 1 nhớ 1.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4495800" y="575631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3 cộng 6 bằng 9, thêm 1 bằng 10, viết 0 nhớ 1.</a:t>
            </a:r>
          </a:p>
        </p:txBody>
      </p:sp>
      <p:sp>
        <p:nvSpPr>
          <p:cNvPr id="47160" name="Text Box 56"/>
          <p:cNvSpPr txBox="1">
            <a:spLocks noChangeArrowheads="1"/>
          </p:cNvSpPr>
          <p:nvPr/>
        </p:nvSpPr>
        <p:spPr bwMode="auto">
          <a:xfrm>
            <a:off x="6753228" y="3581407"/>
            <a:ext cx="112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1.</a:t>
            </a:r>
          </a:p>
        </p:txBody>
      </p:sp>
      <p:sp>
        <p:nvSpPr>
          <p:cNvPr id="47161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1 thêm 1 bằng 2 , viết 2.</a:t>
            </a:r>
          </a:p>
        </p:txBody>
      </p:sp>
      <p:sp>
        <p:nvSpPr>
          <p:cNvPr id="23600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81826" y="1320842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viết 8 (dưới 9)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6110" y="2676567"/>
            <a:ext cx="200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97668" y="14960"/>
            <a:ext cx="370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164 x 123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7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22 L 0.00208 0.27592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26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5" dur="1" fill="hold"/>
                                        <p:tgtEl>
                                          <p:spTgt spid="47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2" grpId="1"/>
      <p:bldP spid="47112" grpId="2"/>
      <p:bldP spid="47112" grpId="3"/>
      <p:bldP spid="47113" grpId="0"/>
      <p:bldP spid="47113" grpId="1"/>
      <p:bldP spid="47113" grpId="2"/>
      <p:bldP spid="47113" grpId="3"/>
      <p:bldP spid="47114" grpId="0"/>
      <p:bldP spid="47114" grpId="1"/>
      <p:bldP spid="47114" grpId="2"/>
      <p:bldP spid="47114" grpId="3"/>
      <p:bldP spid="47115" grpId="0"/>
      <p:bldP spid="47115" grpId="1"/>
      <p:bldP spid="47115" grpId="2"/>
      <p:bldP spid="47115" grpId="3"/>
      <p:bldP spid="47116" grpId="0"/>
      <p:bldP spid="47116" grpId="1"/>
      <p:bldP spid="47116" grpId="2"/>
      <p:bldP spid="47116" grpId="3"/>
      <p:bldP spid="47117" grpId="0"/>
      <p:bldP spid="47117" grpId="1"/>
      <p:bldP spid="47117" grpId="2"/>
      <p:bldP spid="47117" grpId="3"/>
      <p:bldP spid="47118" grpId="0"/>
      <p:bldP spid="47119" grpId="0" animBg="1"/>
      <p:bldP spid="47120" grpId="0"/>
      <p:bldP spid="47120" grpId="1"/>
      <p:bldP spid="47121" grpId="0"/>
      <p:bldP spid="47121" grpId="1"/>
      <p:bldP spid="47122" grpId="0"/>
      <p:bldP spid="47122" grpId="1"/>
      <p:bldP spid="47123" grpId="0"/>
      <p:bldP spid="47123" grpId="1"/>
      <p:bldP spid="47124" grpId="0"/>
      <p:bldP spid="47124" grpId="1"/>
      <p:bldP spid="47125" grpId="0"/>
      <p:bldP spid="47125" grpId="1"/>
      <p:bldP spid="47126" grpId="0"/>
      <p:bldP spid="47126" grpId="1"/>
      <p:bldP spid="47127" grpId="0"/>
      <p:bldP spid="47127" grpId="1"/>
      <p:bldP spid="47128" grpId="0"/>
      <p:bldP spid="47128" grpId="1"/>
      <p:bldP spid="47129" grpId="0" animBg="1"/>
      <p:bldP spid="47130" grpId="0"/>
      <p:bldP spid="47131" grpId="0"/>
      <p:bldP spid="47132" grpId="0"/>
      <p:bldP spid="47134" grpId="0"/>
      <p:bldP spid="47135" grpId="0"/>
      <p:bldP spid="47136" grpId="0"/>
      <p:bldP spid="47137" grpId="0"/>
      <p:bldP spid="47138" grpId="0"/>
      <p:bldP spid="47139" grpId="0"/>
      <p:bldP spid="47140" grpId="0"/>
      <p:bldP spid="47141" grpId="0"/>
      <p:bldP spid="47142" grpId="0"/>
      <p:bldP spid="47143" grpId="0"/>
      <p:bldP spid="47145" grpId="0"/>
      <p:bldP spid="47146" grpId="0"/>
      <p:bldP spid="47147" grpId="0"/>
      <p:bldP spid="47148" grpId="0"/>
      <p:bldP spid="47149" grpId="0"/>
      <p:bldP spid="47150" grpId="0"/>
      <p:bldP spid="47152" grpId="0"/>
      <p:bldP spid="47153" grpId="0"/>
      <p:bldP spid="47154" grpId="0"/>
      <p:bldP spid="47155" grpId="0"/>
      <p:bldP spid="47156" grpId="0"/>
      <p:bldP spid="47157" grpId="0"/>
      <p:bldP spid="47160" grpId="0"/>
      <p:bldP spid="47161" grpId="0"/>
      <p:bldP spid="4716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LƯU Ý: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8733" y="1064302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93533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98336" y="10643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88733" y="16738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533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98336" y="1648460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58523" y="1289727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95060" y="2294573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918974" y="22025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6490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44295" y="222313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55445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330011" y="2737485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25208" y="2751815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4611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004571" y="3275690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79136" y="328521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1523" y="4056740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9332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615759" y="41154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31595" y="409960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2511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1523" y="409007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28572" y="2577148"/>
            <a:ext cx="1674813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55795" y="2307277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39683" y="31661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455818" y="2905779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39683" y="3737610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55821" y="3459820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9683" y="4469448"/>
            <a:ext cx="1674812" cy="0"/>
          </a:xfrm>
          <a:prstGeom prst="straightConnector1">
            <a:avLst/>
          </a:prstGeom>
          <a:ln w="38100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55799" y="4129765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 chung</a:t>
            </a:r>
            <a:endParaRPr lang="vi-VN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530580" y="172721"/>
            <a:ext cx="4511217" cy="1828800"/>
          </a:xfrm>
          <a:prstGeom prst="wedgeRoundRectCallout">
            <a:avLst>
              <a:gd name="adj1" fmla="val -58939"/>
              <a:gd name="adj2" fmla="val 11318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Tích riêng thứ hai viết lùi sang bên trái một cột so với tích riêng thứ nhất. </a:t>
            </a:r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7741920" y="4106587"/>
            <a:ext cx="4450080" cy="2261510"/>
          </a:xfrm>
          <a:prstGeom prst="wedgeRoundRectCallout">
            <a:avLst>
              <a:gd name="adj1" fmla="val -64283"/>
              <a:gd name="adj2" fmla="val -650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Tích riêng thứ ba viết lùi sang bên trái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cột so với tích riêng thứ hai</a:t>
            </a:r>
            <a:r>
              <a:rPr lang="en-US" sz="2800" b="1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</a:t>
            </a:r>
            <a:r>
              <a:rPr lang="vi-VN" sz="2800" b="1">
                <a:solidFill>
                  <a:srgbClr val="FFFF00"/>
                </a:solidFill>
                <a:latin typeface="+mj-lt"/>
              </a:rPr>
              <a:t>hai cột so với tích riêng thứ nhất.</a:t>
            </a:r>
            <a:endParaRPr lang="en-US" sz="280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35" grpId="0"/>
      <p:bldP spid="37" grpId="0"/>
      <p:bldP spid="39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957</Words>
  <Application>Microsoft Office PowerPoint</Application>
  <PresentationFormat>Widescreen</PresentationFormat>
  <Paragraphs>224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HP001 5 hàng</vt:lpstr>
      <vt:lpstr>.VnTime</vt:lpstr>
      <vt:lpstr>Calibri</vt:lpstr>
      <vt:lpstr>Times New Roman</vt:lpstr>
      <vt:lpstr>.VnTimeH</vt:lpstr>
      <vt:lpstr>VNI-Times</vt:lpstr>
      <vt:lpstr>Arial</vt:lpstr>
      <vt:lpstr>iCiel Cadena</vt:lpstr>
      <vt:lpstr>Calibri Light</vt:lpstr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duc</dc:creator>
  <cp:lastModifiedBy>Microsoft account</cp:lastModifiedBy>
  <cp:revision>233</cp:revision>
  <dcterms:created xsi:type="dcterms:W3CDTF">2017-11-03T06:59:44Z</dcterms:created>
  <dcterms:modified xsi:type="dcterms:W3CDTF">2021-11-25T06:40:31Z</dcterms:modified>
</cp:coreProperties>
</file>