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5" r:id="rId5"/>
    <p:sldMasterId id="2147483899" r:id="rId6"/>
    <p:sldMasterId id="2147483927" r:id="rId7"/>
  </p:sldMasterIdLst>
  <p:notesMasterIdLst>
    <p:notesMasterId r:id="rId21"/>
  </p:notesMasterIdLst>
  <p:sldIdLst>
    <p:sldId id="3401" r:id="rId8"/>
    <p:sldId id="278" r:id="rId9"/>
    <p:sldId id="515" r:id="rId10"/>
    <p:sldId id="2007577131" r:id="rId11"/>
    <p:sldId id="2007577132" r:id="rId12"/>
    <p:sldId id="2007577125" r:id="rId13"/>
    <p:sldId id="2007577126" r:id="rId14"/>
    <p:sldId id="2007577134" r:id="rId15"/>
    <p:sldId id="2007577133" r:id="rId16"/>
    <p:sldId id="265" r:id="rId17"/>
    <p:sldId id="2007577135" r:id="rId18"/>
    <p:sldId id="2007577128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9F9"/>
    <a:srgbClr val="F6F6EC"/>
    <a:srgbClr val="E2F0D9"/>
    <a:srgbClr val="FEAD9E"/>
    <a:srgbClr val="FA8AAD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4" name="Google Shape;259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2560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0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6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98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29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12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1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75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02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8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2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9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8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1" name="Google Shape;11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4" name="Google Shape;34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7" name="Google Shape;37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47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8" name="Google Shape;48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52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3" name="Google Shape;53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" name="Google Shape;101;p23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2" name="Google Shape;102;p23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23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4" name="Google Shape;104;p23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3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08" name="Google Shape;108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5" name="Google Shape;165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6" name="Google Shape;166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7" name="Google Shape;167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68" name="Google Shape;168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2" name="Google Shape;192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" name="Google Shape;232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3" name="Google Shape;233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38" name="Google Shape;238;p23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" name="Google Shape;239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0" name="Google Shape;240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240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56" name="Google Shape;456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7" name="Google Shape;457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58" name="Google Shape;45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0" name="Google Shape;460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4" name="Google Shape;464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5" name="Google Shape;465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7" name="Google Shape;467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68" name="Google Shape;468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1" name="Google Shape;471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4" name="Google Shape;474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6" name="Google Shape;476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8" name="Google Shape;478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0435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26" name="Google Shape;526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8" name="Google Shape;52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" name="Google Shape;530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5" name="Google Shape;535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8" name="Google Shape;538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1" name="Google Shape;541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4" name="Google Shape;544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6" name="Google Shape;546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1838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95" name="Google Shape;595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6" name="Google Shape;596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97" name="Google Shape;597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3" name="Google Shape;603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04" name="Google Shape;604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6" name="Google Shape;606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07" name="Google Shape;607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9" name="Google Shape;609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10" name="Google Shape;610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2" name="Google Shape;612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13" name="Google Shape;613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5" name="Google Shape;615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7" name="Google Shape;617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2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2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2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5" name="Google Shape;665;p2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66" name="Google Shape;666;p2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7" name="Google Shape;707;p2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708" name="Google Shape;708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0" name="Google Shape;710;p2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711" name="Google Shape;71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2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722" name="Google Shape;722;p2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4" name="Google Shape;724;p2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727" name="Google Shape;727;p2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9" name="Google Shape;729;p2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5506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4F6128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2" name="Google Shape;732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3" name="Google Shape;733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4" name="Google Shape;73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6" name="Google Shape;736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0" name="Google Shape;740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1" name="Google Shape;741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3" name="Google Shape;743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4" name="Google Shape;744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6" name="Google Shape;746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7" name="Google Shape;747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9" name="Google Shape;749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0" name="Google Shape;750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2" name="Google Shape;752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4" name="Google Shape;754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9475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0" name="Google Shape;960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961" name="Google Shape;961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2" name="Google Shape;962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3" name="Google Shape;963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5" name="Google Shape;965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6" name="Google Shape;966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67" name="Google Shape;967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9" name="Google Shape;969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70" name="Google Shape;970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2" name="Google Shape;972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73" name="Google Shape;973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5" name="Google Shape;975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76" name="Google Shape;976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8" name="Google Shape;978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79" name="Google Shape;979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1" name="Google Shape;981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3" name="Google Shape;983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Google Shape;1028;p30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696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31" name="Google Shape;1031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2" name="Google Shape;1032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3" name="Google Shape;1033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5" name="Google Shape;1035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6" name="Google Shape;1036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7" name="Google Shape;1037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9" name="Google Shape;1039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0" name="Google Shape;1040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2" name="Google Shape;1042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3" name="Google Shape;1043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5" name="Google Shape;1045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6" name="Google Shape;1046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8" name="Google Shape;1048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49" name="Google Shape;1049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1" name="Google Shape;1051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3" name="Google Shape;1053;p31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054" name="Google Shape;105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Google Shape;1056;p31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057" name="Google Shape;105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1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068" name="Google Shape;106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31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1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2" name="Google Shape;1072;p31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073" name="Google Shape;107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5" name="Google Shape;107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0" name="Google Shape;1120;p31"/>
          <p:cNvGrpSpPr/>
          <p:nvPr/>
        </p:nvGrpSpPr>
        <p:grpSpPr>
          <a:xfrm>
            <a:off x="896619" y="1603301"/>
            <a:ext cx="9867486" cy="4770499"/>
            <a:chOff x="741115" y="865258"/>
            <a:chExt cx="7691377" cy="4010102"/>
          </a:xfrm>
        </p:grpSpPr>
        <p:sp>
          <p:nvSpPr>
            <p:cNvPr id="1121" name="Google Shape;1121;p31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2" name="Google Shape;1122;p31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123" name="Google Shape;1123;p31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1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1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6" name="Google Shape;1126;p31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7" name="Google Shape;1127;p31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1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1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1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1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1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1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1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1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1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1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1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1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1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1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1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3" name="Google Shape;1183;p31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184" name="Google Shape;1184;p31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185" name="Google Shape;1185;p31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86" name="Google Shape;1186;p31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187" name="Google Shape;1187;p31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31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31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31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31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31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31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31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31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31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31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31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31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31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31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31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31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11" name="Google Shape;1211;p31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1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1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1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1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1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1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1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1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1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1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1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1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1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1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1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1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1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1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1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1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1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1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1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1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1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1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1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1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1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1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1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1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1" name="Google Shape;1251;p31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252" name="Google Shape;1252;p31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1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1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5" name="Google Shape;1255;p31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6" name="Google Shape;1256;p31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7" name="Google Shape;1257;p31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258" name="Google Shape;1258;p31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9" name="Google Shape;1259;p31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260" name="Google Shape;1260;p31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1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1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1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1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1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903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268" name="Google Shape;1268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9" name="Google Shape;1269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0" name="Google Shape;1270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2" name="Google Shape;1272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3" name="Google Shape;1273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74" name="Google Shape;1274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6" name="Google Shape;1276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77" name="Google Shape;1277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9" name="Google Shape;1279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0" name="Google Shape;1280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2" name="Google Shape;1282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83" name="Google Shape;128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86" name="Google Shape;128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8" name="Google Shape;1288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0" name="Google Shape;1290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8" name="Google Shape;1338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339" name="Google Shape;1339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1" name="Google Shape;1341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342" name="Google Shape;1342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353" name="Google Shape;135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7" name="Google Shape;1357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358" name="Google Shape;135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32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361" name="Google Shape;1361;p32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62" name="Google Shape;1362;p32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363" name="Google Shape;1363;p32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2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2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2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2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2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2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2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2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2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2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2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2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2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2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2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2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2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2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2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2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2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2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2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2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2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2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2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2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2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2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2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2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2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2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2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2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2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2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2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2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2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2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2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2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2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2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2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2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2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2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2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2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2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2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2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9" name="Google Shape;1419;p32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2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2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2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2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2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2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2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2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2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2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3" name="Google Shape;1473;p32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60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" name="Google Shape;1475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476" name="Google Shape;1476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7" name="Google Shape;1477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78" name="Google Shape;1478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0" name="Google Shape;1480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81" name="Google Shape;1481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82" name="Google Shape;1482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85" name="Google Shape;1485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7" name="Google Shape;1487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8" name="Google Shape;1488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0" name="Google Shape;1490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91" name="Google Shape;1491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3" name="Google Shape;1493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94" name="Google Shape;1494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6" name="Google Shape;1496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8" name="Google Shape;1498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6" name="Google Shape;1546;p33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547" name="Google Shape;1547;p33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3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3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3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3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3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33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3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3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3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3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3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3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3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3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3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3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3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3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3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3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3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3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3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3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3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3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3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3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3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3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3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589" name="Google Shape;1589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592" name="Google Shape;1592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2" name="Google Shape;1602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03" name="Google Shape;1603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5" name="Google Shape;1605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7" name="Google Shape;1607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08" name="Google Shape;1608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0" name="Google Shape;1610;p33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0686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Google Shape;1612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13" name="Google Shape;1613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4" name="Google Shape;1614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15" name="Google Shape;161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7" name="Google Shape;1617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8" name="Google Shape;1618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19" name="Google Shape;1619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1" name="Google Shape;1621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22" name="Google Shape;1622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4" name="Google Shape;1624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25" name="Google Shape;1625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28" name="Google Shape;1628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0" name="Google Shape;1630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31" name="Google Shape;163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33" name="Google Shape;1633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5" name="Google Shape;1635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Google Shape;1674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Google Shape;1680;p3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3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3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3" name="Google Shape;1683;p34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684" name="Google Shape;1684;p34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4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4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4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4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4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4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4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4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4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4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4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4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4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4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4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4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4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4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4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4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4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4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4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4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4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4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4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4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4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4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4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4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4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4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4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4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4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4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4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4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4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4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4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4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4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4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4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4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4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4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4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4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4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4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4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4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4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4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4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4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4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4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7" name="Google Shape;1747;p3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748" name="Google Shape;1748;p3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3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751" name="Google Shape;1751;p3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1" name="Google Shape;1761;p3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762" name="Google Shape;1762;p3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4" name="Google Shape;1764;p3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3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6" name="Google Shape;1766;p3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767" name="Google Shape;1767;p3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9" name="Google Shape;1769;p34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056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772" name="Google Shape;1772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3" name="Google Shape;1773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74" name="Google Shape;177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6" name="Google Shape;1776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7" name="Google Shape;1777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8" name="Google Shape;1778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0" name="Google Shape;1780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81" name="Google Shape;1781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3" name="Google Shape;1783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84" name="Google Shape;1784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6" name="Google Shape;1786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7" name="Google Shape;1787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9" name="Google Shape;1789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90" name="Google Shape;1790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92" name="Google Shape;1792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4" name="Google Shape;1794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p35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35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35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2" name="Google Shape;1842;p35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843" name="Google Shape;1843;p35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35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35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5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35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35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35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35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35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35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35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35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5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35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35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5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5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5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35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35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35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35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5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5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5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5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5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5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5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5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35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35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35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35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35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35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35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35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35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35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35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35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35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35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35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35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35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35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35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35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35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6" name="Google Shape;1906;p35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907" name="Google Shape;1907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9" name="Google Shape;1909;p35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910" name="Google Shape;1910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0" name="Google Shape;1920;p35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921" name="Google Shape;1921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3" name="Google Shape;1923;p35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35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5" name="Google Shape;1925;p35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926" name="Google Shape;1926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8" name="Google Shape;1928;p35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929" name="Google Shape;1929;p35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1930" name="Google Shape;1930;p35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35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35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5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5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5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5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5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5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5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5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5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5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35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35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35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35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35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35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35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35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35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35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35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35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35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35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35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35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35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17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2" name="Google Shape;197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73" name="Google Shape;197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4" name="Google Shape;197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5" name="Google Shape;197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7" name="Google Shape;197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8" name="Google Shape;197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79" name="Google Shape;197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1" name="Google Shape;198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2" name="Google Shape;198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4" name="Google Shape;198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5" name="Google Shape;198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7" name="Google Shape;198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88" name="Google Shape;198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0" name="Google Shape;199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1" name="Google Shape;199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3" name="Google Shape;199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5" name="Google Shape;199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7" name="Google Shape;199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0" name="Google Shape;2040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0910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2" name="Google Shape;2042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043" name="Google Shape;2043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4" name="Google Shape;2044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5" name="Google Shape;2045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7" name="Google Shape;2047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8" name="Google Shape;2048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49" name="Google Shape;2049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1" name="Google Shape;2051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2" name="Google Shape;2052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4" name="Google Shape;2054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5" name="Google Shape;2055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7" name="Google Shape;2057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8" name="Google Shape;2058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0" name="Google Shape;2060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1" name="Google Shape;2061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3" name="Google Shape;2063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5" name="Google Shape;2065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0" name="Google Shape;2110;p37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28433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2" name="Google Shape;2112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13" name="Google Shape;2113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4" name="Google Shape;2114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7" name="Google Shape;2117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8" name="Google Shape;2118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19" name="Google Shape;2119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1" name="Google Shape;2121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22" name="Google Shape;2122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4" name="Google Shape;2124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25" name="Google Shape;2125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7" name="Google Shape;2127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28" name="Google Shape;212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0" name="Google Shape;2130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31" name="Google Shape;213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3" name="Google Shape;2133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5" name="Google Shape;2135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6" name="Google Shape;2136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8" name="Google Shape;2138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9" name="Google Shape;2139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0" name="Google Shape;2140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1" name="Google Shape;2141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2" name="Google Shape;2142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3" name="Google Shape;2143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4" name="Google Shape;2144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7" name="Google Shape;2147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8" name="Google Shape;2148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9" name="Google Shape;2149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0" name="Google Shape;2150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1" name="Google Shape;2151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2" name="Google Shape;2152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3" name="Google Shape;2153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4" name="Google Shape;2154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Google Shape;2155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6" name="Google Shape;2156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7" name="Google Shape;2157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8" name="Google Shape;2158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9" name="Google Shape;2159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0" name="Google Shape;2160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1" name="Google Shape;2161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2" name="Google Shape;2162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3" name="Google Shape;2163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4" name="Google Shape;2164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5" name="Google Shape;2165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0" name="Google Shape;2180;p38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8637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2" name="Google Shape;2182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83" name="Google Shape;2183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4" name="Google Shape;2184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8" name="Google Shape;2188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89" name="Google Shape;2189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1" name="Google Shape;2191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92" name="Google Shape;2192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4" name="Google Shape;2194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95" name="Google Shape;2195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7" name="Google Shape;2197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98" name="Google Shape;2198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0" name="Google Shape;2200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01" name="Google Shape;220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03" name="Google Shape;2203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5" name="Google Shape;2205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3" name="Google Shape;2213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Google Shape;2216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Google Shape;2217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4" name="Google Shape;2224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6" name="Google Shape;2226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8" name="Google Shape;2228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7" name="Google Shape;2237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8" name="Google Shape;2238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9" name="Google Shape;2239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Google Shape;2240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2" name="Google Shape;2242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5" name="Google Shape;2245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6" name="Google Shape;2246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7" name="Google Shape;2247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8" name="Google Shape;2248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9" name="Google Shape;2249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0" name="Google Shape;225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384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002060"/>
        </a:solidFill>
        <a:effectLst/>
      </p:bgPr>
    </p:bg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" name="Google Shape;2252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253" name="Google Shape;2253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4" name="Google Shape;2254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55" name="Google Shape;2255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7" name="Google Shape;2257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8" name="Google Shape;2258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59" name="Google Shape;2259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1" name="Google Shape;2261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62" name="Google Shape;2262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4" name="Google Shape;2264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65" name="Google Shape;2265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7" name="Google Shape;2267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68" name="Google Shape;226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0" name="Google Shape;2270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71" name="Google Shape;227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3" name="Google Shape;2273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5" name="Google Shape;2275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2603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4F6128"/>
        </a:solidFill>
        <a:effectLst/>
      </p:bgPr>
    </p:bg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1" name="Google Shape;2321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22" name="Google Shape;2322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3" name="Google Shape;2323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24" name="Google Shape;2324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6" name="Google Shape;2326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7" name="Google Shape;2327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28" name="Google Shape;2328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0" name="Google Shape;2330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31" name="Google Shape;2331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3" name="Google Shape;2333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34" name="Google Shape;2334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6" name="Google Shape;2336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37" name="Google Shape;2337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9" name="Google Shape;2339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40" name="Google Shape;2340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42" name="Google Shape;2342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4" name="Google Shape;2344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Google Shape;2368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Google Shape;2373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9" name="Google Shape;2389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390" name="Google Shape;2390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2" name="Google Shape;2392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393" name="Google Shape;2393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3" name="Google Shape;2403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04" name="Google Shape;2404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6" name="Google Shape;2406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8" name="Google Shape;2408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09" name="Google Shape;2409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4" name="Google Shape;2414;p41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415" name="Google Shape;2415;p41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1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1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1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1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1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1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1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1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1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1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1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1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1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1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1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1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1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1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1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1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1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1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1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1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1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1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1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1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1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1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1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1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1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1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1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1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1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1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1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1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1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1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1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1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1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1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1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1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1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1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1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1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1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1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1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1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1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1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1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1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1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1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8" name="Google Shape;2478;p41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2479" name="Google Shape;2479;p41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480" name="Google Shape;2480;p41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1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1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1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1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1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1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1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1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1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1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1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1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1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1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41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41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41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41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41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41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41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41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41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41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41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41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101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4F6128"/>
        </a:solidFill>
        <a:effectLst/>
      </p:bgPr>
    </p:bg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2" name="Google Shape;2522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3" name="Google Shape;2523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4" name="Google Shape;2524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25" name="Google Shape;252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7" name="Google Shape;2527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8" name="Google Shape;2528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29" name="Google Shape;2529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1" name="Google Shape;2531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32" name="Google Shape;2532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4" name="Google Shape;2534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35" name="Google Shape;2535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7" name="Google Shape;2537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38" name="Google Shape;2538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0" name="Google Shape;2540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41" name="Google Shape;2541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3" name="Google Shape;2543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5" name="Google Shape;2545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6" name="Google Shape;2546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7" name="Google Shape;2547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0" name="Google Shape;2550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1" name="Google Shape;2551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0" name="Google Shape;2590;p42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57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22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3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217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2401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9.png"/><Relationship Id="rId5" Type="http://schemas.openxmlformats.org/officeDocument/2006/relationships/image" Target="../media/image41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470766" y="2431141"/>
            <a:ext cx="9697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48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oogle Shape;3616;p20">
            <a:extLst>
              <a:ext uri="{FF2B5EF4-FFF2-40B4-BE49-F238E27FC236}">
                <a16:creationId xmlns:a16="http://schemas.microsoft.com/office/drawing/2014/main" id="{E4A9DA97-68CC-48FA-A618-DAA4EB6AAB68}"/>
              </a:ext>
            </a:extLst>
          </p:cNvPr>
          <p:cNvGrpSpPr/>
          <p:nvPr/>
        </p:nvGrpSpPr>
        <p:grpSpPr>
          <a:xfrm>
            <a:off x="977307" y="705621"/>
            <a:ext cx="9732252" cy="570588"/>
            <a:chOff x="1296327" y="1647588"/>
            <a:chExt cx="9732252" cy="570588"/>
          </a:xfrm>
        </p:grpSpPr>
        <p:sp>
          <p:nvSpPr>
            <p:cNvPr id="11" name="Google Shape;3617;p20">
              <a:extLst>
                <a:ext uri="{FF2B5EF4-FFF2-40B4-BE49-F238E27FC236}">
                  <a16:creationId xmlns:a16="http://schemas.microsoft.com/office/drawing/2014/main" id="{8DA4B8E6-4F73-44B7-ACDF-7116976FFEFF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chiều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dài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cầu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như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sau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: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" name="Google Shape;3618;p20">
              <a:extLst>
                <a:ext uri="{FF2B5EF4-FFF2-40B4-BE49-F238E27FC236}">
                  <a16:creationId xmlns:a16="http://schemas.microsoft.com/office/drawing/2014/main" id="{D917708D-43F3-4902-B08C-032F58469D83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" name="Google Shape;3619;p20">
            <a:extLst>
              <a:ext uri="{FF2B5EF4-FFF2-40B4-BE49-F238E27FC236}">
                <a16:creationId xmlns:a16="http://schemas.microsoft.com/office/drawing/2014/main" id="{6C058FA8-C1AA-40AA-BB79-8191B5BBF482}"/>
              </a:ext>
            </a:extLst>
          </p:cNvPr>
          <p:cNvGraphicFramePr/>
          <p:nvPr/>
        </p:nvGraphicFramePr>
        <p:xfrm>
          <a:off x="977308" y="1610411"/>
          <a:ext cx="10243700" cy="20565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4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0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7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Tên cầu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Rồng (Đà Nẵng)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Bãi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Cháy</a:t>
                      </a:r>
                      <a:endParaRPr sz="2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(Quảng Ninh)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Trường Tiền (Thừa Thiên – Huế)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/>
                        <a:t>Cầu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Bến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Thủy</a:t>
                      </a:r>
                      <a:r>
                        <a:rPr lang="en-US" sz="2400" dirty="0"/>
                        <a:t> 2 (</a:t>
                      </a:r>
                      <a:r>
                        <a:rPr lang="en-US" sz="2400" dirty="0" err="1"/>
                        <a:t>Nghệ</a:t>
                      </a:r>
                      <a:r>
                        <a:rPr lang="en-US" sz="2400" dirty="0"/>
                        <a:t> An – 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/>
                        <a:t>Hà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Tĩnh</a:t>
                      </a:r>
                      <a:r>
                        <a:rPr lang="en-US" sz="2400" dirty="0"/>
                        <a:t>)</a:t>
                      </a:r>
                      <a:endParaRPr sz="2400" dirty="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4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Chiều dài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666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903 m</a:t>
                      </a:r>
                      <a:endParaRPr sz="2400" dirty="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403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1 000 m</a:t>
                      </a:r>
                      <a:endParaRPr sz="2400" dirty="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Google Shape;3620;p20">
            <a:extLst>
              <a:ext uri="{FF2B5EF4-FFF2-40B4-BE49-F238E27FC236}">
                <a16:creationId xmlns:a16="http://schemas.microsoft.com/office/drawing/2014/main" id="{A0ADCDAA-32BC-4FC0-9BA5-8DC6851F26CC}"/>
              </a:ext>
            </a:extLst>
          </p:cNvPr>
          <p:cNvSpPr txBox="1"/>
          <p:nvPr/>
        </p:nvSpPr>
        <p:spPr>
          <a:xfrm>
            <a:off x="1650779" y="4558832"/>
            <a:ext cx="926620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giải</a:t>
            </a:r>
            <a:endParaRPr sz="2800" dirty="0">
              <a:solidFill>
                <a:srgbClr val="7030A0"/>
              </a:solidFill>
              <a:latin typeface="UTM Avo"/>
              <a:ea typeface="Arial"/>
              <a:cs typeface="Arial"/>
              <a:sym typeface="Arial"/>
            </a:endParaRPr>
          </a:p>
          <a:p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Bãi</a:t>
            </a:r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Cháy</a:t>
            </a:r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dài</a:t>
            </a:r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hơn</a:t>
            </a:r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Trường</a:t>
            </a:r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Tiền</a:t>
            </a:r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mét</a:t>
            </a:r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:</a:t>
            </a:r>
            <a:endParaRPr dirty="0">
              <a:solidFill>
                <a:srgbClr val="7030A0"/>
              </a:solidFill>
              <a:latin typeface="UTM Avo"/>
            </a:endParaRPr>
          </a:p>
          <a:p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               903 – 403 = 500 (m)</a:t>
            </a:r>
            <a:endParaRPr dirty="0">
              <a:solidFill>
                <a:srgbClr val="7030A0"/>
              </a:solidFill>
              <a:latin typeface="UTM Avo"/>
            </a:endParaRPr>
          </a:p>
          <a:p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                               </a:t>
            </a:r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UTM Avo"/>
                <a:ea typeface="Arial"/>
                <a:cs typeface="Arial"/>
                <a:sym typeface="Arial"/>
              </a:rPr>
              <a:t>: 500 m</a:t>
            </a:r>
            <a:endParaRPr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6" name="Google Shape;3586;p18"/>
          <p:cNvSpPr/>
          <p:nvPr/>
        </p:nvSpPr>
        <p:spPr>
          <a:xfrm>
            <a:off x="4141655" y="3110845"/>
            <a:ext cx="1999839" cy="433633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586;p18"/>
          <p:cNvSpPr/>
          <p:nvPr/>
        </p:nvSpPr>
        <p:spPr>
          <a:xfrm>
            <a:off x="6212264" y="3066027"/>
            <a:ext cx="2482031" cy="600934"/>
          </a:xfrm>
          <a:prstGeom prst="ellipse">
            <a:avLst/>
          </a:prstGeom>
          <a:noFill/>
          <a:ln w="5715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620;p20"/>
          <p:cNvSpPr txBox="1"/>
          <p:nvPr/>
        </p:nvSpPr>
        <p:spPr>
          <a:xfrm>
            <a:off x="875877" y="4021149"/>
            <a:ext cx="104402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b)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Bãi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Cháy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dài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hơn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Trường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Tiền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bao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nhiêu</a:t>
            </a:r>
            <a:r>
              <a:rPr lang="en-US" sz="280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mét?</a:t>
            </a:r>
            <a:endParaRPr lang="en-US" sz="2800" dirty="0">
              <a:solidFill>
                <a:srgbClr val="E36C09"/>
              </a:solidFill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16364" y="368579"/>
            <a:ext cx="3879636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  <a:sym typeface="Arial"/>
              </a:rPr>
              <a:t>Bài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  <a:sym typeface="Arial"/>
              </a:rPr>
              <a:t> 4 (tr 90):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8025" y="1002255"/>
            <a:ext cx="53226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b)                 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Bài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81824" y="1621210"/>
            <a:ext cx="8755501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Cầu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Bãi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Cháy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dài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hơn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cầu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Trường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Tiền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số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mét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 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3075" y="2229350"/>
            <a:ext cx="1266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l</a:t>
            </a:r>
            <a:r>
              <a:rPr lang="en-US" sz="3200" b="1" noProof="0" dirty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82733" y="2465222"/>
            <a:ext cx="569680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903 </a:t>
            </a:r>
            <a:r>
              <a:rPr lang="en-US" sz="6000" b="1" noProof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-</a:t>
            </a:r>
            <a:r>
              <a:rPr lang="en-US" sz="3200" b="1" noProof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403 </a:t>
            </a:r>
            <a:r>
              <a:rPr lang="en-US" sz="3200" b="1" noProof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=  500 </a:t>
            </a:r>
            <a:r>
              <a:rPr lang="en-US" sz="3200" b="1" noProof="0" dirty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( m)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46676" y="3479771"/>
            <a:ext cx="3802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Đáp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: 500m.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63648" y="3479771"/>
            <a:ext cx="6669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521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/>
      <p:bldP spid="17" grpId="0"/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625;p21">
            <a:extLst>
              <a:ext uri="{FF2B5EF4-FFF2-40B4-BE49-F238E27FC236}">
                <a16:creationId xmlns:a16="http://schemas.microsoft.com/office/drawing/2014/main" id="{9864F658-8885-4247-9420-FFE57D4EBB89}"/>
              </a:ext>
            </a:extLst>
          </p:cNvPr>
          <p:cNvGrpSpPr/>
          <p:nvPr/>
        </p:nvGrpSpPr>
        <p:grpSpPr>
          <a:xfrm>
            <a:off x="977307" y="623733"/>
            <a:ext cx="9732252" cy="570588"/>
            <a:chOff x="1296327" y="1647588"/>
            <a:chExt cx="9732252" cy="570588"/>
          </a:xfrm>
        </p:grpSpPr>
        <p:sp>
          <p:nvSpPr>
            <p:cNvPr id="3" name="Google Shape;3626;p21">
              <a:extLst>
                <a:ext uri="{FF2B5EF4-FFF2-40B4-BE49-F238E27FC236}">
                  <a16:creationId xmlns:a16="http://schemas.microsoft.com/office/drawing/2014/main" id="{01536991-FEF3-427C-87DC-C9FD702554A9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780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xếp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bởi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que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: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627;p21">
              <a:extLst>
                <a:ext uri="{FF2B5EF4-FFF2-40B4-BE49-F238E27FC236}">
                  <a16:creationId xmlns:a16="http://schemas.microsoft.com/office/drawing/2014/main" id="{2A3D67D4-EBE8-47E4-82E2-1E6F35714D1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3628;p21">
            <a:extLst>
              <a:ext uri="{FF2B5EF4-FFF2-40B4-BE49-F238E27FC236}">
                <a16:creationId xmlns:a16="http://schemas.microsoft.com/office/drawing/2014/main" id="{70BA6827-4CE7-45C1-945D-6E3E170BA66C}"/>
              </a:ext>
            </a:extLst>
          </p:cNvPr>
          <p:cNvSpPr/>
          <p:nvPr/>
        </p:nvSpPr>
        <p:spPr>
          <a:xfrm>
            <a:off x="4419600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29;p21">
            <a:extLst>
              <a:ext uri="{FF2B5EF4-FFF2-40B4-BE49-F238E27FC236}">
                <a16:creationId xmlns:a16="http://schemas.microsoft.com/office/drawing/2014/main" id="{7FC8DEEF-524E-494D-95AF-6F1C3DAC7D81}"/>
              </a:ext>
            </a:extLst>
          </p:cNvPr>
          <p:cNvSpPr/>
          <p:nvPr/>
        </p:nvSpPr>
        <p:spPr>
          <a:xfrm>
            <a:off x="4419600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30;p21">
            <a:extLst>
              <a:ext uri="{FF2B5EF4-FFF2-40B4-BE49-F238E27FC236}">
                <a16:creationId xmlns:a16="http://schemas.microsoft.com/office/drawing/2014/main" id="{77AB16AE-779B-4F9D-BD74-B4B1D5999693}"/>
              </a:ext>
            </a:extLst>
          </p:cNvPr>
          <p:cNvSpPr/>
          <p:nvPr/>
        </p:nvSpPr>
        <p:spPr>
          <a:xfrm>
            <a:off x="3207545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31;p21">
            <a:extLst>
              <a:ext uri="{FF2B5EF4-FFF2-40B4-BE49-F238E27FC236}">
                <a16:creationId xmlns:a16="http://schemas.microsoft.com/office/drawing/2014/main" id="{0EC81FAF-0DC5-4D65-8E26-586663CB3C62}"/>
              </a:ext>
            </a:extLst>
          </p:cNvPr>
          <p:cNvSpPr/>
          <p:nvPr/>
        </p:nvSpPr>
        <p:spPr>
          <a:xfrm>
            <a:off x="4676775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632;p21">
            <a:extLst>
              <a:ext uri="{FF2B5EF4-FFF2-40B4-BE49-F238E27FC236}">
                <a16:creationId xmlns:a16="http://schemas.microsoft.com/office/drawing/2014/main" id="{C88898D9-22B0-4CFA-827C-DBAE374495C4}"/>
              </a:ext>
            </a:extLst>
          </p:cNvPr>
          <p:cNvSpPr/>
          <p:nvPr/>
        </p:nvSpPr>
        <p:spPr>
          <a:xfrm>
            <a:off x="4676775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633;p21">
            <a:extLst>
              <a:ext uri="{FF2B5EF4-FFF2-40B4-BE49-F238E27FC236}">
                <a16:creationId xmlns:a16="http://schemas.microsoft.com/office/drawing/2014/main" id="{9BA8E420-668F-4D5A-BD37-076E90E7CFD5}"/>
              </a:ext>
            </a:extLst>
          </p:cNvPr>
          <p:cNvSpPr/>
          <p:nvPr/>
        </p:nvSpPr>
        <p:spPr>
          <a:xfrm>
            <a:off x="5972175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634;p21">
            <a:extLst>
              <a:ext uri="{FF2B5EF4-FFF2-40B4-BE49-F238E27FC236}">
                <a16:creationId xmlns:a16="http://schemas.microsoft.com/office/drawing/2014/main" id="{213416B5-BDE2-4BBF-A2A8-474BA2632293}"/>
              </a:ext>
            </a:extLst>
          </p:cNvPr>
          <p:cNvSpPr/>
          <p:nvPr/>
        </p:nvSpPr>
        <p:spPr>
          <a:xfrm>
            <a:off x="5972175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635;p21">
            <a:extLst>
              <a:ext uri="{FF2B5EF4-FFF2-40B4-BE49-F238E27FC236}">
                <a16:creationId xmlns:a16="http://schemas.microsoft.com/office/drawing/2014/main" id="{8AEE98A4-BDF0-421E-BA0B-645D0CE17645}"/>
              </a:ext>
            </a:extLst>
          </p:cNvPr>
          <p:cNvSpPr/>
          <p:nvPr/>
        </p:nvSpPr>
        <p:spPr>
          <a:xfrm>
            <a:off x="4760120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636;p21">
            <a:extLst>
              <a:ext uri="{FF2B5EF4-FFF2-40B4-BE49-F238E27FC236}">
                <a16:creationId xmlns:a16="http://schemas.microsoft.com/office/drawing/2014/main" id="{BFCF38BA-8794-4086-A25D-5C605972142A}"/>
              </a:ext>
            </a:extLst>
          </p:cNvPr>
          <p:cNvSpPr/>
          <p:nvPr/>
        </p:nvSpPr>
        <p:spPr>
          <a:xfrm>
            <a:off x="4760120" y="2617787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637;p21">
            <a:extLst>
              <a:ext uri="{FF2B5EF4-FFF2-40B4-BE49-F238E27FC236}">
                <a16:creationId xmlns:a16="http://schemas.microsoft.com/office/drawing/2014/main" id="{DBB2D03F-6F31-4BDD-8A65-9701D1EC3B9A}"/>
              </a:ext>
            </a:extLst>
          </p:cNvPr>
          <p:cNvSpPr/>
          <p:nvPr/>
        </p:nvSpPr>
        <p:spPr>
          <a:xfrm>
            <a:off x="4760120" y="3717925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638;p21">
            <a:extLst>
              <a:ext uri="{FF2B5EF4-FFF2-40B4-BE49-F238E27FC236}">
                <a16:creationId xmlns:a16="http://schemas.microsoft.com/office/drawing/2014/main" id="{C2B46C8A-4A87-4D38-9D12-41B3DB6B482B}"/>
              </a:ext>
            </a:extLst>
          </p:cNvPr>
          <p:cNvSpPr/>
          <p:nvPr/>
        </p:nvSpPr>
        <p:spPr>
          <a:xfrm>
            <a:off x="6228559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39;p21">
            <a:extLst>
              <a:ext uri="{FF2B5EF4-FFF2-40B4-BE49-F238E27FC236}">
                <a16:creationId xmlns:a16="http://schemas.microsoft.com/office/drawing/2014/main" id="{F432EEF2-D60C-4939-B011-EB091F30DA5B}"/>
              </a:ext>
            </a:extLst>
          </p:cNvPr>
          <p:cNvSpPr/>
          <p:nvPr/>
        </p:nvSpPr>
        <p:spPr>
          <a:xfrm>
            <a:off x="6228559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40;p21">
            <a:extLst>
              <a:ext uri="{FF2B5EF4-FFF2-40B4-BE49-F238E27FC236}">
                <a16:creationId xmlns:a16="http://schemas.microsoft.com/office/drawing/2014/main" id="{0A650AB9-FBA3-4593-AD4F-F32F0333EEAC}"/>
              </a:ext>
            </a:extLst>
          </p:cNvPr>
          <p:cNvSpPr/>
          <p:nvPr/>
        </p:nvSpPr>
        <p:spPr>
          <a:xfrm>
            <a:off x="7523959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641;p21">
            <a:extLst>
              <a:ext uri="{FF2B5EF4-FFF2-40B4-BE49-F238E27FC236}">
                <a16:creationId xmlns:a16="http://schemas.microsoft.com/office/drawing/2014/main" id="{2BC456F5-4ED5-4372-A087-1450CB15598F}"/>
              </a:ext>
            </a:extLst>
          </p:cNvPr>
          <p:cNvSpPr/>
          <p:nvPr/>
        </p:nvSpPr>
        <p:spPr>
          <a:xfrm>
            <a:off x="7523959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642;p21">
            <a:extLst>
              <a:ext uri="{FF2B5EF4-FFF2-40B4-BE49-F238E27FC236}">
                <a16:creationId xmlns:a16="http://schemas.microsoft.com/office/drawing/2014/main" id="{5F1BA772-E32D-42D6-971A-CE74E43CDE82}"/>
              </a:ext>
            </a:extLst>
          </p:cNvPr>
          <p:cNvSpPr/>
          <p:nvPr/>
        </p:nvSpPr>
        <p:spPr>
          <a:xfrm>
            <a:off x="6311904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643;p21">
            <a:extLst>
              <a:ext uri="{FF2B5EF4-FFF2-40B4-BE49-F238E27FC236}">
                <a16:creationId xmlns:a16="http://schemas.microsoft.com/office/drawing/2014/main" id="{459FCF6F-6C56-41DB-B180-319369170365}"/>
              </a:ext>
            </a:extLst>
          </p:cNvPr>
          <p:cNvSpPr/>
          <p:nvPr/>
        </p:nvSpPr>
        <p:spPr>
          <a:xfrm>
            <a:off x="6311904" y="3717925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644;p21">
            <a:extLst>
              <a:ext uri="{FF2B5EF4-FFF2-40B4-BE49-F238E27FC236}">
                <a16:creationId xmlns:a16="http://schemas.microsoft.com/office/drawing/2014/main" id="{0BF2CC68-E0F9-41D9-AA3C-02C303DB3276}"/>
              </a:ext>
            </a:extLst>
          </p:cNvPr>
          <p:cNvSpPr txBox="1"/>
          <p:nvPr/>
        </p:nvSpPr>
        <p:spPr>
          <a:xfrm>
            <a:off x="1547892" y="4112801"/>
            <a:ext cx="10644108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2" name="Google Shape;3645;p21">
            <a:extLst>
              <a:ext uri="{FF2B5EF4-FFF2-40B4-BE49-F238E27FC236}">
                <a16:creationId xmlns:a16="http://schemas.microsoft.com/office/drawing/2014/main" id="{7FEE2539-D352-432C-86F6-4BB83B3E65EB}"/>
              </a:ext>
            </a:extLst>
          </p:cNvPr>
          <p:cNvSpPr/>
          <p:nvPr/>
        </p:nvSpPr>
        <p:spPr>
          <a:xfrm>
            <a:off x="8827227" y="2411166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798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3646;p21">
            <a:extLst>
              <a:ext uri="{FF2B5EF4-FFF2-40B4-BE49-F238E27FC236}">
                <a16:creationId xmlns:a16="http://schemas.microsoft.com/office/drawing/2014/main" id="{8A5413C6-D7F8-49CD-A8A5-917E1ED196A7}"/>
              </a:ext>
            </a:extLst>
          </p:cNvPr>
          <p:cNvGrpSpPr/>
          <p:nvPr/>
        </p:nvGrpSpPr>
        <p:grpSpPr>
          <a:xfrm>
            <a:off x="4942565" y="5141459"/>
            <a:ext cx="3393361" cy="1015622"/>
            <a:chOff x="6940630" y="3919833"/>
            <a:chExt cx="2928397" cy="1133635"/>
          </a:xfrm>
        </p:grpSpPr>
        <p:sp>
          <p:nvSpPr>
            <p:cNvPr id="24" name="Google Shape;3647;p21">
              <a:extLst>
                <a:ext uri="{FF2B5EF4-FFF2-40B4-BE49-F238E27FC236}">
                  <a16:creationId xmlns:a16="http://schemas.microsoft.com/office/drawing/2014/main" id="{143D89C8-C382-4794-9E80-774FE478136C}"/>
                </a:ext>
              </a:extLst>
            </p:cNvPr>
            <p:cNvSpPr txBox="1"/>
            <p:nvPr/>
          </p:nvSpPr>
          <p:spPr>
            <a:xfrm>
              <a:off x="7045434" y="3919833"/>
              <a:ext cx="2788739" cy="1133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798 – 780 = 18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648;p21">
              <a:extLst>
                <a:ext uri="{FF2B5EF4-FFF2-40B4-BE49-F238E27FC236}">
                  <a16:creationId xmlns:a16="http://schemas.microsoft.com/office/drawing/2014/main" id="{AAFC762A-2EE6-4D48-82B6-41119D80F446}"/>
                </a:ext>
              </a:extLst>
            </p:cNvPr>
            <p:cNvSpPr/>
            <p:nvPr/>
          </p:nvSpPr>
          <p:spPr>
            <a:xfrm>
              <a:off x="6940630" y="4140177"/>
              <a:ext cx="2928397" cy="786311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3644;p21"/>
          <p:cNvSpPr txBox="1"/>
          <p:nvPr/>
        </p:nvSpPr>
        <p:spPr>
          <a:xfrm>
            <a:off x="1541946" y="4426850"/>
            <a:ext cx="9464664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b) Tìm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8" name="Google Shape;3643;p21"/>
          <p:cNvSpPr/>
          <p:nvPr/>
        </p:nvSpPr>
        <p:spPr>
          <a:xfrm>
            <a:off x="6311904" y="2629255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CCD4D9-E006-47D5-8B50-DB44D41F2AAF}"/>
              </a:ext>
            </a:extLst>
          </p:cNvPr>
          <p:cNvSpPr/>
          <p:nvPr/>
        </p:nvSpPr>
        <p:spPr>
          <a:xfrm>
            <a:off x="8827227" y="189022"/>
            <a:ext cx="3258756" cy="304800"/>
          </a:xfrm>
          <a:prstGeom prst="rect">
            <a:avLst/>
          </a:prstGeom>
          <a:solidFill>
            <a:srgbClr val="F3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2C48474-C4C3-4C66-A8F2-14F2E3254E4C}"/>
              </a:ext>
            </a:extLst>
          </p:cNvPr>
          <p:cNvCxnSpPr>
            <a:cxnSpLocks/>
          </p:cNvCxnSpPr>
          <p:nvPr/>
        </p:nvCxnSpPr>
        <p:spPr>
          <a:xfrm>
            <a:off x="3904083" y="4544380"/>
            <a:ext cx="4923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E6B28-750B-49EA-8860-E42AD6020C60}"/>
              </a:ext>
            </a:extLst>
          </p:cNvPr>
          <p:cNvCxnSpPr>
            <a:cxnSpLocks/>
          </p:cNvCxnSpPr>
          <p:nvPr/>
        </p:nvCxnSpPr>
        <p:spPr>
          <a:xfrm>
            <a:off x="2608683" y="5141459"/>
            <a:ext cx="6218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01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/>
      <p:bldP spid="22" grpId="0" animBg="1"/>
      <p:bldP spid="27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7" name="Google Shape;2597;p1"/>
          <p:cNvGrpSpPr/>
          <p:nvPr/>
        </p:nvGrpSpPr>
        <p:grpSpPr>
          <a:xfrm>
            <a:off x="1137602" y="223582"/>
            <a:ext cx="2506746" cy="980661"/>
            <a:chOff x="1523998" y="0"/>
            <a:chExt cx="2190751" cy="980661"/>
          </a:xfrm>
        </p:grpSpPr>
        <p:grpSp>
          <p:nvGrpSpPr>
            <p:cNvPr id="2598" name="Google Shape;2598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599" name="Google Shape;2599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76923C"/>
              </a:solidFill>
              <a:ln w="12700" cap="flat" cmpd="sng">
                <a:solidFill>
                  <a:srgbClr val="4F612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4F6128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01" name="Google Shape;2601;p1"/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76923C"/>
                  </a:solidFill>
                  <a:effectLst/>
                  <a:uLnTx/>
                  <a:uFillTx/>
                  <a:latin typeface="Cookie"/>
                  <a:ea typeface="Cookie"/>
                  <a:cs typeface="Cookie"/>
                  <a:sym typeface="Cookie"/>
                </a:rPr>
                <a:t>CHỦ ĐỀ 12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2602" name="Google Shape;2602;p1"/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PHÉP CỘNG, PHÉP TRỪ TRONG PHẠM VI 1000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4F6128"/>
              </a:solidFill>
              <a:effectLst/>
              <a:uLnTx/>
              <a:uFillTx/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2603" name="Google Shape;2603;p1"/>
          <p:cNvSpPr txBox="1"/>
          <p:nvPr/>
        </p:nvSpPr>
        <p:spPr>
          <a:xfrm>
            <a:off x="2265445" y="2227725"/>
            <a:ext cx="7387818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ookie"/>
                <a:cs typeface="Cookie"/>
                <a:sym typeface="Cookie"/>
              </a:rPr>
              <a:t>BÀI 61: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ookie"/>
                <a:cs typeface="Cookie"/>
                <a:sym typeface="Cookie"/>
              </a:rPr>
              <a:t>PHÉP TRỪ (KHÔNG NHỚ) TRONG PHẠM VI 1000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Cookie"/>
              <a:cs typeface="Cookie"/>
              <a:sym typeface="Cooki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Tiết</a:t>
            </a:r>
            <a:r>
              <a:rPr lang="en-US" sz="8000" dirty="0"/>
              <a:t> 3</a:t>
            </a:r>
          </a:p>
          <a:p>
            <a:pPr algn="ctr"/>
            <a:r>
              <a:rPr lang="en-US" sz="8000" dirty="0" err="1"/>
              <a:t>Luyện</a:t>
            </a:r>
            <a:r>
              <a:rPr lang="en-US" sz="8000" dirty="0"/>
              <a:t> </a:t>
            </a:r>
            <a:r>
              <a:rPr lang="en-US" sz="8000" dirty="0" err="1"/>
              <a:t>tập</a:t>
            </a:r>
            <a:endParaRPr lang="en-US" sz="8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BD6FD7-1236-4F9E-96FE-2336B4D7AC98}"/>
              </a:ext>
            </a:extLst>
          </p:cNvPr>
          <p:cNvSpPr/>
          <p:nvPr/>
        </p:nvSpPr>
        <p:spPr>
          <a:xfrm>
            <a:off x="9329530" y="0"/>
            <a:ext cx="2862470" cy="31805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tr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 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57603" y="383883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31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hai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18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4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26427" y="98853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3876" y="1616044"/>
            <a:ext cx="4768805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Luyện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(tr 89.90)</a:t>
            </a:r>
          </a:p>
        </p:txBody>
      </p:sp>
    </p:spTree>
    <p:extLst>
      <p:ext uri="{BB962C8B-B14F-4D97-AF65-F5344CB8AC3E}">
        <p14:creationId xmlns:p14="http://schemas.microsoft.com/office/powerpoint/2010/main" val="12182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67;p17">
            <a:extLst>
              <a:ext uri="{FF2B5EF4-FFF2-40B4-BE49-F238E27FC236}">
                <a16:creationId xmlns:a16="http://schemas.microsoft.com/office/drawing/2014/main" id="{0C97EE51-1D43-4AB2-8EA3-E96AC47DA0D1}"/>
              </a:ext>
            </a:extLst>
          </p:cNvPr>
          <p:cNvGrpSpPr/>
          <p:nvPr/>
        </p:nvGrpSpPr>
        <p:grpSpPr>
          <a:xfrm>
            <a:off x="1587968" y="769064"/>
            <a:ext cx="9944390" cy="1384954"/>
            <a:chOff x="1296327" y="1622386"/>
            <a:chExt cx="7565087" cy="1384954"/>
          </a:xfrm>
        </p:grpSpPr>
        <p:sp>
          <p:nvSpPr>
            <p:cNvPr id="3" name="Google Shape;3568;p17">
              <a:extLst>
                <a:ext uri="{FF2B5EF4-FFF2-40B4-BE49-F238E27FC236}">
                  <a16:creationId xmlns:a16="http://schemas.microsoft.com/office/drawing/2014/main" id="{33057B0E-5EFD-4A14-87CC-89986D460A1A}"/>
                </a:ext>
              </a:extLst>
            </p:cNvPr>
            <p:cNvSpPr txBox="1"/>
            <p:nvPr/>
          </p:nvSpPr>
          <p:spPr>
            <a:xfrm>
              <a:off x="1866914" y="1622386"/>
              <a:ext cx="6994500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kết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3569;p17">
              <a:extLst>
                <a:ext uri="{FF2B5EF4-FFF2-40B4-BE49-F238E27FC236}">
                  <a16:creationId xmlns:a16="http://schemas.microsoft.com/office/drawing/2014/main" id="{46651D33-EF6C-4CD6-9058-A235A02341BB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Google Shape;3570;p17" descr="Screen Clipping">
            <a:extLst>
              <a:ext uri="{FF2B5EF4-FFF2-40B4-BE49-F238E27FC236}">
                <a16:creationId xmlns:a16="http://schemas.microsoft.com/office/drawing/2014/main" id="{1924A7CB-4DD2-4B32-A7B9-8BBCA9F03D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4367" y="1850551"/>
            <a:ext cx="8762376" cy="42383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71;p17">
            <a:extLst>
              <a:ext uri="{FF2B5EF4-FFF2-40B4-BE49-F238E27FC236}">
                <a16:creationId xmlns:a16="http://schemas.microsoft.com/office/drawing/2014/main" id="{8065739F-7B2A-4626-B95C-87D9BC64DD35}"/>
              </a:ext>
            </a:extLst>
          </p:cNvPr>
          <p:cNvSpPr/>
          <p:nvPr/>
        </p:nvSpPr>
        <p:spPr>
          <a:xfrm>
            <a:off x="3159406" y="50074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310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572;p17">
            <a:extLst>
              <a:ext uri="{FF2B5EF4-FFF2-40B4-BE49-F238E27FC236}">
                <a16:creationId xmlns:a16="http://schemas.microsoft.com/office/drawing/2014/main" id="{B8ABE089-D5F8-4AF3-841A-180C1B2135D8}"/>
              </a:ext>
            </a:extLst>
          </p:cNvPr>
          <p:cNvSpPr/>
          <p:nvPr/>
        </p:nvSpPr>
        <p:spPr>
          <a:xfrm>
            <a:off x="5612981" y="5476234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303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573;p17">
            <a:extLst>
              <a:ext uri="{FF2B5EF4-FFF2-40B4-BE49-F238E27FC236}">
                <a16:creationId xmlns:a16="http://schemas.microsoft.com/office/drawing/2014/main" id="{3224866E-CEA6-4481-AB09-E4EA4606AFA0}"/>
              </a:ext>
            </a:extLst>
          </p:cNvPr>
          <p:cNvSpPr/>
          <p:nvPr/>
        </p:nvSpPr>
        <p:spPr>
          <a:xfrm>
            <a:off x="8225552" y="50074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7692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3574;p17">
            <a:extLst>
              <a:ext uri="{FF2B5EF4-FFF2-40B4-BE49-F238E27FC236}">
                <a16:creationId xmlns:a16="http://schemas.microsoft.com/office/drawing/2014/main" id="{AC8EC20B-CCE6-4AD7-8E27-AE6EB0444EE1}"/>
              </a:ext>
            </a:extLst>
          </p:cNvPr>
          <p:cNvCxnSpPr/>
          <p:nvPr/>
        </p:nvCxnSpPr>
        <p:spPr>
          <a:xfrm flipH="1">
            <a:off x="4093029" y="2844800"/>
            <a:ext cx="899885" cy="127725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88492E-CBE5-484C-AF04-ADA4D51DDEE0}"/>
              </a:ext>
            </a:extLst>
          </p:cNvPr>
          <p:cNvSpPr/>
          <p:nvPr/>
        </p:nvSpPr>
        <p:spPr>
          <a:xfrm>
            <a:off x="9329530" y="0"/>
            <a:ext cx="286247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EBEAB2-F418-41BC-BDFE-AF5EB1D04231}"/>
              </a:ext>
            </a:extLst>
          </p:cNvPr>
          <p:cNvCxnSpPr>
            <a:cxnSpLocks/>
          </p:cNvCxnSpPr>
          <p:nvPr/>
        </p:nvCxnSpPr>
        <p:spPr>
          <a:xfrm>
            <a:off x="5332476" y="1197864"/>
            <a:ext cx="42870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7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580;p18">
            <a:extLst>
              <a:ext uri="{FF2B5EF4-FFF2-40B4-BE49-F238E27FC236}">
                <a16:creationId xmlns:a16="http://schemas.microsoft.com/office/drawing/2014/main" id="{4DC2283B-4097-4ABC-98ED-0B57404019CC}"/>
              </a:ext>
            </a:extLst>
          </p:cNvPr>
          <p:cNvSpPr/>
          <p:nvPr/>
        </p:nvSpPr>
        <p:spPr>
          <a:xfrm>
            <a:off x="583715" y="1851090"/>
            <a:ext cx="5512285" cy="3559860"/>
          </a:xfrm>
          <a:prstGeom prst="rect">
            <a:avLst/>
          </a:prstGeom>
          <a:solidFill>
            <a:srgbClr val="FFF6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3581;p18">
            <a:extLst>
              <a:ext uri="{FF2B5EF4-FFF2-40B4-BE49-F238E27FC236}">
                <a16:creationId xmlns:a16="http://schemas.microsoft.com/office/drawing/2014/main" id="{589EFC5F-EF6E-4759-A4EA-71C139923899}"/>
              </a:ext>
            </a:extLst>
          </p:cNvPr>
          <p:cNvGrpSpPr/>
          <p:nvPr/>
        </p:nvGrpSpPr>
        <p:grpSpPr>
          <a:xfrm>
            <a:off x="1296206" y="1092213"/>
            <a:ext cx="5191003" cy="591552"/>
            <a:chOff x="1296327" y="1647588"/>
            <a:chExt cx="5191003" cy="591552"/>
          </a:xfrm>
        </p:grpSpPr>
        <p:sp>
          <p:nvSpPr>
            <p:cNvPr id="14" name="Google Shape;3582;p18">
              <a:extLst>
                <a:ext uri="{FF2B5EF4-FFF2-40B4-BE49-F238E27FC236}">
                  <a16:creationId xmlns:a16="http://schemas.microsoft.com/office/drawing/2014/main" id="{2E500938-842D-4CF9-8554-0167F668576E}"/>
                </a:ext>
              </a:extLst>
            </p:cNvPr>
            <p:cNvSpPr txBox="1"/>
            <p:nvPr/>
          </p:nvSpPr>
          <p:spPr>
            <a:xfrm>
              <a:off x="1866915" y="1654405"/>
              <a:ext cx="462041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Chọn kết quả đúng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583;p18">
              <a:extLst>
                <a:ext uri="{FF2B5EF4-FFF2-40B4-BE49-F238E27FC236}">
                  <a16:creationId xmlns:a16="http://schemas.microsoft.com/office/drawing/2014/main" id="{10C47817-E808-4BA1-A0EC-3437A8D24746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3584;p18">
            <a:extLst>
              <a:ext uri="{FF2B5EF4-FFF2-40B4-BE49-F238E27FC236}">
                <a16:creationId xmlns:a16="http://schemas.microsoft.com/office/drawing/2014/main" id="{FAFA8E6D-80FB-4074-8CBD-09E17E896101}"/>
              </a:ext>
            </a:extLst>
          </p:cNvPr>
          <p:cNvSpPr txBox="1"/>
          <p:nvPr/>
        </p:nvSpPr>
        <p:spPr>
          <a:xfrm>
            <a:off x="974924" y="2107526"/>
            <a:ext cx="5408459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lphaLcParenR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372 – 251 + 437 = 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121    +    437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     558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A.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358  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558   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458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8" name="Google Shape;3586;p18">
            <a:extLst>
              <a:ext uri="{FF2B5EF4-FFF2-40B4-BE49-F238E27FC236}">
                <a16:creationId xmlns:a16="http://schemas.microsoft.com/office/drawing/2014/main" id="{B343E84E-91ED-460E-ADB4-8B89D815A34E}"/>
              </a:ext>
            </a:extLst>
          </p:cNvPr>
          <p:cNvSpPr/>
          <p:nvPr/>
        </p:nvSpPr>
        <p:spPr>
          <a:xfrm>
            <a:off x="2366128" y="4458878"/>
            <a:ext cx="490195" cy="613166"/>
          </a:xfrm>
          <a:prstGeom prst="ellipse">
            <a:avLst/>
          </a:prstGeom>
          <a:noFill/>
          <a:ln w="38100" cap="flat" cmpd="sng">
            <a:solidFill>
              <a:srgbClr val="4BAC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63974B-6A77-4928-906E-1B347B7D38C2}"/>
              </a:ext>
            </a:extLst>
          </p:cNvPr>
          <p:cNvSpPr/>
          <p:nvPr/>
        </p:nvSpPr>
        <p:spPr>
          <a:xfrm>
            <a:off x="9329530" y="0"/>
            <a:ext cx="2862470" cy="318052"/>
          </a:xfrm>
          <a:prstGeom prst="rect">
            <a:avLst/>
          </a:prstGeom>
          <a:solidFill>
            <a:srgbClr val="F6F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Google Shape;3580;p18">
            <a:extLst>
              <a:ext uri="{FF2B5EF4-FFF2-40B4-BE49-F238E27FC236}">
                <a16:creationId xmlns:a16="http://schemas.microsoft.com/office/drawing/2014/main" id="{AB2D35C8-94C5-48E5-866D-9E72111076E7}"/>
              </a:ext>
            </a:extLst>
          </p:cNvPr>
          <p:cNvSpPr/>
          <p:nvPr/>
        </p:nvSpPr>
        <p:spPr>
          <a:xfrm>
            <a:off x="6444873" y="1851090"/>
            <a:ext cx="5512285" cy="3559860"/>
          </a:xfrm>
          <a:prstGeom prst="rect">
            <a:avLst/>
          </a:prstGeom>
          <a:solidFill>
            <a:srgbClr val="FA8A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584;p18">
            <a:extLst>
              <a:ext uri="{FF2B5EF4-FFF2-40B4-BE49-F238E27FC236}">
                <a16:creationId xmlns:a16="http://schemas.microsoft.com/office/drawing/2014/main" id="{90D1103A-63B4-4BC3-BB28-7266EEB72853}"/>
              </a:ext>
            </a:extLst>
          </p:cNvPr>
          <p:cNvSpPr txBox="1"/>
          <p:nvPr/>
        </p:nvSpPr>
        <p:spPr>
          <a:xfrm>
            <a:off x="6836082" y="2107526"/>
            <a:ext cx="5408459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UTM Avo"/>
                <a:ea typeface="Arial"/>
                <a:cs typeface="Arial"/>
                <a:sym typeface="Arial"/>
              </a:rPr>
              <a:t>b) 480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– </a:t>
            </a:r>
            <a:r>
              <a:rPr lang="en-US" sz="3200" kern="0" dirty="0">
                <a:solidFill>
                  <a:srgbClr val="000000"/>
                </a:solidFill>
                <a:latin typeface="UTM Avo"/>
                <a:ea typeface="Arial"/>
                <a:cs typeface="Arial"/>
                <a:sym typeface="Arial"/>
              </a:rPr>
              <a:t>320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+ </a:t>
            </a:r>
            <a:r>
              <a:rPr lang="en-US" sz="3200" kern="0" dirty="0">
                <a:solidFill>
                  <a:srgbClr val="000000"/>
                </a:solidFill>
                <a:latin typeface="UTM Avo"/>
                <a:ea typeface="Arial"/>
                <a:cs typeface="Arial"/>
                <a:sym typeface="Arial"/>
              </a:rPr>
              <a:t>382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= 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160    +    </a:t>
            </a:r>
            <a:r>
              <a:rPr lang="en-US" sz="3200" kern="0" dirty="0">
                <a:solidFill>
                  <a:srgbClr val="000000"/>
                </a:solidFill>
                <a:latin typeface="UTM Avo"/>
                <a:ea typeface="Arial"/>
                <a:cs typeface="Arial"/>
                <a:sym typeface="Arial"/>
              </a:rPr>
              <a:t>382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     542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A.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342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B.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000000"/>
                </a:solidFill>
                <a:latin typeface="UTM Avo"/>
                <a:ea typeface="Arial"/>
                <a:cs typeface="Arial"/>
                <a:sym typeface="Arial"/>
              </a:rPr>
              <a:t>442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C.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000000"/>
                </a:solidFill>
                <a:latin typeface="UTM Avo"/>
                <a:ea typeface="Arial"/>
                <a:cs typeface="Arial"/>
                <a:sym typeface="Arial"/>
              </a:rPr>
              <a:t>542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1" name="Google Shape;3586;p18">
            <a:extLst>
              <a:ext uri="{FF2B5EF4-FFF2-40B4-BE49-F238E27FC236}">
                <a16:creationId xmlns:a16="http://schemas.microsoft.com/office/drawing/2014/main" id="{18B76488-DA12-40DE-8A60-6920C60756E6}"/>
              </a:ext>
            </a:extLst>
          </p:cNvPr>
          <p:cNvSpPr/>
          <p:nvPr/>
        </p:nvSpPr>
        <p:spPr>
          <a:xfrm>
            <a:off x="9728462" y="4458878"/>
            <a:ext cx="504576" cy="613166"/>
          </a:xfrm>
          <a:prstGeom prst="ellipse">
            <a:avLst/>
          </a:prstGeom>
          <a:noFill/>
          <a:ln w="38100" cap="flat" cmpd="sng">
            <a:solidFill>
              <a:srgbClr val="4BAC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02F89BC-BBC3-4917-BE8B-1D78552643EF}"/>
              </a:ext>
            </a:extLst>
          </p:cNvPr>
          <p:cNvCxnSpPr>
            <a:cxnSpLocks/>
          </p:cNvCxnSpPr>
          <p:nvPr/>
        </p:nvCxnSpPr>
        <p:spPr>
          <a:xfrm>
            <a:off x="1976534" y="1584363"/>
            <a:ext cx="3019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68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92;p19">
            <a:extLst>
              <a:ext uri="{FF2B5EF4-FFF2-40B4-BE49-F238E27FC236}">
                <a16:creationId xmlns:a16="http://schemas.microsoft.com/office/drawing/2014/main" id="{57F55B4A-4A11-4FFA-98FD-9EB74B4687B7}"/>
              </a:ext>
            </a:extLst>
          </p:cNvPr>
          <p:cNvGrpSpPr/>
          <p:nvPr/>
        </p:nvGrpSpPr>
        <p:grpSpPr>
          <a:xfrm>
            <a:off x="827405" y="578301"/>
            <a:ext cx="11074785" cy="1001475"/>
            <a:chOff x="1296327" y="1647588"/>
            <a:chExt cx="9732252" cy="1001475"/>
          </a:xfrm>
        </p:grpSpPr>
        <p:sp>
          <p:nvSpPr>
            <p:cNvPr id="3" name="Google Shape;3593;p19">
              <a:extLst>
                <a:ext uri="{FF2B5EF4-FFF2-40B4-BE49-F238E27FC236}">
                  <a16:creationId xmlns:a16="http://schemas.microsoft.com/office/drawing/2014/main" id="{89D50394-D2B2-4A13-BB43-1BB272E7678D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 hiệu của số lớn nhất nằm trong hình tròn và số bé nhất nằm trong hình vuông.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594;p19">
              <a:extLst>
                <a:ext uri="{FF2B5EF4-FFF2-40B4-BE49-F238E27FC236}">
                  <a16:creationId xmlns:a16="http://schemas.microsoft.com/office/drawing/2014/main" id="{86CF40E6-CFF8-4B03-85BC-63724694AB10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oogle Shape;3595;p19">
            <a:extLst>
              <a:ext uri="{FF2B5EF4-FFF2-40B4-BE49-F238E27FC236}">
                <a16:creationId xmlns:a16="http://schemas.microsoft.com/office/drawing/2014/main" id="{1FBA6CEE-4F04-4B4A-81C1-2F03496B727C}"/>
              </a:ext>
            </a:extLst>
          </p:cNvPr>
          <p:cNvGrpSpPr/>
          <p:nvPr/>
        </p:nvGrpSpPr>
        <p:grpSpPr>
          <a:xfrm>
            <a:off x="6719452" y="1828799"/>
            <a:ext cx="3990107" cy="2646301"/>
            <a:chOff x="6719452" y="1828799"/>
            <a:chExt cx="3990107" cy="2646301"/>
          </a:xfrm>
        </p:grpSpPr>
        <p:sp>
          <p:nvSpPr>
            <p:cNvPr id="6" name="Google Shape;3596;p19">
              <a:extLst>
                <a:ext uri="{FF2B5EF4-FFF2-40B4-BE49-F238E27FC236}">
                  <a16:creationId xmlns:a16="http://schemas.microsoft.com/office/drawing/2014/main" id="{6C7CEAF8-0FAD-416A-B038-9AAD9262154F}"/>
                </a:ext>
              </a:extLst>
            </p:cNvPr>
            <p:cNvSpPr/>
            <p:nvPr/>
          </p:nvSpPr>
          <p:spPr>
            <a:xfrm>
              <a:off x="6719452" y="1828799"/>
              <a:ext cx="2646219" cy="2646219"/>
            </a:xfrm>
            <a:prstGeom prst="rect">
              <a:avLst/>
            </a:prstGeom>
            <a:solidFill>
              <a:srgbClr val="FBD4B4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597;p19">
              <a:extLst>
                <a:ext uri="{FF2B5EF4-FFF2-40B4-BE49-F238E27FC236}">
                  <a16:creationId xmlns:a16="http://schemas.microsoft.com/office/drawing/2014/main" id="{CCD99FEE-A0CF-49F6-8C3B-5C29F5F39916}"/>
                </a:ext>
              </a:extLst>
            </p:cNvPr>
            <p:cNvSpPr/>
            <p:nvPr/>
          </p:nvSpPr>
          <p:spPr>
            <a:xfrm>
              <a:off x="8063341" y="1828800"/>
              <a:ext cx="2646218" cy="2646218"/>
            </a:xfrm>
            <a:prstGeom prst="ellipse">
              <a:avLst/>
            </a:prstGeom>
            <a:solidFill>
              <a:srgbClr val="FBD4B4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" name="Google Shape;3598;p19">
              <a:extLst>
                <a:ext uri="{FF2B5EF4-FFF2-40B4-BE49-F238E27FC236}">
                  <a16:creationId xmlns:a16="http://schemas.microsoft.com/office/drawing/2014/main" id="{4201D07B-0033-48D6-8E7B-43AB33CDE515}"/>
                </a:ext>
              </a:extLst>
            </p:cNvPr>
            <p:cNvCxnSpPr>
              <a:stCxn id="7" idx="0"/>
            </p:cNvCxnSpPr>
            <p:nvPr/>
          </p:nvCxnSpPr>
          <p:spPr>
            <a:xfrm flipH="1">
              <a:off x="9365750" y="1828800"/>
              <a:ext cx="20700" cy="2646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" name="Google Shape;3599;p19">
              <a:extLst>
                <a:ext uri="{FF2B5EF4-FFF2-40B4-BE49-F238E27FC236}">
                  <a16:creationId xmlns:a16="http://schemas.microsoft.com/office/drawing/2014/main" id="{E6F7C31C-A04F-4BC3-B539-322EE5350A5B}"/>
                </a:ext>
              </a:extLst>
            </p:cNvPr>
            <p:cNvSpPr txBox="1"/>
            <p:nvPr/>
          </p:nvSpPr>
          <p:spPr>
            <a:xfrm>
              <a:off x="6842789" y="2009323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410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600;p19">
              <a:extLst>
                <a:ext uri="{FF2B5EF4-FFF2-40B4-BE49-F238E27FC236}">
                  <a16:creationId xmlns:a16="http://schemas.microsoft.com/office/drawing/2014/main" id="{37991746-28D0-4252-B0D5-74E90C0A5843}"/>
                </a:ext>
              </a:extLst>
            </p:cNvPr>
            <p:cNvSpPr txBox="1"/>
            <p:nvPr/>
          </p:nvSpPr>
          <p:spPr>
            <a:xfrm>
              <a:off x="6842789" y="3906982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569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601;p19">
              <a:extLst>
                <a:ext uri="{FF2B5EF4-FFF2-40B4-BE49-F238E27FC236}">
                  <a16:creationId xmlns:a16="http://schemas.microsoft.com/office/drawing/2014/main" id="{735F3C87-2D81-4042-81CE-F68165BEB815}"/>
                </a:ext>
              </a:extLst>
            </p:cNvPr>
            <p:cNvSpPr txBox="1"/>
            <p:nvPr/>
          </p:nvSpPr>
          <p:spPr>
            <a:xfrm>
              <a:off x="8405780" y="2921074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824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602;p19">
              <a:extLst>
                <a:ext uri="{FF2B5EF4-FFF2-40B4-BE49-F238E27FC236}">
                  <a16:creationId xmlns:a16="http://schemas.microsoft.com/office/drawing/2014/main" id="{52FC1272-A918-4F65-ACFA-79BB67081CD0}"/>
                </a:ext>
              </a:extLst>
            </p:cNvPr>
            <p:cNvSpPr txBox="1"/>
            <p:nvPr/>
          </p:nvSpPr>
          <p:spPr>
            <a:xfrm>
              <a:off x="9626332" y="2267451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842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603;p19">
              <a:extLst>
                <a:ext uri="{FF2B5EF4-FFF2-40B4-BE49-F238E27FC236}">
                  <a16:creationId xmlns:a16="http://schemas.microsoft.com/office/drawing/2014/main" id="{38205BD3-1105-435A-AA95-881A8B6819F0}"/>
                </a:ext>
              </a:extLst>
            </p:cNvPr>
            <p:cNvSpPr txBox="1"/>
            <p:nvPr/>
          </p:nvSpPr>
          <p:spPr>
            <a:xfrm>
              <a:off x="9626332" y="3445088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769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604;p19">
            <a:extLst>
              <a:ext uri="{FF2B5EF4-FFF2-40B4-BE49-F238E27FC236}">
                <a16:creationId xmlns:a16="http://schemas.microsoft.com/office/drawing/2014/main" id="{61D0308C-A326-4F30-8694-E40EB104382F}"/>
              </a:ext>
            </a:extLst>
          </p:cNvPr>
          <p:cNvSpPr txBox="1"/>
          <p:nvPr/>
        </p:nvSpPr>
        <p:spPr>
          <a:xfrm>
            <a:off x="720437" y="1713036"/>
            <a:ext cx="5999016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842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410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5" name="Google Shape;3605;p19">
            <a:extLst>
              <a:ext uri="{FF2B5EF4-FFF2-40B4-BE49-F238E27FC236}">
                <a16:creationId xmlns:a16="http://schemas.microsoft.com/office/drawing/2014/main" id="{4136B3EF-8A74-4957-9534-0C7F6F6BC512}"/>
              </a:ext>
            </a:extLst>
          </p:cNvPr>
          <p:cNvSpPr/>
          <p:nvPr/>
        </p:nvSpPr>
        <p:spPr>
          <a:xfrm>
            <a:off x="8063341" y="1828797"/>
            <a:ext cx="2646218" cy="2646218"/>
          </a:xfrm>
          <a:prstGeom prst="ellipse">
            <a:avLst/>
          </a:prstGeom>
          <a:noFill/>
          <a:ln w="2857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06;p19">
            <a:extLst>
              <a:ext uri="{FF2B5EF4-FFF2-40B4-BE49-F238E27FC236}">
                <a16:creationId xmlns:a16="http://schemas.microsoft.com/office/drawing/2014/main" id="{E7638C53-1F66-4A67-910C-BDD00ADC1775}"/>
              </a:ext>
            </a:extLst>
          </p:cNvPr>
          <p:cNvSpPr/>
          <p:nvPr/>
        </p:nvSpPr>
        <p:spPr>
          <a:xfrm>
            <a:off x="9489008" y="2171315"/>
            <a:ext cx="959891" cy="653620"/>
          </a:xfrm>
          <a:prstGeom prst="ellipse">
            <a:avLst/>
          </a:prstGeom>
          <a:noFill/>
          <a:ln w="2857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07;p19">
            <a:extLst>
              <a:ext uri="{FF2B5EF4-FFF2-40B4-BE49-F238E27FC236}">
                <a16:creationId xmlns:a16="http://schemas.microsoft.com/office/drawing/2014/main" id="{2A679C95-1DB6-402C-A415-4474DC6955E6}"/>
              </a:ext>
            </a:extLst>
          </p:cNvPr>
          <p:cNvSpPr/>
          <p:nvPr/>
        </p:nvSpPr>
        <p:spPr>
          <a:xfrm>
            <a:off x="6719451" y="1828796"/>
            <a:ext cx="2646219" cy="2646219"/>
          </a:xfrm>
          <a:prstGeom prst="rect">
            <a:avLst/>
          </a:prstGeom>
          <a:noFill/>
          <a:ln w="285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608;p19">
            <a:extLst>
              <a:ext uri="{FF2B5EF4-FFF2-40B4-BE49-F238E27FC236}">
                <a16:creationId xmlns:a16="http://schemas.microsoft.com/office/drawing/2014/main" id="{6C371325-28C8-4897-959B-6DD1EA7B7803}"/>
              </a:ext>
            </a:extLst>
          </p:cNvPr>
          <p:cNvSpPr/>
          <p:nvPr/>
        </p:nvSpPr>
        <p:spPr>
          <a:xfrm>
            <a:off x="6842789" y="2031922"/>
            <a:ext cx="699230" cy="46150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3609;p19">
            <a:extLst>
              <a:ext uri="{FF2B5EF4-FFF2-40B4-BE49-F238E27FC236}">
                <a16:creationId xmlns:a16="http://schemas.microsoft.com/office/drawing/2014/main" id="{631B356A-9671-483E-A8E4-8A10549486DC}"/>
              </a:ext>
            </a:extLst>
          </p:cNvPr>
          <p:cNvGrpSpPr/>
          <p:nvPr/>
        </p:nvGrpSpPr>
        <p:grpSpPr>
          <a:xfrm>
            <a:off x="1274604" y="4813652"/>
            <a:ext cx="4882358" cy="1107955"/>
            <a:chOff x="6881370" y="4019117"/>
            <a:chExt cx="4103921" cy="1107955"/>
          </a:xfrm>
        </p:grpSpPr>
        <p:sp>
          <p:nvSpPr>
            <p:cNvPr id="20" name="Google Shape;3610;p19">
              <a:extLst>
                <a:ext uri="{FF2B5EF4-FFF2-40B4-BE49-F238E27FC236}">
                  <a16:creationId xmlns:a16="http://schemas.microsoft.com/office/drawing/2014/main" id="{32E6ED78-00BA-4556-8BBB-F6CA4045DA6D}"/>
                </a:ext>
              </a:extLst>
            </p:cNvPr>
            <p:cNvSpPr txBox="1"/>
            <p:nvPr/>
          </p:nvSpPr>
          <p:spPr>
            <a:xfrm>
              <a:off x="7236719" y="4019117"/>
              <a:ext cx="3748572" cy="1107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842 – 410 = 432</a:t>
              </a:r>
              <a:endParaRPr kumimoji="0" sz="44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611;p19">
              <a:extLst>
                <a:ext uri="{FF2B5EF4-FFF2-40B4-BE49-F238E27FC236}">
                  <a16:creationId xmlns:a16="http://schemas.microsoft.com/office/drawing/2014/main" id="{5772500B-B637-4F92-8B61-79A6ED686E98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79B5C14-49E2-48A1-A4C6-E45701F10D9C}"/>
              </a:ext>
            </a:extLst>
          </p:cNvPr>
          <p:cNvSpPr/>
          <p:nvPr/>
        </p:nvSpPr>
        <p:spPr>
          <a:xfrm>
            <a:off x="9329530" y="0"/>
            <a:ext cx="286247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EF352D-CDBB-4D58-A90C-D7ECCA852406}"/>
              </a:ext>
            </a:extLst>
          </p:cNvPr>
          <p:cNvCxnSpPr>
            <a:cxnSpLocks/>
          </p:cNvCxnSpPr>
          <p:nvPr/>
        </p:nvCxnSpPr>
        <p:spPr>
          <a:xfrm>
            <a:off x="3927158" y="1018755"/>
            <a:ext cx="41361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E96ED9-95A3-4F9F-ABA2-4948F295376B}"/>
              </a:ext>
            </a:extLst>
          </p:cNvPr>
          <p:cNvCxnSpPr>
            <a:cxnSpLocks/>
          </p:cNvCxnSpPr>
          <p:nvPr/>
        </p:nvCxnSpPr>
        <p:spPr>
          <a:xfrm>
            <a:off x="8570824" y="1018755"/>
            <a:ext cx="3099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83D4835-48F7-4AB8-8B8D-F6AFCE65ACA0}"/>
              </a:ext>
            </a:extLst>
          </p:cNvPr>
          <p:cNvCxnSpPr>
            <a:cxnSpLocks/>
          </p:cNvCxnSpPr>
          <p:nvPr/>
        </p:nvCxnSpPr>
        <p:spPr>
          <a:xfrm>
            <a:off x="1596560" y="1491666"/>
            <a:ext cx="1448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5A884E-E51C-401E-98FB-ACDBD9E89C31}"/>
              </a:ext>
            </a:extLst>
          </p:cNvPr>
          <p:cNvCxnSpPr>
            <a:cxnSpLocks/>
          </p:cNvCxnSpPr>
          <p:nvPr/>
        </p:nvCxnSpPr>
        <p:spPr>
          <a:xfrm>
            <a:off x="1596560" y="1028182"/>
            <a:ext cx="1174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1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1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196260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-21475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02175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16285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90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33730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61264" y="84083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31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hai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18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4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21486" y="69594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0742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1589" y="1933809"/>
            <a:ext cx="4855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Bài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3 (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tr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90):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0756" y="2534951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Bài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75832" y="2799472"/>
            <a:ext cx="929276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60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-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Số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lớn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nhất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nằm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trong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hình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tròn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là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: …………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75831" y="3423256"/>
            <a:ext cx="929276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60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-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Số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bé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nhất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nằm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trong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hình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vuông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là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: …………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35895" y="4410873"/>
            <a:ext cx="92927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Hiệu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của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hai số là: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78007" y="4669684"/>
            <a:ext cx="594369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  <a:sym typeface="Arial"/>
              </a:rPr>
              <a:t>842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  <a:sym typeface="Arial"/>
              </a:rPr>
              <a:t>-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  <a:sym typeface="Arial"/>
              </a:rPr>
              <a:t>410 =  432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08215" y="5655185"/>
            <a:ext cx="4920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Đáp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: 432.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83896" y="3165742"/>
            <a:ext cx="1183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  <a:sym typeface="Arial"/>
              </a:rPr>
              <a:t>842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73780" y="3795035"/>
            <a:ext cx="1183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410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C2B061-AF2C-4012-A590-33A219B24A32}"/>
              </a:ext>
            </a:extLst>
          </p:cNvPr>
          <p:cNvSpPr txBox="1"/>
          <p:nvPr/>
        </p:nvSpPr>
        <p:spPr>
          <a:xfrm>
            <a:off x="8394453" y="5658272"/>
            <a:ext cx="6669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  <a:sym typeface="Arial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E52E49-DC47-46F9-8B6A-0568D787DE19}"/>
              </a:ext>
            </a:extLst>
          </p:cNvPr>
          <p:cNvSpPr txBox="1"/>
          <p:nvPr/>
        </p:nvSpPr>
        <p:spPr>
          <a:xfrm>
            <a:off x="4543876" y="1333240"/>
            <a:ext cx="4768805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Luyện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  <a:sym typeface="Arial"/>
              </a:rPr>
              <a:t> (tr 89,90)</a:t>
            </a:r>
          </a:p>
        </p:txBody>
      </p:sp>
    </p:spTree>
    <p:extLst>
      <p:ext uri="{BB962C8B-B14F-4D97-AF65-F5344CB8AC3E}">
        <p14:creationId xmlns:p14="http://schemas.microsoft.com/office/powerpoint/2010/main" val="140272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8" grpId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oogle Shape;3616;p20">
            <a:extLst>
              <a:ext uri="{FF2B5EF4-FFF2-40B4-BE49-F238E27FC236}">
                <a16:creationId xmlns:a16="http://schemas.microsoft.com/office/drawing/2014/main" id="{E4A9DA97-68CC-48FA-A618-DAA4EB6AAB68}"/>
              </a:ext>
            </a:extLst>
          </p:cNvPr>
          <p:cNvGrpSpPr/>
          <p:nvPr/>
        </p:nvGrpSpPr>
        <p:grpSpPr>
          <a:xfrm>
            <a:off x="977307" y="623733"/>
            <a:ext cx="9732252" cy="570588"/>
            <a:chOff x="1296327" y="1647588"/>
            <a:chExt cx="9732252" cy="570588"/>
          </a:xfrm>
        </p:grpSpPr>
        <p:sp>
          <p:nvSpPr>
            <p:cNvPr id="11" name="Google Shape;3617;p20">
              <a:extLst>
                <a:ext uri="{FF2B5EF4-FFF2-40B4-BE49-F238E27FC236}">
                  <a16:creationId xmlns:a16="http://schemas.microsoft.com/office/drawing/2014/main" id="{8DA4B8E6-4F73-44B7-ACDF-7116976FFEFF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Biết chiều dài của một số cây cầu như sau: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" name="Google Shape;3618;p20">
              <a:extLst>
                <a:ext uri="{FF2B5EF4-FFF2-40B4-BE49-F238E27FC236}">
                  <a16:creationId xmlns:a16="http://schemas.microsoft.com/office/drawing/2014/main" id="{D917708D-43F3-4902-B08C-032F58469D83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" name="Google Shape;3619;p20">
            <a:extLst>
              <a:ext uri="{FF2B5EF4-FFF2-40B4-BE49-F238E27FC236}">
                <a16:creationId xmlns:a16="http://schemas.microsoft.com/office/drawing/2014/main" id="{6C058FA8-C1AA-40AA-BB79-8191B5BBF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6030759"/>
              </p:ext>
            </p:extLst>
          </p:nvPr>
        </p:nvGraphicFramePr>
        <p:xfrm>
          <a:off x="430084" y="1378397"/>
          <a:ext cx="11382165" cy="22300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28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8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8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03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7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Tên cầu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Rồng (Đà Nẵng)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Bãi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Cháy</a:t>
                      </a:r>
                      <a:endParaRPr sz="2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(Quảng Ninh)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/>
                        <a:t>Cầu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Trường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Tiền</a:t>
                      </a:r>
                      <a:r>
                        <a:rPr lang="en-US" sz="2400" dirty="0"/>
                        <a:t> (</a:t>
                      </a:r>
                      <a:r>
                        <a:rPr lang="en-US" sz="2400" dirty="0" err="1"/>
                        <a:t>Thừa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Thiên</a:t>
                      </a:r>
                      <a:r>
                        <a:rPr lang="en-US" sz="2400" dirty="0"/>
                        <a:t> – </a:t>
                      </a:r>
                      <a:r>
                        <a:rPr lang="en-US" sz="2400" dirty="0" err="1"/>
                        <a:t>Huế</a:t>
                      </a:r>
                      <a:r>
                        <a:rPr lang="en-US" sz="2400" dirty="0"/>
                        <a:t>)</a:t>
                      </a:r>
                      <a:endParaRPr sz="2400" dirty="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/>
                        <a:t>Cầu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Bến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Thủy</a:t>
                      </a:r>
                      <a:r>
                        <a:rPr lang="en-US" sz="2400" dirty="0"/>
                        <a:t> 2 (</a:t>
                      </a:r>
                      <a:r>
                        <a:rPr lang="en-US" sz="2400" dirty="0" err="1"/>
                        <a:t>Nghệ</a:t>
                      </a:r>
                      <a:r>
                        <a:rPr lang="en-US" sz="2400" dirty="0"/>
                        <a:t> An – 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/>
                        <a:t>Hà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Tĩnh</a:t>
                      </a:r>
                      <a:r>
                        <a:rPr lang="en-US" sz="2400" dirty="0"/>
                        <a:t>)</a:t>
                      </a:r>
                      <a:endParaRPr sz="2400" dirty="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4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Chiều dài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666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903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403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1 000 m</a:t>
                      </a:r>
                      <a:endParaRPr sz="2400" dirty="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Google Shape;3620;p20">
            <a:extLst>
              <a:ext uri="{FF2B5EF4-FFF2-40B4-BE49-F238E27FC236}">
                <a16:creationId xmlns:a16="http://schemas.microsoft.com/office/drawing/2014/main" id="{A0ADCDAA-32BC-4FC0-9BA5-8DC6851F26CC}"/>
              </a:ext>
            </a:extLst>
          </p:cNvPr>
          <p:cNvSpPr txBox="1"/>
          <p:nvPr/>
        </p:nvSpPr>
        <p:spPr>
          <a:xfrm>
            <a:off x="313290" y="3562539"/>
            <a:ext cx="926620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các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cây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trên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:</a:t>
            </a:r>
          </a:p>
          <a:p>
            <a:r>
              <a:rPr lang="en-US" sz="280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- Cầu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dài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? </a:t>
            </a:r>
          </a:p>
          <a:p>
            <a:endParaRPr lang="en-US" sz="2800">
              <a:solidFill>
                <a:srgbClr val="E36C09"/>
              </a:solidFill>
              <a:latin typeface="UTM Avo"/>
              <a:ea typeface="Arial"/>
              <a:cs typeface="Arial"/>
              <a:sym typeface="Arial"/>
            </a:endParaRPr>
          </a:p>
          <a:p>
            <a:r>
              <a:rPr lang="en-US" sz="280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- Cầu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ngắn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?</a:t>
            </a:r>
            <a:endParaRPr sz="2800" dirty="0">
              <a:solidFill>
                <a:srgbClr val="E36C09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620;p20"/>
          <p:cNvSpPr txBox="1"/>
          <p:nvPr/>
        </p:nvSpPr>
        <p:spPr>
          <a:xfrm>
            <a:off x="430084" y="5711087"/>
            <a:ext cx="110823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b)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Bãi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Cháy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dài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hơn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Trường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Tiền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bao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nhiêu</a:t>
            </a:r>
            <a:r>
              <a:rPr lang="en-US" sz="280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mét?</a:t>
            </a:r>
            <a:endParaRPr lang="en-US" sz="2800" dirty="0">
              <a:solidFill>
                <a:srgbClr val="E36C09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20;p20"/>
          <p:cNvSpPr txBox="1"/>
          <p:nvPr/>
        </p:nvSpPr>
        <p:spPr>
          <a:xfrm>
            <a:off x="313290" y="4424313"/>
            <a:ext cx="88074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nhất:</a:t>
            </a:r>
            <a:r>
              <a:rPr lang="en-US" sz="2800" dirty="0" err="1">
                <a:solidFill>
                  <a:srgbClr val="FF0000"/>
                </a:solidFill>
              </a:rPr>
              <a:t>Cầu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Thủy</a:t>
            </a:r>
            <a:r>
              <a:rPr lang="en-US" sz="2800" dirty="0">
                <a:solidFill>
                  <a:srgbClr val="FF0000"/>
                </a:solidFill>
              </a:rPr>
              <a:t> 2 (</a:t>
            </a:r>
            <a:r>
              <a:rPr lang="en-US" sz="2800" dirty="0" err="1">
                <a:solidFill>
                  <a:srgbClr val="FF0000"/>
                </a:solidFill>
              </a:rPr>
              <a:t>Nghệ</a:t>
            </a:r>
            <a:r>
              <a:rPr lang="en-US" sz="2800" dirty="0">
                <a:solidFill>
                  <a:srgbClr val="FF0000"/>
                </a:solidFill>
              </a:rPr>
              <a:t> An – </a:t>
            </a:r>
            <a:r>
              <a:rPr lang="en-US" sz="2800" dirty="0" err="1">
                <a:solidFill>
                  <a:srgbClr val="FF0000"/>
                </a:solidFill>
              </a:rPr>
              <a:t>Hà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Tĩnh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7" name="Google Shape;3620;p20"/>
          <p:cNvSpPr txBox="1"/>
          <p:nvPr/>
        </p:nvSpPr>
        <p:spPr>
          <a:xfrm>
            <a:off x="313290" y="5286305"/>
            <a:ext cx="1138216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ngắn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UTM Avo"/>
                <a:ea typeface="Arial"/>
                <a:cs typeface="Arial"/>
                <a:sym typeface="Arial"/>
              </a:rPr>
              <a:t>:</a:t>
            </a:r>
            <a:r>
              <a:rPr lang="vi-VN" sz="2800" dirty="0">
                <a:solidFill>
                  <a:srgbClr val="FF0000"/>
                </a:solidFill>
              </a:rPr>
              <a:t>Cầu Trường Tiền (Thừa Thiên – Huế)</a:t>
            </a: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E312DE-3C77-4E37-B292-77F521D00306}"/>
              </a:ext>
            </a:extLst>
          </p:cNvPr>
          <p:cNvCxnSpPr>
            <a:cxnSpLocks/>
          </p:cNvCxnSpPr>
          <p:nvPr/>
        </p:nvCxnSpPr>
        <p:spPr>
          <a:xfrm>
            <a:off x="571215" y="4424972"/>
            <a:ext cx="24924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B24AD7-522B-4B21-8B8F-6703B7F49B52}"/>
              </a:ext>
            </a:extLst>
          </p:cNvPr>
          <p:cNvCxnSpPr>
            <a:cxnSpLocks/>
          </p:cNvCxnSpPr>
          <p:nvPr/>
        </p:nvCxnSpPr>
        <p:spPr>
          <a:xfrm>
            <a:off x="638773" y="5263397"/>
            <a:ext cx="258519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05E3E1-C170-4679-A527-C050F7139E0F}"/>
              </a:ext>
            </a:extLst>
          </p:cNvPr>
          <p:cNvCxnSpPr>
            <a:cxnSpLocks/>
          </p:cNvCxnSpPr>
          <p:nvPr/>
        </p:nvCxnSpPr>
        <p:spPr>
          <a:xfrm>
            <a:off x="904294" y="6132234"/>
            <a:ext cx="76269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6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587</Words>
  <Application>Microsoft Office PowerPoint</Application>
  <PresentationFormat>Widescreen</PresentationFormat>
  <Paragraphs>113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等线</vt:lpstr>
      <vt:lpstr>微软雅黑</vt:lpstr>
      <vt:lpstr>Arial</vt:lpstr>
      <vt:lpstr>Arial-Rounded</vt:lpstr>
      <vt:lpstr>Calibri</vt:lpstr>
      <vt:lpstr>Cookie</vt:lpstr>
      <vt:lpstr>HP001 4 hàng</vt:lpstr>
      <vt:lpstr>HP001 4H</vt:lpstr>
      <vt:lpstr>HP001 5 hàng</vt:lpstr>
      <vt:lpstr>UTM Avo</vt:lpstr>
      <vt:lpstr>Office Theme</vt:lpstr>
      <vt:lpstr>1_Office 主题</vt:lpstr>
      <vt:lpstr>2_Office 主题</vt:lpstr>
      <vt:lpstr>https://www.freeppt7.com</vt:lpstr>
      <vt:lpstr>3_Office 主题​​</vt:lpstr>
      <vt:lpstr>3_第一PPT，www.1ppt.com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thi kim cuc</cp:lastModifiedBy>
  <cp:revision>61</cp:revision>
  <dcterms:created xsi:type="dcterms:W3CDTF">2021-07-20T01:55:21Z</dcterms:created>
  <dcterms:modified xsi:type="dcterms:W3CDTF">2022-04-16T17:24:56Z</dcterms:modified>
</cp:coreProperties>
</file>