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</p:sldMasterIdLst>
  <p:notesMasterIdLst>
    <p:notesMasterId r:id="rId35"/>
  </p:notesMasterIdLst>
  <p:sldIdLst>
    <p:sldId id="262" r:id="rId4"/>
    <p:sldId id="355" r:id="rId5"/>
    <p:sldId id="261" r:id="rId6"/>
    <p:sldId id="2007577136" r:id="rId7"/>
    <p:sldId id="365" r:id="rId8"/>
    <p:sldId id="2007577133" r:id="rId9"/>
    <p:sldId id="2007577134" r:id="rId10"/>
    <p:sldId id="263" r:id="rId11"/>
    <p:sldId id="368" r:id="rId12"/>
    <p:sldId id="276" r:id="rId13"/>
    <p:sldId id="372" r:id="rId14"/>
    <p:sldId id="375" r:id="rId15"/>
    <p:sldId id="373" r:id="rId16"/>
    <p:sldId id="278" r:id="rId17"/>
    <p:sldId id="374" r:id="rId18"/>
    <p:sldId id="2007577135" r:id="rId19"/>
    <p:sldId id="376" r:id="rId20"/>
    <p:sldId id="281" r:id="rId21"/>
    <p:sldId id="366" r:id="rId22"/>
    <p:sldId id="367" r:id="rId23"/>
    <p:sldId id="284" r:id="rId24"/>
    <p:sldId id="316" r:id="rId25"/>
    <p:sldId id="378" r:id="rId26"/>
    <p:sldId id="318" r:id="rId27"/>
    <p:sldId id="288" r:id="rId28"/>
    <p:sldId id="325" r:id="rId29"/>
    <p:sldId id="328" r:id="rId30"/>
    <p:sldId id="2007577137" r:id="rId31"/>
    <p:sldId id="2007577132" r:id="rId32"/>
    <p:sldId id="2007577138" r:id="rId33"/>
    <p:sldId id="2007577139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3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28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98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18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3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2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7145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785252" y="292124"/>
            <a:ext cx="8753792" cy="1336688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8157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8157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7651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6063984" y="1988567"/>
            <a:ext cx="1307767" cy="693067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89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10800000">
            <a:off x="9531200" y="32022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-88900" y="3670301"/>
            <a:ext cx="1239520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-3685699" y="5231485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/>
          <p:nvPr/>
        </p:nvSpPr>
        <p:spPr>
          <a:xfrm>
            <a:off x="7255767" y="588435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-302596" y="2042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ctrTitle" idx="2"/>
          </p:nvPr>
        </p:nvSpPr>
        <p:spPr>
          <a:xfrm flipH="1">
            <a:off x="8234348" y="3938048"/>
            <a:ext cx="300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 flipH="1">
            <a:off x="1269252" y="2488867"/>
            <a:ext cx="26292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 idx="3"/>
          </p:nvPr>
        </p:nvSpPr>
        <p:spPr>
          <a:xfrm flipH="1">
            <a:off x="957652" y="1834813"/>
            <a:ext cx="2940800" cy="8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 flipH="1">
            <a:off x="8234348" y="4523291"/>
            <a:ext cx="2633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10307799" y="2095507"/>
            <a:ext cx="907807" cy="1321423"/>
            <a:chOff x="7730849" y="1571630"/>
            <a:chExt cx="680855" cy="991067"/>
          </a:xfrm>
        </p:grpSpPr>
        <p:sp>
          <p:nvSpPr>
            <p:cNvPr id="60" name="Google Shape;60;p5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10471644" y="33344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0" name="Google Shape;70;p5"/>
          <p:cNvGrpSpPr/>
          <p:nvPr/>
        </p:nvGrpSpPr>
        <p:grpSpPr>
          <a:xfrm>
            <a:off x="8921583" y="596924"/>
            <a:ext cx="4090357" cy="1645200"/>
            <a:chOff x="6691187" y="447693"/>
            <a:chExt cx="3067768" cy="1233900"/>
          </a:xfrm>
        </p:grpSpPr>
        <p:sp>
          <p:nvSpPr>
            <p:cNvPr id="71" name="Google Shape;71;p5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60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1255767" y="999767"/>
            <a:ext cx="585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1255767" y="2289467"/>
            <a:ext cx="4383200" cy="3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86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22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41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563087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44906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7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99" name="Google Shape;499;p17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1" name="Google Shape;501;p17"/>
          <p:cNvSpPr/>
          <p:nvPr/>
        </p:nvSpPr>
        <p:spPr>
          <a:xfrm flipH="1">
            <a:off x="75066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1"/>
          </p:nvPr>
        </p:nvSpPr>
        <p:spPr>
          <a:xfrm flipH="1">
            <a:off x="57666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 flipH="1">
            <a:off x="37982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4" name="Google Shape;504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5572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505" name="Google Shape;505;p17"/>
          <p:cNvGrpSpPr/>
          <p:nvPr/>
        </p:nvGrpSpPr>
        <p:grpSpPr>
          <a:xfrm>
            <a:off x="2246176" y="3048958"/>
            <a:ext cx="2268209" cy="3301655"/>
            <a:chOff x="1684631" y="2286718"/>
            <a:chExt cx="1701157" cy="2476241"/>
          </a:xfrm>
        </p:grpSpPr>
        <p:sp>
          <p:nvSpPr>
            <p:cNvPr id="506" name="Google Shape;506;p17"/>
            <p:cNvSpPr/>
            <p:nvPr/>
          </p:nvSpPr>
          <p:spPr>
            <a:xfrm flipH="1">
              <a:off x="2086848" y="30165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 flipH="1">
              <a:off x="2596993" y="24961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 flipH="1">
              <a:off x="2596993" y="29714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 flipH="1">
              <a:off x="1684631" y="29189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 flipH="1">
              <a:off x="2074466" y="22867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 flipH="1">
              <a:off x="2583822" y="30424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 flipH="1">
              <a:off x="2583822" y="29639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 flipH="1">
              <a:off x="2583822" y="24964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flipH="1">
              <a:off x="2074466" y="22871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7"/>
          <p:cNvSpPr/>
          <p:nvPr/>
        </p:nvSpPr>
        <p:spPr>
          <a:xfrm>
            <a:off x="-950631" y="5469734"/>
            <a:ext cx="15327444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516" name="Google Shape;516;p17"/>
          <p:cNvSpPr/>
          <p:nvPr/>
        </p:nvSpPr>
        <p:spPr>
          <a:xfrm flipH="1">
            <a:off x="292346" y="3227523"/>
            <a:ext cx="1002269" cy="1031931"/>
          </a:xfrm>
          <a:custGeom>
            <a:avLst/>
            <a:gdLst/>
            <a:ahLst/>
            <a:cxnLst/>
            <a:rect l="l" t="t" r="r" b="b"/>
            <a:pathLst>
              <a:path w="15239" h="15690" extrusionOk="0">
                <a:moveTo>
                  <a:pt x="0" y="0"/>
                </a:moveTo>
                <a:lnTo>
                  <a:pt x="4069" y="6375"/>
                </a:lnTo>
                <a:lnTo>
                  <a:pt x="9557" y="7937"/>
                </a:lnTo>
                <a:lnTo>
                  <a:pt x="5832" y="9290"/>
                </a:lnTo>
                <a:lnTo>
                  <a:pt x="11303" y="9357"/>
                </a:lnTo>
                <a:lnTo>
                  <a:pt x="8655" y="11212"/>
                </a:lnTo>
                <a:cubicBezTo>
                  <a:pt x="11287" y="12515"/>
                  <a:pt x="15230" y="15689"/>
                  <a:pt x="15230" y="15689"/>
                </a:cubicBezTo>
                <a:lnTo>
                  <a:pt x="15238" y="15681"/>
                </a:lnTo>
                <a:cubicBezTo>
                  <a:pt x="13551" y="494"/>
                  <a:pt x="1" y="0"/>
                  <a:pt x="0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 flipH="1">
            <a:off x="292937" y="4102856"/>
            <a:ext cx="1401691" cy="440659"/>
          </a:xfrm>
          <a:custGeom>
            <a:avLst/>
            <a:gdLst/>
            <a:ahLst/>
            <a:cxnLst/>
            <a:rect l="l" t="t" r="r" b="b"/>
            <a:pathLst>
              <a:path w="21312" h="6700" extrusionOk="0">
                <a:moveTo>
                  <a:pt x="12616" y="1"/>
                </a:moveTo>
                <a:cubicBezTo>
                  <a:pt x="4608" y="1"/>
                  <a:pt x="1" y="6382"/>
                  <a:pt x="1" y="6382"/>
                </a:cubicBezTo>
                <a:lnTo>
                  <a:pt x="7461" y="6541"/>
                </a:lnTo>
                <a:lnTo>
                  <a:pt x="11813" y="2798"/>
                </a:lnTo>
                <a:lnTo>
                  <a:pt x="10828" y="6699"/>
                </a:lnTo>
                <a:lnTo>
                  <a:pt x="13960" y="2130"/>
                </a:lnTo>
                <a:lnTo>
                  <a:pt x="13977" y="5396"/>
                </a:lnTo>
                <a:cubicBezTo>
                  <a:pt x="16517" y="3917"/>
                  <a:pt x="21312" y="2380"/>
                  <a:pt x="21312" y="2380"/>
                </a:cubicBezTo>
                <a:cubicBezTo>
                  <a:pt x="18091" y="655"/>
                  <a:pt x="15180" y="1"/>
                  <a:pt x="12616" y="1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 flipH="1">
            <a:off x="-1269692" y="4124101"/>
            <a:ext cx="1529679" cy="463876"/>
          </a:xfrm>
          <a:custGeom>
            <a:avLst/>
            <a:gdLst/>
            <a:ahLst/>
            <a:cxnLst/>
            <a:rect l="l" t="t" r="r" b="b"/>
            <a:pathLst>
              <a:path w="23258" h="7053" extrusionOk="0">
                <a:moveTo>
                  <a:pt x="8807" y="0"/>
                </a:moveTo>
                <a:cubicBezTo>
                  <a:pt x="6133" y="0"/>
                  <a:pt x="3172" y="646"/>
                  <a:pt x="0" y="2333"/>
                </a:cubicBezTo>
                <a:cubicBezTo>
                  <a:pt x="0" y="2333"/>
                  <a:pt x="5297" y="4037"/>
                  <a:pt x="8162" y="5633"/>
                </a:cubicBezTo>
                <a:lnTo>
                  <a:pt x="7870" y="2208"/>
                </a:lnTo>
                <a:lnTo>
                  <a:pt x="11671" y="7053"/>
                </a:lnTo>
                <a:lnTo>
                  <a:pt x="10225" y="2951"/>
                </a:lnTo>
                <a:lnTo>
                  <a:pt x="10225" y="2951"/>
                </a:lnTo>
                <a:lnTo>
                  <a:pt x="15263" y="6953"/>
                </a:lnTo>
                <a:lnTo>
                  <a:pt x="23258" y="6928"/>
                </a:lnTo>
                <a:cubicBezTo>
                  <a:pt x="23258" y="6928"/>
                  <a:pt x="17566" y="0"/>
                  <a:pt x="880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 flipH="1">
            <a:off x="-733469" y="3055535"/>
            <a:ext cx="993456" cy="1222007"/>
          </a:xfrm>
          <a:custGeom>
            <a:avLst/>
            <a:gdLst/>
            <a:ahLst/>
            <a:cxnLst/>
            <a:rect l="l" t="t" r="r" b="b"/>
            <a:pathLst>
              <a:path w="15105" h="18580" extrusionOk="0">
                <a:moveTo>
                  <a:pt x="15104" y="1"/>
                </a:moveTo>
                <a:lnTo>
                  <a:pt x="15104" y="1"/>
                </a:lnTo>
                <a:cubicBezTo>
                  <a:pt x="15104" y="1"/>
                  <a:pt x="276" y="3025"/>
                  <a:pt x="0" y="18580"/>
                </a:cubicBezTo>
                <a:cubicBezTo>
                  <a:pt x="0" y="18580"/>
                  <a:pt x="4010" y="14662"/>
                  <a:pt x="6767" y="12866"/>
                </a:cubicBezTo>
                <a:lnTo>
                  <a:pt x="3668" y="11496"/>
                </a:lnTo>
                <a:lnTo>
                  <a:pt x="9674" y="10410"/>
                </a:lnTo>
                <a:lnTo>
                  <a:pt x="5430" y="9733"/>
                </a:lnTo>
                <a:lnTo>
                  <a:pt x="11295" y="7152"/>
                </a:lnTo>
                <a:lnTo>
                  <a:pt x="15104" y="1"/>
                </a:ln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 flipH="1">
            <a:off x="272023" y="4278067"/>
            <a:ext cx="889079" cy="1304416"/>
          </a:xfrm>
          <a:custGeom>
            <a:avLst/>
            <a:gdLst/>
            <a:ahLst/>
            <a:cxnLst/>
            <a:rect l="l" t="t" r="r" b="b"/>
            <a:pathLst>
              <a:path w="13518" h="19833" extrusionOk="0">
                <a:moveTo>
                  <a:pt x="13517" y="0"/>
                </a:moveTo>
                <a:lnTo>
                  <a:pt x="13517" y="0"/>
                </a:lnTo>
                <a:cubicBezTo>
                  <a:pt x="1" y="6658"/>
                  <a:pt x="4027" y="19833"/>
                  <a:pt x="4027" y="19833"/>
                </a:cubicBezTo>
                <a:lnTo>
                  <a:pt x="8580" y="13818"/>
                </a:lnTo>
                <a:lnTo>
                  <a:pt x="8213" y="8020"/>
                </a:lnTo>
                <a:lnTo>
                  <a:pt x="10710" y="11153"/>
                </a:lnTo>
                <a:lnTo>
                  <a:pt x="8956" y="5882"/>
                </a:lnTo>
                <a:lnTo>
                  <a:pt x="11554" y="7803"/>
                </a:lnTo>
                <a:cubicBezTo>
                  <a:pt x="11888" y="4846"/>
                  <a:pt x="13517" y="1"/>
                  <a:pt x="1351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 flipH="1">
            <a:off x="272023" y="4088321"/>
            <a:ext cx="1422605" cy="434279"/>
          </a:xfrm>
          <a:custGeom>
            <a:avLst/>
            <a:gdLst/>
            <a:ahLst/>
            <a:cxnLst/>
            <a:rect l="l" t="t" r="r" b="b"/>
            <a:pathLst>
              <a:path w="21630" h="6603" extrusionOk="0">
                <a:moveTo>
                  <a:pt x="12504" y="0"/>
                </a:moveTo>
                <a:cubicBezTo>
                  <a:pt x="4684" y="0"/>
                  <a:pt x="1" y="6603"/>
                  <a:pt x="1" y="6603"/>
                </a:cubicBezTo>
                <a:cubicBezTo>
                  <a:pt x="6252" y="2709"/>
                  <a:pt x="11485" y="1697"/>
                  <a:pt x="15237" y="1697"/>
                </a:cubicBezTo>
                <a:cubicBezTo>
                  <a:pt x="19302" y="1697"/>
                  <a:pt x="21629" y="2885"/>
                  <a:pt x="21629" y="2885"/>
                </a:cubicBezTo>
                <a:cubicBezTo>
                  <a:pt x="18258" y="783"/>
                  <a:pt x="15195" y="0"/>
                  <a:pt x="12504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 flipH="1">
            <a:off x="-381271" y="4234659"/>
            <a:ext cx="634155" cy="3080075"/>
          </a:xfrm>
          <a:custGeom>
            <a:avLst/>
            <a:gdLst/>
            <a:ahLst/>
            <a:cxnLst/>
            <a:rect l="l" t="t" r="r" b="b"/>
            <a:pathLst>
              <a:path w="9642" h="46831" extrusionOk="0">
                <a:moveTo>
                  <a:pt x="1" y="0"/>
                </a:moveTo>
                <a:lnTo>
                  <a:pt x="1" y="9"/>
                </a:lnTo>
                <a:cubicBezTo>
                  <a:pt x="1" y="9"/>
                  <a:pt x="1680" y="12298"/>
                  <a:pt x="1530" y="18204"/>
                </a:cubicBezTo>
                <a:cubicBezTo>
                  <a:pt x="1379" y="24102"/>
                  <a:pt x="159" y="46365"/>
                  <a:pt x="159" y="46365"/>
                </a:cubicBezTo>
                <a:cubicBezTo>
                  <a:pt x="1643" y="45885"/>
                  <a:pt x="2768" y="45288"/>
                  <a:pt x="4162" y="45288"/>
                </a:cubicBezTo>
                <a:cubicBezTo>
                  <a:pt x="4346" y="45288"/>
                  <a:pt x="4535" y="45299"/>
                  <a:pt x="4729" y="45321"/>
                </a:cubicBezTo>
                <a:cubicBezTo>
                  <a:pt x="5479" y="45410"/>
                  <a:pt x="5971" y="46831"/>
                  <a:pt x="6534" y="46831"/>
                </a:cubicBezTo>
                <a:cubicBezTo>
                  <a:pt x="6605" y="46831"/>
                  <a:pt x="6677" y="46808"/>
                  <a:pt x="6751" y="46758"/>
                </a:cubicBezTo>
                <a:cubicBezTo>
                  <a:pt x="7402" y="46315"/>
                  <a:pt x="8605" y="45872"/>
                  <a:pt x="8605" y="45872"/>
                </a:cubicBezTo>
                <a:cubicBezTo>
                  <a:pt x="9641" y="23517"/>
                  <a:pt x="1" y="0"/>
                  <a:pt x="1" y="0"/>
                </a:cubicBezTo>
                <a:close/>
              </a:path>
            </a:pathLst>
          </a:custGeom>
          <a:solidFill>
            <a:srgbClr val="754C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 flipH="1">
            <a:off x="272023" y="3227523"/>
            <a:ext cx="1022592" cy="1051136"/>
          </a:xfrm>
          <a:custGeom>
            <a:avLst/>
            <a:gdLst/>
            <a:ahLst/>
            <a:cxnLst/>
            <a:rect l="l" t="t" r="r" b="b"/>
            <a:pathLst>
              <a:path w="15548" h="15982" extrusionOk="0">
                <a:moveTo>
                  <a:pt x="0" y="0"/>
                </a:moveTo>
                <a:cubicBezTo>
                  <a:pt x="1" y="1"/>
                  <a:pt x="12640" y="5464"/>
                  <a:pt x="15547" y="15982"/>
                </a:cubicBezTo>
                <a:cubicBezTo>
                  <a:pt x="15547" y="15982"/>
                  <a:pt x="15088" y="1379"/>
                  <a:pt x="0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 flipH="1">
            <a:off x="-733994" y="3055535"/>
            <a:ext cx="1107172" cy="1179191"/>
          </a:xfrm>
          <a:custGeom>
            <a:avLst/>
            <a:gdLst/>
            <a:ahLst/>
            <a:cxnLst/>
            <a:rect l="l" t="t" r="r" b="b"/>
            <a:pathLst>
              <a:path w="16834" h="17929" extrusionOk="0">
                <a:moveTo>
                  <a:pt x="16834" y="1"/>
                </a:moveTo>
                <a:cubicBezTo>
                  <a:pt x="0" y="3752"/>
                  <a:pt x="1830" y="17928"/>
                  <a:pt x="1830" y="17928"/>
                </a:cubicBezTo>
                <a:cubicBezTo>
                  <a:pt x="5865" y="5899"/>
                  <a:pt x="16833" y="1"/>
                  <a:pt x="16834" y="1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5" name="Google Shape;525;p17"/>
          <p:cNvGrpSpPr/>
          <p:nvPr/>
        </p:nvGrpSpPr>
        <p:grpSpPr>
          <a:xfrm>
            <a:off x="1069510" y="3808757"/>
            <a:ext cx="3746679" cy="5113793"/>
            <a:chOff x="1023520" y="3199967"/>
            <a:chExt cx="2810009" cy="3835345"/>
          </a:xfrm>
        </p:grpSpPr>
        <p:sp>
          <p:nvSpPr>
            <p:cNvPr id="526" name="Google Shape;526;p17"/>
            <p:cNvSpPr/>
            <p:nvPr/>
          </p:nvSpPr>
          <p:spPr>
            <a:xfrm flipH="1">
              <a:off x="1439271" y="31999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 flipH="1">
              <a:off x="2127044" y="43035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 flipH="1">
              <a:off x="2127044" y="51351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 flipH="1">
              <a:off x="2092416" y="51295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flipH="1">
              <a:off x="2092416" y="42941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 flipH="1">
              <a:off x="1439271" y="31999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 flipH="1">
              <a:off x="1023520" y="51518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17"/>
          <p:cNvSpPr/>
          <p:nvPr/>
        </p:nvSpPr>
        <p:spPr>
          <a:xfrm flipH="1">
            <a:off x="2412047" y="1807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808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26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08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298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321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073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0940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59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78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6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9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06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86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pic>
      <p:sp>
        <p:nvSpPr>
          <p:cNvPr id="24" name="Rectangle 23"/>
          <p:cNvSpPr/>
          <p:nvPr/>
        </p:nvSpPr>
        <p:spPr>
          <a:xfrm>
            <a:off x="3260714" y="829231"/>
            <a:ext cx="4899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351684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68148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208723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1243409" y="2557566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F9A042-64FE-4FCB-B7CA-81EF810F28D9}"/>
              </a:ext>
            </a:extLst>
          </p:cNvPr>
          <p:cNvSpPr txBox="1"/>
          <p:nvPr/>
        </p:nvSpPr>
        <p:spPr>
          <a:xfrm>
            <a:off x="6843724" y="2741523"/>
            <a:ext cx="4012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  <a:sym typeface="Arial"/>
              </a:rPr>
              <a:t>LUYỆN ĐỌC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  <a:sym typeface="Arial"/>
              </a:rPr>
              <a:t>NHÓM </a:t>
            </a:r>
            <a:endParaRPr lang="zh-CN" altLang="en-US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14E73A32-26C4-47E0-8A5F-78CCC0836E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2" y="1915290"/>
            <a:ext cx="4235030" cy="3356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258B00-104D-4A7A-A061-507BEB31AD98}"/>
              </a:ext>
            </a:extLst>
          </p:cNvPr>
          <p:cNvSpPr txBox="1"/>
          <p:nvPr/>
        </p:nvSpPr>
        <p:spPr>
          <a:xfrm>
            <a:off x="2212230" y="2557566"/>
            <a:ext cx="4447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4800" b="1" ker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4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Tất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4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2400" kern="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5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rễ</a:t>
            </a:r>
            <a:r>
              <a:rPr lang="en-US" sz="2800" b="1" dirty="0"/>
              <a:t> </a:t>
            </a:r>
            <a:r>
              <a:rPr lang="en-US" sz="2800" b="1" dirty="0" err="1"/>
              <a:t>đa</a:t>
            </a:r>
            <a:r>
              <a:rPr lang="en-US" sz="2800" b="1" dirty="0"/>
              <a:t> </a:t>
            </a:r>
            <a:r>
              <a:rPr lang="en-US" sz="2800" b="1" dirty="0" err="1"/>
              <a:t>nằm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, </a:t>
            </a:r>
            <a:r>
              <a:rPr lang="en-US" sz="2800" b="1" dirty="0" err="1"/>
              <a:t>Bác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vi-VN" sz="2800" b="1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</a:rPr>
              <a:t>Thấy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nằm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rồi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b="1" dirty="0" err="1"/>
              <a:t>Bác</a:t>
            </a:r>
            <a:r>
              <a:rPr lang="en-US" sz="2800" b="1" dirty="0"/>
              <a:t> </a:t>
            </a:r>
            <a:r>
              <a:rPr lang="en-US" sz="2800" b="1" dirty="0" err="1"/>
              <a:t>hướng</a:t>
            </a:r>
            <a:r>
              <a:rPr lang="en-US" sz="2800" b="1" dirty="0"/>
              <a:t> </a:t>
            </a:r>
            <a:r>
              <a:rPr lang="en-US" sz="2800" b="1" dirty="0" err="1"/>
              <a:t>dẫn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</a:t>
            </a:r>
            <a:r>
              <a:rPr lang="en-US" sz="2800" b="1" dirty="0" err="1"/>
              <a:t>trồng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rễ</a:t>
            </a:r>
            <a:r>
              <a:rPr lang="en-US" sz="2800" b="1" dirty="0"/>
              <a:t> </a:t>
            </a:r>
            <a:r>
              <a:rPr lang="en-US" sz="2800" b="1" dirty="0" err="1"/>
              <a:t>đa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vi-VN" sz="28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</a:rPr>
              <a:t>Bác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tròn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cọc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rồi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429387"/>
            <a:ext cx="1083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như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thế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833396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61" y="847688"/>
            <a:ext cx="8187529" cy="503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sớm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ngoằn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ngoèo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trận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Theo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48878" y="-151347"/>
            <a:ext cx="7700042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1273834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9437" y="1301308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17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67172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UTM Avo" panose="02040603050506020204" pitchFamily="18" charset="0"/>
              </a:rPr>
              <a:t>2: Tìm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dấu</a:t>
            </a:r>
            <a:r>
              <a:rPr lang="en-US" sz="3200" b="1" i="1" u="sng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chấm</a:t>
            </a:r>
            <a:r>
              <a:rPr lang="en-US" sz="3200" b="1" i="1" u="sng" dirty="0">
                <a:latin typeface="UTM Avo" panose="02040603050506020204" pitchFamily="18" charset="0"/>
              </a:rPr>
              <a:t> than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 (</a:t>
            </a:r>
            <a:r>
              <a:rPr lang="en-US" sz="3200" b="1" dirty="0" err="1">
                <a:latin typeface="UTM Avo" panose="02040603050506020204" pitchFamily="18" charset="0"/>
              </a:rPr>
              <a:t>Chọn</a:t>
            </a:r>
            <a:r>
              <a:rPr lang="en-US" sz="3200" b="1" dirty="0"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Nêu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yêu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nghị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hoạt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động</a:t>
            </a:r>
            <a:endParaRPr lang="en-US" sz="32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810120" y="6024152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A2E5AC-FEC0-4010-A232-111A74A75F9D}"/>
              </a:ext>
            </a:extLst>
          </p:cNvPr>
          <p:cNvCxnSpPr/>
          <p:nvPr/>
        </p:nvCxnSpPr>
        <p:spPr>
          <a:xfrm>
            <a:off x="810120" y="815926"/>
            <a:ext cx="4408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36F00-0D12-4087-862C-248AF9DCC708}"/>
              </a:ext>
            </a:extLst>
          </p:cNvPr>
          <p:cNvCxnSpPr>
            <a:cxnSpLocks/>
          </p:cNvCxnSpPr>
          <p:nvPr/>
        </p:nvCxnSpPr>
        <p:spPr>
          <a:xfrm>
            <a:off x="962520" y="3233854"/>
            <a:ext cx="6884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BBA9A3-5349-40A5-99C7-B70E771FF2F4}"/>
              </a:ext>
            </a:extLst>
          </p:cNvPr>
          <p:cNvCxnSpPr>
            <a:cxnSpLocks/>
          </p:cNvCxnSpPr>
          <p:nvPr/>
        </p:nvCxnSpPr>
        <p:spPr>
          <a:xfrm>
            <a:off x="8330911" y="3318487"/>
            <a:ext cx="3614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组合 9">
            <a:extLst>
              <a:ext uri="{FF2B5EF4-FFF2-40B4-BE49-F238E27FC236}">
                <a16:creationId xmlns:a16="http://schemas.microsoft.com/office/drawing/2014/main" id="{2CA2CD7E-E524-41F3-A80F-BDC4A99181D5}"/>
              </a:ext>
            </a:extLst>
          </p:cNvPr>
          <p:cNvGrpSpPr/>
          <p:nvPr/>
        </p:nvGrpSpPr>
        <p:grpSpPr>
          <a:xfrm>
            <a:off x="928913" y="155246"/>
            <a:ext cx="8296701" cy="1261529"/>
            <a:chOff x="4064069" y="320220"/>
            <a:chExt cx="3721876" cy="1033905"/>
          </a:xfrm>
        </p:grpSpPr>
        <p:pic>
          <p:nvPicPr>
            <p:cNvPr id="16" name="图形 1">
              <a:extLst>
                <a:ext uri="{FF2B5EF4-FFF2-40B4-BE49-F238E27FC236}">
                  <a16:creationId xmlns:a16="http://schemas.microsoft.com/office/drawing/2014/main" id="{B97A3DC6-0406-40A3-BE6E-1227B435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1619" y="320220"/>
              <a:ext cx="3354326" cy="10339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F7FBD224-33D1-48A7-B0FF-E449290E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69" y="334402"/>
              <a:ext cx="589959" cy="1019723"/>
            </a:xfrm>
            <a:prstGeom prst="rect">
              <a:avLst/>
            </a:prstGeom>
          </p:spPr>
        </p:pic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C84CC594-07CF-4347-90B0-A384E9A14CE5}"/>
                </a:ext>
              </a:extLst>
            </p:cNvPr>
            <p:cNvSpPr txBox="1"/>
            <p:nvPr/>
          </p:nvSpPr>
          <p:spPr>
            <a:xfrm>
              <a:off x="4620643" y="576179"/>
              <a:ext cx="2953675" cy="56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  <a:sym typeface="Arial"/>
                </a:rPr>
                <a:t>YÊU CẦU CẦN ĐẠT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A45CA841-7B07-4490-A546-CE61B7F08DF3}"/>
              </a:ext>
            </a:extLst>
          </p:cNvPr>
          <p:cNvSpPr/>
          <p:nvPr/>
        </p:nvSpPr>
        <p:spPr>
          <a:xfrm>
            <a:off x="635198" y="1659802"/>
            <a:ext cx="10216539" cy="974912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đúng các từ khó, đúng lời của nhân vật.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31C0A31-A8C6-4428-8BFC-B0AB4F8F8A73}"/>
              </a:ext>
            </a:extLst>
          </p:cNvPr>
          <p:cNvSpPr/>
          <p:nvPr/>
        </p:nvSpPr>
        <p:spPr>
          <a:xfrm>
            <a:off x="635200" y="2963932"/>
            <a:ext cx="10216539" cy="106632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Phân biệt lời người kể chuyện với lời nhân vật để đọc đúng ngữ điệu phù hợp.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53EA539-9DCC-4014-B0CA-BF8D8EF567EE}"/>
              </a:ext>
            </a:extLst>
          </p:cNvPr>
          <p:cNvSpPr/>
          <p:nvPr/>
        </p:nvSpPr>
        <p:spPr>
          <a:xfrm>
            <a:off x="635199" y="4433632"/>
            <a:ext cx="10216539" cy="210386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iểu được vì sao Bác Hồ cho trồng chiếc rễ đa thành hình tròn, hiểu được tình thương yêu của Bác dành cho các cháu thiếu niên, nhi đồng.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 lời được các câu hỏi có liên quan đến nội dung câu chuyện.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1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350374" y="2579456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3716000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13716000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13716000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716000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137160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631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5572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50C-BDCB-4347-AFF9-489324EEE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8AEB0-31DF-446C-B93A-F00740B6D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êm Qua Em Mơ Gặp Bác Hồ - Bài Hát Hay Về Bác Hồ">
            <a:hlinkClick r:id="" action="ppaction://media"/>
            <a:extLst>
              <a:ext uri="{FF2B5EF4-FFF2-40B4-BE49-F238E27FC236}">
                <a16:creationId xmlns:a16="http://schemas.microsoft.com/office/drawing/2014/main" id="{0F008F4A-4360-46D9-8285-ED33CF5D4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706" y="2517999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764149" y="11130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43"/>
          <p:cNvSpPr/>
          <p:nvPr/>
        </p:nvSpPr>
        <p:spPr>
          <a:xfrm flipH="1">
            <a:off x="8825486" y="622932"/>
            <a:ext cx="2445055" cy="624843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611" y="132666"/>
            <a:ext cx="11226800" cy="6489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AA20C4-BCAD-46E8-B8C2-EEC39E993D4A}"/>
              </a:ext>
            </a:extLst>
          </p:cNvPr>
          <p:cNvGrpSpPr/>
          <p:nvPr/>
        </p:nvGrpSpPr>
        <p:grpSpPr>
          <a:xfrm>
            <a:off x="873984" y="802785"/>
            <a:ext cx="10441027" cy="4794665"/>
            <a:chOff x="949965" y="915721"/>
            <a:chExt cx="10708633" cy="49897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C6CF7A-EAAC-47AA-88F9-AA115B7CCCE9}"/>
                </a:ext>
              </a:extLst>
            </p:cNvPr>
            <p:cNvGrpSpPr/>
            <p:nvPr/>
          </p:nvGrpSpPr>
          <p:grpSpPr>
            <a:xfrm rot="10800000">
              <a:off x="949965" y="915722"/>
              <a:ext cx="10708633" cy="4989778"/>
              <a:chOff x="351005" y="819151"/>
              <a:chExt cx="8380225" cy="4224587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73CC399A-5FFE-4CC7-A814-F0AFBC0DD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1006" y="819151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FEB38FE0-6DE6-4DE0-9DA7-4D6592917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A9F035-E752-4FD4-AFBD-8F93F8AEABD1}"/>
                </a:ext>
              </a:extLst>
            </p:cNvPr>
            <p:cNvSpPr/>
            <p:nvPr/>
          </p:nvSpPr>
          <p:spPr>
            <a:xfrm>
              <a:off x="1573783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Thứ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tư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ngày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19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tháng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4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2023</a:t>
              </a:r>
              <a:endPara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E49486-34F3-4A14-8DCE-7FE40C7DF6A9}"/>
                </a:ext>
              </a:extLst>
            </p:cNvPr>
            <p:cNvSpPr/>
            <p:nvPr/>
          </p:nvSpPr>
          <p:spPr>
            <a:xfrm>
              <a:off x="3993776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  <a:endPara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CFCF23-7784-46C3-AC0C-94FB7E11F1C3}"/>
                </a:ext>
              </a:extLst>
            </p:cNvPr>
            <p:cNvSpPr/>
            <p:nvPr/>
          </p:nvSpPr>
          <p:spPr>
            <a:xfrm>
              <a:off x="4230446" y="2974131"/>
              <a:ext cx="6243561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Chiếc</a:t>
              </a:r>
              <a:r>
                <a:rPr lang="en-US" sz="4000" b="1" kern="0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rễ</a:t>
              </a: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đa</a:t>
              </a: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tròn</a:t>
              </a:r>
              <a:endPara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88AD24-D8FC-4E25-884A-83224F4A4ED0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3529E-6B2E-4470-BC05-BF48D55DDDED}"/>
              </a:ext>
            </a:extLst>
          </p:cNvPr>
          <p:cNvSpPr/>
          <p:nvPr/>
        </p:nvSpPr>
        <p:spPr>
          <a:xfrm>
            <a:off x="7826533" y="5670497"/>
            <a:ext cx="37187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>
                <a:solidFill>
                  <a:srgbClr val="1F497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cs typeface="Arial" charset="0"/>
                <a:sym typeface="Arial"/>
              </a:rPr>
              <a:t>TRANG </a:t>
            </a:r>
            <a:r>
              <a:rPr lang="en-US" sz="4400" b="1" kern="0" smtClean="0">
                <a:solidFill>
                  <a:srgbClr val="1F497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cs typeface="Arial" charset="0"/>
                <a:sym typeface="Arial"/>
              </a:rPr>
              <a:t>104</a:t>
            </a:r>
            <a:endParaRPr lang="en-US" sz="4400" b="1" kern="0" dirty="0">
              <a:solidFill>
                <a:srgbClr val="1F497D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tsumishi Pro" panose="02040603050506020204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7" name="Google Shape;1178;p39"/>
          <p:cNvGrpSpPr/>
          <p:nvPr/>
        </p:nvGrpSpPr>
        <p:grpSpPr>
          <a:xfrm>
            <a:off x="-515893" y="3952171"/>
            <a:ext cx="3847429" cy="4573612"/>
            <a:chOff x="-571269" y="2972518"/>
            <a:chExt cx="4564410" cy="4405194"/>
          </a:xfrm>
        </p:grpSpPr>
        <p:sp>
          <p:nvSpPr>
            <p:cNvPr id="28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47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组合 9">
            <a:extLst>
              <a:ext uri="{FF2B5EF4-FFF2-40B4-BE49-F238E27FC236}">
                <a16:creationId xmlns:a16="http://schemas.microsoft.com/office/drawing/2014/main" id="{2CA2CD7E-E524-41F3-A80F-BDC4A99181D5}"/>
              </a:ext>
            </a:extLst>
          </p:cNvPr>
          <p:cNvGrpSpPr/>
          <p:nvPr/>
        </p:nvGrpSpPr>
        <p:grpSpPr>
          <a:xfrm>
            <a:off x="928913" y="155246"/>
            <a:ext cx="8296701" cy="1261529"/>
            <a:chOff x="4064069" y="320220"/>
            <a:chExt cx="3721876" cy="1033905"/>
          </a:xfrm>
        </p:grpSpPr>
        <p:pic>
          <p:nvPicPr>
            <p:cNvPr id="16" name="图形 1">
              <a:extLst>
                <a:ext uri="{FF2B5EF4-FFF2-40B4-BE49-F238E27FC236}">
                  <a16:creationId xmlns:a16="http://schemas.microsoft.com/office/drawing/2014/main" id="{B97A3DC6-0406-40A3-BE6E-1227B435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1619" y="320220"/>
              <a:ext cx="3354326" cy="10339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F7FBD224-33D1-48A7-B0FF-E449290E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69" y="334402"/>
              <a:ext cx="589959" cy="1019723"/>
            </a:xfrm>
            <a:prstGeom prst="rect">
              <a:avLst/>
            </a:prstGeom>
          </p:spPr>
        </p:pic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C84CC594-07CF-4347-90B0-A384E9A14CE5}"/>
                </a:ext>
              </a:extLst>
            </p:cNvPr>
            <p:cNvSpPr txBox="1"/>
            <p:nvPr/>
          </p:nvSpPr>
          <p:spPr>
            <a:xfrm>
              <a:off x="4620643" y="576179"/>
              <a:ext cx="2953675" cy="56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800" b="1" kern="0" dirty="0">
                  <a:solidFill>
                    <a:srgbClr val="FFC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  <a:sym typeface="Arial"/>
                </a:rPr>
                <a:t>YÊU CẦU CẦN ĐẠT</a:t>
              </a:r>
              <a:endParaRPr lang="zh-CN" alt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A45CA841-7B07-4490-A546-CE61B7F08DF3}"/>
              </a:ext>
            </a:extLst>
          </p:cNvPr>
          <p:cNvSpPr/>
          <p:nvPr/>
        </p:nvSpPr>
        <p:spPr>
          <a:xfrm>
            <a:off x="635198" y="1659802"/>
            <a:ext cx="10216539" cy="974912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đúng các từ khó, đúng lời của nhân vật.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31C0A31-A8C6-4428-8BFC-B0AB4F8F8A73}"/>
              </a:ext>
            </a:extLst>
          </p:cNvPr>
          <p:cNvSpPr/>
          <p:nvPr/>
        </p:nvSpPr>
        <p:spPr>
          <a:xfrm>
            <a:off x="635200" y="2963932"/>
            <a:ext cx="10216539" cy="106632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Phân biệt lời người kể chuyện với lời nhân vật để đọc đúng ngữ điệu phù hợp.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53EA539-9DCC-4014-B0CA-BF8D8EF567EE}"/>
              </a:ext>
            </a:extLst>
          </p:cNvPr>
          <p:cNvSpPr/>
          <p:nvPr/>
        </p:nvSpPr>
        <p:spPr>
          <a:xfrm>
            <a:off x="635199" y="4433632"/>
            <a:ext cx="10216539" cy="210386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H</a:t>
            </a:r>
            <a:r>
              <a:rPr lang="vi-VN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iểu được vì sao Bác Hồ cho trồng chiếc rễ đa thành hình tròn, hiểu được tình thương yêu của Bác dành cho các cháu thiếu niên, nhi đồng.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được các câu hỏi có liên quan đến nội dung câu chuyện.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2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81518" y="397098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77915" y="-59888"/>
            <a:ext cx="7700042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49335" y="2256731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23782" y="130146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022086" y="130146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720703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369809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5172</TotalTime>
  <Words>1801</Words>
  <Application>Microsoft Office PowerPoint</Application>
  <PresentationFormat>Widescreen</PresentationFormat>
  <Paragraphs>145</Paragraphs>
  <Slides>31</Slides>
  <Notes>10</Notes>
  <HiddenSlides>2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Courier New</vt:lpstr>
      <vt:lpstr>等线</vt:lpstr>
      <vt:lpstr>等线 Light</vt:lpstr>
      <vt:lpstr>HP001 4 hàng</vt:lpstr>
      <vt:lpstr>Public Sans</vt:lpstr>
      <vt:lpstr>Satisfy</vt:lpstr>
      <vt:lpstr>Times New Roman</vt:lpstr>
      <vt:lpstr>UTM Avo</vt:lpstr>
      <vt:lpstr>UTM Bitsumishi Pro</vt:lpstr>
      <vt:lpstr>UTM Cookies</vt:lpstr>
      <vt:lpstr>Wingdings</vt:lpstr>
      <vt:lpstr>仓耳羽辰体-谷力 W05</vt:lpstr>
      <vt:lpstr>思源黑体 CN Medium</vt:lpstr>
      <vt:lpstr>迷你简卡通</vt:lpstr>
      <vt:lpstr>Office Theme</vt:lpstr>
      <vt:lpstr>Office 主题​​</vt:lpstr>
      <vt:lpstr>Castaway in a Desert Island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My PC</cp:lastModifiedBy>
  <cp:revision>140</cp:revision>
  <dcterms:created xsi:type="dcterms:W3CDTF">2021-07-07T09:47:17Z</dcterms:created>
  <dcterms:modified xsi:type="dcterms:W3CDTF">2023-04-19T08:20:43Z</dcterms:modified>
</cp:coreProperties>
</file>