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9" r:id="rId2"/>
    <p:sldId id="298" r:id="rId3"/>
    <p:sldId id="299" r:id="rId4"/>
    <p:sldId id="295" r:id="rId5"/>
    <p:sldId id="273" r:id="rId6"/>
    <p:sldId id="258" r:id="rId7"/>
    <p:sldId id="260" r:id="rId8"/>
    <p:sldId id="277" r:id="rId9"/>
    <p:sldId id="261" r:id="rId10"/>
    <p:sldId id="263" r:id="rId11"/>
    <p:sldId id="262" r:id="rId12"/>
    <p:sldId id="296" r:id="rId13"/>
    <p:sldId id="278" r:id="rId14"/>
    <p:sldId id="264" r:id="rId15"/>
    <p:sldId id="266" r:id="rId16"/>
    <p:sldId id="267" r:id="rId17"/>
    <p:sldId id="297" r:id="rId18"/>
    <p:sldId id="287" r:id="rId19"/>
    <p:sldId id="300" r:id="rId20"/>
    <p:sldId id="270" r:id="rId21"/>
    <p:sldId id="272" r:id="rId22"/>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81" d="100"/>
          <a:sy n="81" d="100"/>
        </p:scale>
        <p:origin x="108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09/04/2023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09/04/2023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09/04/2023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09/04/2023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09/04/2023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09/04/2023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09/04/2023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09/04/2023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09/04/2023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09/04/2023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09/04/2023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09/04/2023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09/04/2023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media" Target="../media/media2.mp4"/><Relationship Id="rId7" Type="http://schemas.openxmlformats.org/officeDocument/2006/relationships/image" Target="../media/image2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2.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000" r="-1000" b="-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84" r="52614"/>
          <a:stretch/>
        </p:blipFill>
        <p:spPr bwMode="auto">
          <a:xfrm>
            <a:off x="3371850" y="-122238"/>
            <a:ext cx="23241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569" r="16830"/>
          <a:stretch/>
        </p:blipFill>
        <p:spPr bwMode="auto">
          <a:xfrm>
            <a:off x="3111500" y="1015999"/>
            <a:ext cx="28448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Thân cây liễu tuy không to nhưng dẻo dai.</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40386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610350" y="181535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19200" y="2314159"/>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2708" y="517115"/>
            <a:ext cx="8456601" cy="4616515"/>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211715"/>
            <a:ext cx="527050" cy="173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47" y="1943212"/>
            <a:ext cx="527050" cy="26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84044" y="487060"/>
            <a:ext cx="381000" cy="400110"/>
          </a:xfrm>
          <a:prstGeom prst="rect">
            <a:avLst/>
          </a:prstGeom>
          <a:noFill/>
        </p:spPr>
        <p:txBody>
          <a:bodyPr wrap="square" rtlCol="0">
            <a:spAutoFit/>
          </a:bodyPr>
          <a:lstStyle/>
          <a:p>
            <a:pPr algn="ctr"/>
            <a:r>
              <a:rPr lang="en-US" sz="2000" b="1" smtClean="0">
                <a:solidFill>
                  <a:srgbClr val="FF0000"/>
                </a:solidFill>
                <a:latin typeface="Arial" pitchFamily="34" charset="0"/>
                <a:cs typeface="Arial" pitchFamily="34" charset="0"/>
              </a:rPr>
              <a:t>1</a:t>
            </a:r>
            <a:endParaRPr lang="en-US" sz="2000" b="1">
              <a:solidFill>
                <a:srgbClr val="FF0000"/>
              </a:solidFill>
              <a:latin typeface="Arial" pitchFamily="34" charset="0"/>
              <a:cs typeface="Arial" pitchFamily="34" charset="0"/>
            </a:endParaRPr>
          </a:p>
        </p:txBody>
      </p:sp>
      <p:sp>
        <p:nvSpPr>
          <p:cNvPr id="14" name="TextBox 13"/>
          <p:cNvSpPr txBox="1"/>
          <p:nvPr/>
        </p:nvSpPr>
        <p:spPr>
          <a:xfrm>
            <a:off x="1190141" y="2019240"/>
            <a:ext cx="381000" cy="400110"/>
          </a:xfrm>
          <a:prstGeom prst="rect">
            <a:avLst/>
          </a:prstGeom>
          <a:noFill/>
        </p:spPr>
        <p:txBody>
          <a:bodyPr wrap="square" rtlCol="0">
            <a:spAutoFit/>
          </a:bodyPr>
          <a:lstStyle/>
          <a:p>
            <a:pPr algn="ctr"/>
            <a:r>
              <a:rPr lang="en-US" sz="2000" b="1" smtClean="0">
                <a:solidFill>
                  <a:srgbClr val="FF0000"/>
                </a:solidFill>
                <a:latin typeface="Arial" pitchFamily="34" charset="0"/>
                <a:cs typeface="Arial" pitchFamily="34" charset="0"/>
              </a:rPr>
              <a:t>2</a:t>
            </a:r>
            <a:endParaRPr lang="en-US" sz="2000" b="1">
              <a:solidFill>
                <a:srgbClr val="FF0000"/>
              </a:solidFill>
              <a:latin typeface="Arial" pitchFamily="34" charset="0"/>
              <a:cs typeface="Arial" pitchFamily="34" charset="0"/>
            </a:endParaRPr>
          </a:p>
        </p:txBody>
      </p:sp>
      <p:sp>
        <p:nvSpPr>
          <p:cNvPr id="11" name="TextBox 10"/>
          <p:cNvSpPr txBox="1"/>
          <p:nvPr/>
        </p:nvSpPr>
        <p:spPr>
          <a:xfrm>
            <a:off x="1524000" y="1333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Dẻo dai	:</a:t>
            </a:r>
            <a:endParaRPr lang="en-US" sz="3600">
              <a:latin typeface="Arial" pitchFamily="34" charset="0"/>
              <a:cs typeface="Arial" pitchFamily="34" charset="0"/>
            </a:endParaRPr>
          </a:p>
        </p:txBody>
      </p:sp>
      <p:sp>
        <p:nvSpPr>
          <p:cNvPr id="7" name="Title 1"/>
          <p:cNvSpPr txBox="1">
            <a:spLocks/>
          </p:cNvSpPr>
          <p:nvPr/>
        </p:nvSpPr>
        <p:spPr>
          <a:xfrm>
            <a:off x="2224453"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có khả năng chịu đựng trong khoảng thời gian dài.</a:t>
            </a:r>
            <a:endParaRPr lang="en-US" sz="3600">
              <a:latin typeface="Arial" pitchFamily="34" charset="0"/>
              <a:cs typeface="Arial" pitchFamily="34" charset="0"/>
            </a:endParaRPr>
          </a:p>
        </p:txBody>
      </p:sp>
      <p:sp>
        <p:nvSpPr>
          <p:cNvPr id="13" name="Title 1"/>
          <p:cNvSpPr txBox="1">
            <a:spLocks/>
          </p:cNvSpPr>
          <p:nvPr/>
        </p:nvSpPr>
        <p:spPr>
          <a:xfrm>
            <a:off x="139700" y="2044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4" name="Title 1"/>
          <p:cNvSpPr txBox="1">
            <a:spLocks/>
          </p:cNvSpPr>
          <p:nvPr/>
        </p:nvSpPr>
        <p:spPr>
          <a:xfrm>
            <a:off x="2209800" y="2038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nghiêng bên nọ, nghiêng bên kia.</a:t>
            </a:r>
            <a:endParaRPr lang="en-US" sz="3600">
              <a:latin typeface="Arial" pitchFamily="34" charset="0"/>
              <a:cs typeface="Arial" pitchFamily="34" charset="0"/>
            </a:endParaRPr>
          </a:p>
        </p:txBody>
      </p:sp>
      <p:sp>
        <p:nvSpPr>
          <p:cNvPr id="9" name="Title 1"/>
          <p:cNvSpPr txBox="1">
            <a:spLocks/>
          </p:cNvSpPr>
          <p:nvPr/>
        </p:nvSpPr>
        <p:spPr>
          <a:xfrm>
            <a:off x="152400" y="2806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0" name="Title 1"/>
          <p:cNvSpPr txBox="1">
            <a:spLocks/>
          </p:cNvSpPr>
          <p:nvPr/>
        </p:nvSpPr>
        <p:spPr>
          <a:xfrm>
            <a:off x="2222500" y="2800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nghiêng bên nọ, nghiêng bên kia.</a:t>
            </a:r>
            <a:endParaRPr lang="en-US" sz="3600">
              <a:latin typeface="Arial" pitchFamily="34" charset="0"/>
              <a:cs typeface="Arial" pitchFamily="34" charset="0"/>
            </a:endParaRPr>
          </a:p>
        </p:txBody>
      </p:sp>
      <p:sp>
        <p:nvSpPr>
          <p:cNvPr id="11" name="Title 1"/>
          <p:cNvSpPr txBox="1">
            <a:spLocks/>
          </p:cNvSpPr>
          <p:nvPr/>
        </p:nvSpPr>
        <p:spPr>
          <a:xfrm>
            <a:off x="165100" y="3568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Mềm mại:</a:t>
            </a:r>
            <a:endParaRPr lang="en-US" sz="3600">
              <a:latin typeface="Arial" pitchFamily="34" charset="0"/>
              <a:cs typeface="Arial" pitchFamily="34" charset="0"/>
            </a:endParaRPr>
          </a:p>
        </p:txBody>
      </p:sp>
      <p:sp>
        <p:nvSpPr>
          <p:cNvPr id="12" name="Title 1"/>
          <p:cNvSpPr txBox="1">
            <a:spLocks/>
          </p:cNvSpPr>
          <p:nvPr/>
        </p:nvSpPr>
        <p:spPr>
          <a:xfrm>
            <a:off x="2235200" y="3562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mềm và gợi cảm giác dẻo dai.</a:t>
            </a:r>
            <a:endParaRPr lang="en-US" sz="3600">
              <a:latin typeface="Arial" pitchFamily="34" charset="0"/>
              <a:cs typeface="Arial" pitchFamily="34" charset="0"/>
            </a:endParaRP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24000" y="266811"/>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166256" y="802976"/>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10" name="TextBox 9"/>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61950"/>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Cây gì xuất hiện trong bài?</a:t>
            </a:r>
            <a:endParaRPr lang="en-US" sz="3200">
              <a:latin typeface="Arial" pitchFamily="34" charset="0"/>
              <a:ea typeface="Arial-Rounded" pitchFamily="34" charset="0"/>
              <a:cs typeface="Arial" pitchFamily="34" charset="0"/>
            </a:endParaRPr>
          </a:p>
        </p:txBody>
      </p:sp>
      <p:sp>
        <p:nvSpPr>
          <p:cNvPr id="8" name="TextBox 7"/>
          <p:cNvSpPr txBox="1"/>
          <p:nvPr/>
        </p:nvSpPr>
        <p:spPr>
          <a:xfrm>
            <a:off x="228600" y="2711677"/>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Thân cây liễu có đặc điểm gì?</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1207578" y="1198340"/>
            <a:ext cx="6354771"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Cây liễu</a:t>
            </a:r>
            <a:endParaRPr lang="en-US" sz="3600">
              <a:latin typeface="Arial" pitchFamily="34" charset="0"/>
              <a:cs typeface="Arial" pitchFamily="34" charset="0"/>
            </a:endParaRPr>
          </a:p>
        </p:txBody>
      </p:sp>
      <p:sp>
        <p:nvSpPr>
          <p:cNvPr id="17" name="Title 1"/>
          <p:cNvSpPr txBox="1">
            <a:spLocks/>
          </p:cNvSpPr>
          <p:nvPr/>
        </p:nvSpPr>
        <p:spPr>
          <a:xfrm>
            <a:off x="381000" y="340995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Thân cây liễu không to nhưng dẻo dai.</a:t>
            </a:r>
            <a:endParaRPr lang="en-US" sz="3600">
              <a:latin typeface="Arial"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874" y="361950"/>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Cành liễu có đặc điểm gì?</a:t>
            </a:r>
            <a:endParaRPr lang="en-US" sz="3200">
              <a:latin typeface="Arial" pitchFamily="34" charset="0"/>
              <a:ea typeface="Arial-Rounded" pitchFamily="34" charset="0"/>
              <a:cs typeface="Arial" pitchFamily="34" charset="0"/>
            </a:endParaRPr>
          </a:p>
        </p:txBody>
      </p:sp>
      <p:sp>
        <p:nvSpPr>
          <p:cNvPr id="8" name="TextBox 7"/>
          <p:cNvSpPr txBox="1"/>
          <p:nvPr/>
        </p:nvSpPr>
        <p:spPr>
          <a:xfrm>
            <a:off x="297874" y="259669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Vì sao nói liễu là loài cây dễ trồng?</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221673" y="1276350"/>
            <a:ext cx="8465127"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Cành liễu mềm mại, có thể chuyển động theo chiều gió</a:t>
            </a:r>
            <a:endParaRPr lang="en-US" sz="3600">
              <a:latin typeface="Arial" pitchFamily="34" charset="0"/>
              <a:cs typeface="Arial" pitchFamily="34" charset="0"/>
            </a:endParaRPr>
          </a:p>
        </p:txBody>
      </p:sp>
      <p:sp>
        <p:nvSpPr>
          <p:cNvPr id="17" name="Title 1"/>
          <p:cNvSpPr txBox="1">
            <a:spLocks/>
          </p:cNvSpPr>
          <p:nvPr/>
        </p:nvSpPr>
        <p:spPr>
          <a:xfrm>
            <a:off x="221674" y="361950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Liễu là loài cây dễ trồng vì chỉ cần cắm cành xuống đất, nó có thể nhanh chóng mọc lên cây non.</a:t>
            </a:r>
            <a:endParaRPr lang="en-US" sz="3600">
              <a:latin typeface="Arial" pitchFamily="34" charset="0"/>
              <a:cs typeface="Arial" pitchFamily="34" charset="0"/>
            </a:endParaRPr>
          </a:p>
        </p:txBody>
      </p:sp>
    </p:spTree>
    <p:extLst>
      <p:ext uri="{BB962C8B-B14F-4D97-AF65-F5344CB8AC3E}">
        <p14:creationId xmlns:p14="http://schemas.microsoft.com/office/powerpoint/2010/main" val="36790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ây Liễu, Chi Liễu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33350"/>
            <a:ext cx="3623130" cy="4832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ùa hoa liễu mộng mơ của xứ Hu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12850"/>
            <a:ext cx="514120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T.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217743" y="438150"/>
            <a:ext cx="4517514" cy="4517514"/>
          </a:xfrm>
        </p:spPr>
      </p:pic>
      <p:pic>
        <p:nvPicPr>
          <p:cNvPr id="9" name="C.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408743" y="438150"/>
            <a:ext cx="4517514" cy="4517514"/>
          </a:xfrm>
        </p:spPr>
      </p:pic>
    </p:spTree>
    <p:extLst>
      <p:ext uri="{BB962C8B-B14F-4D97-AF65-F5344CB8AC3E}">
        <p14:creationId xmlns:p14="http://schemas.microsoft.com/office/powerpoint/2010/main" val="18024957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smtClean="0">
                <a:solidFill>
                  <a:srgbClr val="0070C0"/>
                </a:solidFill>
                <a:latin typeface="Arial" pitchFamily="34" charset="0"/>
                <a:cs typeface="Arial" pitchFamily="34" charset="0"/>
              </a:rPr>
              <a:t>Cây gì quấn quýt vườn nhà</a:t>
            </a:r>
            <a:br>
              <a:rPr lang="en-US" sz="3600" smtClean="0">
                <a:solidFill>
                  <a:srgbClr val="0070C0"/>
                </a:solidFill>
                <a:latin typeface="Arial" pitchFamily="34" charset="0"/>
                <a:cs typeface="Arial" pitchFamily="34" charset="0"/>
              </a:rPr>
            </a:br>
            <a:r>
              <a:rPr lang="en-US" sz="3600" smtClean="0">
                <a:solidFill>
                  <a:srgbClr val="0070C0"/>
                </a:solidFill>
                <a:latin typeface="Arial" pitchFamily="34" charset="0"/>
                <a:cs typeface="Arial" pitchFamily="34" charset="0"/>
              </a:rPr>
              <a:t>Lá thơm dành tặng riêng bà sớm hôm?</a:t>
            </a:r>
            <a:endParaRPr lang="en-US" sz="3600">
              <a:solidFill>
                <a:srgbClr val="0070C0"/>
              </a:solidFill>
              <a:latin typeface="Arial" pitchFamily="34" charset="0"/>
              <a:cs typeface="Arial" pitchFamily="34" charset="0"/>
            </a:endParaRPr>
          </a:p>
        </p:txBody>
      </p:sp>
      <p:pic>
        <p:nvPicPr>
          <p:cNvPr id="2050" name="Picture 2" descr="Kỹ thuật trồng cây trầu không - VUA DƯỢC L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796" y="1414272"/>
            <a:ext cx="4794504" cy="35958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581371" y="1657350"/>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trầu</a:t>
            </a:r>
            <a:endParaRPr lang="en-US" sz="3600">
              <a:solidFill>
                <a:srgbClr val="FF0000"/>
              </a:solidFill>
              <a:latin typeface="Arial" pitchFamily="34" charset="0"/>
              <a:cs typeface="Arial" pitchFamily="34" charset="0"/>
            </a:endParaRPr>
          </a:p>
        </p:txBody>
      </p:sp>
      <p:pic>
        <p:nvPicPr>
          <p:cNvPr id="2052" name="Picture 4" descr="Giàn trầu của ngoại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0" y="2635250"/>
            <a:ext cx="4249590" cy="239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Thân cây lΗğu δŪg Ǉo ηưng Ύ˞o </a:t>
            </a:r>
            <a:r>
              <a:rPr lang="vi-VN" sz="3200" b="1" smtClean="0">
                <a:solidFill>
                  <a:srgbClr val="7030A0"/>
                </a:solidFill>
                <a:latin typeface="HP001 4 hàng" pitchFamily="34" charset="0"/>
                <a:ea typeface="Arial-Rounded" pitchFamily="34" charset="0"/>
                <a:cs typeface="Arial-Rounded" pitchFamily="34" charset="0"/>
              </a:rPr>
              <a:t>dai</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5"/>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b. </a:t>
            </a:r>
            <a:r>
              <a:rPr lang="vi-VN" sz="3200" b="1">
                <a:solidFill>
                  <a:srgbClr val="7030A0"/>
                </a:solidFill>
                <a:latin typeface="HP001 4 hàng" pitchFamily="34" charset="0"/>
                <a:ea typeface="Arial-Rounded" pitchFamily="34" charset="0"/>
                <a:cs typeface="Arial-Rounded" pitchFamily="34" charset="0"/>
              </a:rPr>
              <a:t>Cà</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ğu </a:t>
            </a:r>
            <a:r>
              <a:rPr lang="el-GR" sz="3200" b="1">
                <a:solidFill>
                  <a:srgbClr val="7030A0"/>
                </a:solidFill>
                <a:latin typeface="HP001 4 hàng" pitchFamily="34" charset="0"/>
                <a:ea typeface="Arial-Rounded" pitchFamily="34" charset="0"/>
                <a:cs typeface="Arial-Rounded" pitchFamily="34" charset="0"/>
              </a:rPr>
              <a:t>Εϛ</a:t>
            </a:r>
            <a:r>
              <a:rPr lang="vi-VN" sz="3200" b="1">
                <a:solidFill>
                  <a:srgbClr val="7030A0"/>
                </a:solidFill>
                <a:latin typeface="HP001 4 hàng" pitchFamily="34" charset="0"/>
                <a:ea typeface="Arial-Rounded" pitchFamily="34" charset="0"/>
                <a:cs typeface="Arial-Rounded" pitchFamily="34" charset="0"/>
              </a:rPr>
              <a:t>m jại, có </a:t>
            </a:r>
            <a:r>
              <a:rPr lang="el-GR" sz="3200" b="1">
                <a:solidFill>
                  <a:srgbClr val="7030A0"/>
                </a:solidFill>
                <a:latin typeface="HP001 4 hàng" pitchFamily="34" charset="0"/>
                <a:ea typeface="Arial-Rounded" pitchFamily="34" charset="0"/>
                <a:cs typeface="Arial-Rounded" pitchFamily="34" charset="0"/>
              </a:rPr>
              <a:t>Ό˘ ε</a:t>
            </a:r>
            <a:r>
              <a:rPr lang="vi-VN" sz="3200" b="1">
                <a:solidFill>
                  <a:srgbClr val="7030A0"/>
                </a:solidFill>
                <a:latin typeface="HP001 4 hàng" pitchFamily="34" charset="0"/>
                <a:ea typeface="Arial-Rounded" pitchFamily="34" charset="0"/>
                <a:cs typeface="Arial-Rounded" pitchFamily="34" charset="0"/>
              </a:rPr>
              <a:t>u</a:t>
            </a:r>
            <a:r>
              <a:rPr lang="el-GR" sz="3200" b="1">
                <a:solidFill>
                  <a:srgbClr val="7030A0"/>
                </a:solidFill>
                <a:latin typeface="HP001 4 hàng" pitchFamily="34" charset="0"/>
                <a:ea typeface="Arial-Rounded" pitchFamily="34" charset="0"/>
                <a:cs typeface="Arial-Rounded" pitchFamily="34" charset="0"/>
              </a:rPr>
              <a:t>ΐϜ</a:t>
            </a:r>
            <a:r>
              <a:rPr lang="vi-VN" sz="3200" b="1">
                <a:solidFill>
                  <a:srgbClr val="7030A0"/>
                </a:solidFill>
                <a:latin typeface="HP001 4 hàng" pitchFamily="34" charset="0"/>
                <a:ea typeface="Arial-Rounded" pitchFamily="34" charset="0"/>
                <a:cs typeface="Arial-Rounded" pitchFamily="34" charset="0"/>
              </a:rPr>
              <a:t>n đųg </a:t>
            </a:r>
            <a:r>
              <a:rPr lang="el-GR" sz="3200" b="1">
                <a:solidFill>
                  <a:srgbClr val="7030A0"/>
                </a:solidFill>
                <a:latin typeface="HP001 4 hàng" pitchFamily="34" charset="0"/>
                <a:ea typeface="Arial-Rounded" pitchFamily="34" charset="0"/>
                <a:cs typeface="Arial-Rounded" pitchFamily="34" charset="0"/>
              </a:rPr>
              <a:t>Ό;</a:t>
            </a:r>
            <a:r>
              <a:rPr lang="vi-VN" sz="3200" b="1" smtClean="0">
                <a:solidFill>
                  <a:srgbClr val="7030A0"/>
                </a:solidFill>
                <a:latin typeface="HP001 4 hàng" pitchFamily="34" charset="0"/>
                <a:ea typeface="Arial-Rounded" pitchFamily="34" charset="0"/>
                <a:cs typeface="Arial-Rounded" pitchFamily="34" charset="0"/>
              </a:rPr>
              <a:t>o</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675604" y="709659"/>
            <a:ext cx="3515396"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Thân cây liễu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5604" y="1200150"/>
            <a:ext cx="2903113"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Cành liễu (…).</a:t>
            </a:r>
            <a:endParaRPr lang="en-US" sz="2800">
              <a:latin typeface="Arial" pitchFamily="34" charset="0"/>
              <a:ea typeface="Arial-Rounded" pitchFamily="34" charset="0"/>
              <a:cs typeface="Arial" pitchFamily="34" charset="0"/>
            </a:endParaRPr>
          </a:p>
        </p:txBody>
      </p:sp>
      <p:sp>
        <p:nvSpPr>
          <p:cNvPr id="10" name="Rectangle 9"/>
          <p:cNvSpPr/>
          <p:nvPr/>
        </p:nvSpPr>
        <p:spPr>
          <a:xfrm>
            <a:off x="138546" y="3600450"/>
            <a:ext cx="8662647" cy="584775"/>
          </a:xfrm>
          <a:prstGeom prst="rect">
            <a:avLst/>
          </a:prstGeom>
        </p:spPr>
        <p:txBody>
          <a:bodyPr wrap="square">
            <a:spAutoFit/>
          </a:bodyPr>
          <a:lstStyle/>
          <a:p>
            <a:pPr algn="just"/>
            <a:r>
              <a:rPr lang="el-GR" sz="3200" b="1" smtClean="0">
                <a:solidFill>
                  <a:srgbClr val="7030A0"/>
                </a:solidFill>
                <a:latin typeface="HP001 4 hàng" pitchFamily="34" charset="0"/>
                <a:ea typeface="Arial-Rounded" pitchFamily="34" charset="0"/>
                <a:cs typeface="Arial-Rounded" pitchFamily="34" charset="0"/>
              </a:rPr>
              <a:t>εΗϛ</a:t>
            </a:r>
            <a:r>
              <a:rPr lang="vi-VN" sz="3200" b="1">
                <a:solidFill>
                  <a:srgbClr val="7030A0"/>
                </a:solidFill>
                <a:latin typeface="HP001 4 hàng" pitchFamily="34" charset="0"/>
                <a:ea typeface="Arial-Rounded" pitchFamily="34" charset="0"/>
                <a:cs typeface="Arial-Rounded" pitchFamily="34" charset="0"/>
              </a:rPr>
              <a:t>u gió</a:t>
            </a:r>
            <a:endParaRPr lang="en-US" sz="3200" b="1">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Cây liễu dẻo dai</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118, 119).</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120, 121).</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smtClean="0">
                <a:solidFill>
                  <a:srgbClr val="0070C0"/>
                </a:solidFill>
                <a:latin typeface="Arial" pitchFamily="34" charset="0"/>
                <a:cs typeface="Arial" pitchFamily="34" charset="0"/>
              </a:rPr>
              <a:t>Cây gì thân nhẵn, lá xanh</a:t>
            </a:r>
            <a:br>
              <a:rPr lang="en-US" sz="3600" smtClean="0">
                <a:solidFill>
                  <a:srgbClr val="0070C0"/>
                </a:solidFill>
                <a:latin typeface="Arial" pitchFamily="34" charset="0"/>
                <a:cs typeface="Arial" pitchFamily="34" charset="0"/>
              </a:rPr>
            </a:br>
            <a:r>
              <a:rPr lang="en-US" sz="3600" smtClean="0">
                <a:solidFill>
                  <a:srgbClr val="0070C0"/>
                </a:solidFill>
                <a:latin typeface="Arial" pitchFamily="34" charset="0"/>
                <a:cs typeface="Arial" pitchFamily="34" charset="0"/>
              </a:rPr>
              <a:t>Có buồng quả chín, ngọt lành thơm ngon?</a:t>
            </a:r>
            <a:endParaRPr lang="en-US" sz="3600">
              <a:solidFill>
                <a:srgbClr val="0070C0"/>
              </a:solidFill>
              <a:latin typeface="Arial" pitchFamily="34" charset="0"/>
              <a:cs typeface="Arial" pitchFamily="34" charset="0"/>
            </a:endParaRPr>
          </a:p>
        </p:txBody>
      </p:sp>
      <p:sp>
        <p:nvSpPr>
          <p:cNvPr id="6" name="Title 3"/>
          <p:cNvSpPr txBox="1">
            <a:spLocks/>
          </p:cNvSpPr>
          <p:nvPr/>
        </p:nvSpPr>
        <p:spPr>
          <a:xfrm>
            <a:off x="-381000" y="3362325"/>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chuối</a:t>
            </a:r>
            <a:endParaRPr lang="en-US" sz="3600">
              <a:solidFill>
                <a:srgbClr val="FF0000"/>
              </a:solidFill>
              <a:latin typeface="Arial" pitchFamily="34" charset="0"/>
              <a:cs typeface="Arial" pitchFamily="34" charset="0"/>
            </a:endParaRPr>
          </a:p>
        </p:txBody>
      </p:sp>
      <p:pic>
        <p:nvPicPr>
          <p:cNvPr id="3074" name="Picture 2" descr="Tả cây chuối lớp 7 - Viết văn học tr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33550"/>
            <a:ext cx="57912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CÂY LIỄU DẺO DAI</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8510" b="16444"/>
          <a:stretch/>
        </p:blipFill>
        <p:spPr>
          <a:xfrm>
            <a:off x="3575145" y="3523400"/>
            <a:ext cx="1781175" cy="1443628"/>
          </a:xfrm>
          <a:prstGeom prst="rect">
            <a:avLst/>
          </a:prstGeom>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10018"/>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Nói về đặc điểm khác nhau giữa hai cây trong tranh</a:t>
            </a:r>
            <a:endParaRPr lang="en-US" sz="2400" b="1">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3746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Những loại cây bạn không nên trồng trong nhà – bTaskee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325"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Ta , Mua Bán Cây Công Trình, Cây Bóng Mát Giá Rẻ Hà Nội -  caycanhgiagoc.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cxnSp>
        <p:nvCxnSpPr>
          <p:cNvPr id="5" name="Straight Connector 4"/>
          <p:cNvCxnSpPr/>
          <p:nvPr/>
        </p:nvCxnSpPr>
        <p:spPr>
          <a:xfrm flipH="1">
            <a:off x="2265189" y="1241181"/>
            <a:ext cx="678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31169" y="1241181"/>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66143" y="4289181"/>
            <a:ext cx="662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652954" y="3234104"/>
            <a:ext cx="11046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cxnSp>
        <p:nvCxnSpPr>
          <p:cNvPr id="11" name="Straight Connector 10"/>
          <p:cNvCxnSpPr/>
          <p:nvPr/>
        </p:nvCxnSpPr>
        <p:spPr>
          <a:xfrm flipH="1">
            <a:off x="257909" y="465259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lắc lư	</a:t>
            </a:r>
            <a:br>
              <a:rPr lang="en-US" smtClean="0">
                <a:latin typeface="Arial" pitchFamily="34" charset="0"/>
                <a:cs typeface="Arial" pitchFamily="34" charset="0"/>
              </a:rPr>
            </a:br>
            <a:r>
              <a:rPr lang="en-US" smtClean="0">
                <a:latin typeface="Arial" pitchFamily="34" charset="0"/>
                <a:cs typeface="Arial" pitchFamily="34" charset="0"/>
              </a:rPr>
              <a:t>giải thích	</a:t>
            </a:r>
            <a:br>
              <a:rPr lang="en-US" smtClean="0">
                <a:latin typeface="Arial" pitchFamily="34" charset="0"/>
                <a:cs typeface="Arial" pitchFamily="34" charset="0"/>
              </a:rPr>
            </a:br>
            <a:r>
              <a:rPr lang="en-US" smtClean="0">
                <a:latin typeface="Arial" pitchFamily="34" charset="0"/>
                <a:cs typeface="Arial" pitchFamily="34" charset="0"/>
              </a:rPr>
              <a:t>trồng</a:t>
            </a:r>
            <a:br>
              <a:rPr lang="en-US" smtClean="0">
                <a:latin typeface="Arial" pitchFamily="34" charset="0"/>
                <a:cs typeface="Arial" pitchFamily="34" charset="0"/>
              </a:rPr>
            </a:br>
            <a:r>
              <a:rPr lang="en-US" smtClean="0">
                <a:latin typeface="Arial" pitchFamily="34" charset="0"/>
                <a:cs typeface="Arial" pitchFamily="34" charset="0"/>
              </a:rPr>
              <a:t>nhanh chóng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cxnSp>
        <p:nvCxnSpPr>
          <p:cNvPr id="4" name="Straight Connector 3"/>
          <p:cNvCxnSpPr/>
          <p:nvPr/>
        </p:nvCxnSpPr>
        <p:spPr>
          <a:xfrm flipH="1">
            <a:off x="3118338" y="2261089"/>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962400" y="2247901"/>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869618" y="2952750"/>
            <a:ext cx="511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28661" y="3622430"/>
            <a:ext cx="349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867499" y="4292110"/>
            <a:ext cx="562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571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6" name="TextBox 5"/>
          <p:cNvSpPr txBox="1"/>
          <p:nvPr/>
        </p:nvSpPr>
        <p:spPr>
          <a:xfrm>
            <a:off x="166256" y="638854"/>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
        <p:nvSpPr>
          <p:cNvPr id="7" name="TextBox 6"/>
          <p:cNvSpPr txBox="1"/>
          <p:nvPr/>
        </p:nvSpPr>
        <p:spPr>
          <a:xfrm>
            <a:off x="152400" y="474674"/>
            <a:ext cx="8853054" cy="4616515"/>
          </a:xfrm>
          <a:prstGeom prst="rect">
            <a:avLst/>
          </a:prstGeom>
          <a:solidFill>
            <a:schemeClr val="bg1"/>
          </a:solid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Cây liễu không ngừng lắc lư.</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Thấy vậy, Nam rất lo cây liễu sẽ bị gãy.</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Cành liễu mềm mại, có thể chuyển động theo chiều gió.</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Vì vậy, cây không dễ bị gãy.</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Liễu còn là loài cây dễ trồng.</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Chỉ cần cắm cành xuống đất, nó có thể nhanh chóng mọc lên cây con.</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TotalTime>
  <Words>403</Words>
  <Application>Microsoft Office PowerPoint</Application>
  <PresentationFormat>On-screen Show (16:9)</PresentationFormat>
  <Paragraphs>125</Paragraphs>
  <Slides>21</Slides>
  <Notes>10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Rounded MT Bold</vt:lpstr>
      <vt:lpstr>Arial-Rounded</vt:lpstr>
      <vt:lpstr>Calibri</vt:lpstr>
      <vt:lpstr>HP001 4 hàng</vt:lpstr>
      <vt:lpstr>Times New Roman</vt:lpstr>
      <vt:lpstr>Office Theme</vt:lpstr>
      <vt:lpstr>PowerPoint Presentation</vt:lpstr>
      <vt:lpstr>Cây gì quấn quýt vườn nhà Lá thơm dành tặng riêng bà sớm hôm?</vt:lpstr>
      <vt:lpstr>Cây gì thân nhẵn, lá xanh Có buồng quả chín, ngọt lành thơm ngon?</vt:lpstr>
      <vt:lpstr>PowerPoint Presentation</vt:lpstr>
      <vt:lpstr>PowerPoint Presentation</vt:lpstr>
      <vt:lpstr>PowerPoint Presentation</vt:lpstr>
      <vt:lpstr>PowerPoint Presentation</vt:lpstr>
      <vt:lpstr>lắc lư  giải thích  trồng nhanh chóng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271</cp:revision>
  <dcterms:created xsi:type="dcterms:W3CDTF">2020-12-08T15:48:47Z</dcterms:created>
  <dcterms:modified xsi:type="dcterms:W3CDTF">2023-04-09T03:36:53Z</dcterms:modified>
</cp:coreProperties>
</file>