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77" r:id="rId2"/>
    <p:sldMasterId id="2147483931" r:id="rId3"/>
    <p:sldMasterId id="2147483944" r:id="rId4"/>
    <p:sldMasterId id="2147483996" r:id="rId5"/>
    <p:sldMasterId id="2147484118" r:id="rId6"/>
    <p:sldMasterId id="2147484159" r:id="rId7"/>
    <p:sldMasterId id="2147484177" r:id="rId8"/>
  </p:sldMasterIdLst>
  <p:notesMasterIdLst>
    <p:notesMasterId r:id="rId30"/>
  </p:notesMasterIdLst>
  <p:sldIdLst>
    <p:sldId id="422" r:id="rId9"/>
    <p:sldId id="433" r:id="rId10"/>
    <p:sldId id="379" r:id="rId11"/>
    <p:sldId id="389" r:id="rId12"/>
    <p:sldId id="434" r:id="rId13"/>
    <p:sldId id="356" r:id="rId14"/>
    <p:sldId id="391" r:id="rId15"/>
    <p:sldId id="439" r:id="rId16"/>
    <p:sldId id="441" r:id="rId17"/>
    <p:sldId id="435" r:id="rId18"/>
    <p:sldId id="442" r:id="rId19"/>
    <p:sldId id="359" r:id="rId20"/>
    <p:sldId id="444" r:id="rId21"/>
    <p:sldId id="445" r:id="rId22"/>
    <p:sldId id="369" r:id="rId23"/>
    <p:sldId id="383" r:id="rId24"/>
    <p:sldId id="382" r:id="rId25"/>
    <p:sldId id="371" r:id="rId26"/>
    <p:sldId id="384" r:id="rId27"/>
    <p:sldId id="447" r:id="rId28"/>
    <p:sldId id="385" r:id="rId29"/>
  </p:sldIdLst>
  <p:sldSz cx="11887200" cy="6858000"/>
  <p:notesSz cx="9144000" cy="6858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45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91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376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845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298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75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521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675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F3300"/>
    <a:srgbClr val="00CC00"/>
    <a:srgbClr val="0066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1881" autoAdjust="0"/>
  </p:normalViewPr>
  <p:slideViewPr>
    <p:cSldViewPr>
      <p:cViewPr varScale="1">
        <p:scale>
          <a:sx n="79" d="100"/>
          <a:sy n="79" d="100"/>
        </p:scale>
        <p:origin x="702" y="90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E51A0-F329-4F99-8DBB-2C0C1B623CA5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514350"/>
            <a:ext cx="44577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06DB90-C9C6-4E6E-8147-D5225541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9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3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2298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1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675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264;gf6d133436f_0_26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0899" name="Google Shape;265;gf6d133436f_0_261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6"/>
            <a:ext cx="11887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0860" y="3429000"/>
            <a:ext cx="832104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89660" y="1371600"/>
            <a:ext cx="9906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D124-8031-43AB-9EB7-5B8AEEFE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5" y="609603"/>
            <a:ext cx="825202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F172-B96E-4CC3-89D2-5C522B09430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3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07CD-0482-4181-93AC-A553E45F0BA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033C-07B3-48ED-A287-F72C53EC8AC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3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498604"/>
            <a:ext cx="362723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14928"/>
            <a:ext cx="440184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777069"/>
            <a:ext cx="3627237" cy="25844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62" indent="0">
              <a:buNone/>
              <a:defRPr sz="1000"/>
            </a:lvl2pPr>
            <a:lvl3pPr marL="685522" indent="0">
              <a:buNone/>
              <a:defRPr sz="900"/>
            </a:lvl3pPr>
            <a:lvl4pPr marL="1028284" indent="0">
              <a:buNone/>
              <a:defRPr sz="800"/>
            </a:lvl4pPr>
            <a:lvl5pPr marL="1371044" indent="0">
              <a:buNone/>
              <a:defRPr sz="800"/>
            </a:lvl5pPr>
            <a:lvl6pPr marL="1713807" indent="0">
              <a:buNone/>
              <a:defRPr sz="800"/>
            </a:lvl6pPr>
            <a:lvl7pPr marL="2056567" indent="0">
              <a:buNone/>
              <a:defRPr sz="800"/>
            </a:lvl7pPr>
            <a:lvl8pPr marL="2399328" indent="0">
              <a:buNone/>
              <a:defRPr sz="800"/>
            </a:lvl8pPr>
            <a:lvl9pPr marL="27420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7E6C-C043-4C3F-A107-F8663E8D6EA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4800600"/>
            <a:ext cx="82520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09603"/>
            <a:ext cx="825202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15" indent="0">
              <a:buNone/>
              <a:defRPr sz="1600"/>
            </a:lvl2pPr>
            <a:lvl3pPr marL="914029" indent="0">
              <a:buNone/>
              <a:defRPr sz="1600"/>
            </a:lvl3pPr>
            <a:lvl4pPr marL="1371044" indent="0">
              <a:buNone/>
              <a:defRPr sz="1600"/>
            </a:lvl4pPr>
            <a:lvl5pPr marL="1828059" indent="0">
              <a:buNone/>
              <a:defRPr sz="1600"/>
            </a:lvl5pPr>
            <a:lvl6pPr marL="2285075" indent="0">
              <a:buNone/>
              <a:defRPr sz="1600"/>
            </a:lvl6pPr>
            <a:lvl7pPr marL="2742087" indent="0">
              <a:buNone/>
              <a:defRPr sz="1600"/>
            </a:lvl7pPr>
            <a:lvl8pPr marL="3199103" indent="0">
              <a:buNone/>
              <a:defRPr sz="1600"/>
            </a:lvl8pPr>
            <a:lvl9pPr marL="3656118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5367339"/>
            <a:ext cx="8252028" cy="67402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015" indent="0">
              <a:buNone/>
              <a:defRPr sz="1300"/>
            </a:lvl2pPr>
            <a:lvl3pPr marL="914029" indent="0">
              <a:buNone/>
              <a:defRPr sz="1000"/>
            </a:lvl3pPr>
            <a:lvl4pPr marL="1371044" indent="0">
              <a:buNone/>
              <a:defRPr sz="900"/>
            </a:lvl4pPr>
            <a:lvl5pPr marL="1828059" indent="0">
              <a:buNone/>
              <a:defRPr sz="900"/>
            </a:lvl5pPr>
            <a:lvl6pPr marL="2285075" indent="0">
              <a:buNone/>
              <a:defRPr sz="900"/>
            </a:lvl6pPr>
            <a:lvl7pPr marL="2742087" indent="0">
              <a:buNone/>
              <a:defRPr sz="900"/>
            </a:lvl7pPr>
            <a:lvl8pPr marL="3199103" indent="0">
              <a:buNone/>
              <a:defRPr sz="900"/>
            </a:lvl8pPr>
            <a:lvl9pPr marL="3656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53-7683-430E-9D2F-4A3BC27949C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6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0"/>
            <a:ext cx="825202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4470400"/>
            <a:ext cx="825202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43C-5FD0-4BC4-A25A-A49113AC13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92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3632200"/>
            <a:ext cx="70457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470400"/>
            <a:ext cx="825203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41EF-70F1-4844-97F3-385F21822FE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80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931988"/>
            <a:ext cx="825203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3C2C-B136-4CCB-BCF0-D5AD3A6B8D2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8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48B66-5749-4E53-A217-13E618AF32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" y="609600"/>
            <a:ext cx="82439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6D9-E3F1-4731-8ED5-C27EB902D26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ADD4-28A0-42A4-964D-B467DAFC730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09607"/>
            <a:ext cx="1272456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09607"/>
            <a:ext cx="6753534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88A-656D-4594-8849-9D7C5329BAC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1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45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9854-3977-47B7-9502-2994BC19CDC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5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5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4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8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2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76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3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00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78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632" y="69858"/>
            <a:ext cx="1171797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>
            <a:off x="82550" y="1449391"/>
            <a:ext cx="11726228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82550" y="1397001"/>
            <a:ext cx="11726228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10" name="Rectangle 14"/>
          <p:cNvSpPr/>
          <p:nvPr/>
        </p:nvSpPr>
        <p:spPr>
          <a:xfrm>
            <a:off x="82550" y="2976570"/>
            <a:ext cx="11726228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6459" indent="0" algn="ctr">
              <a:buNone/>
            </a:lvl2pPr>
            <a:lvl3pPr marL="912919" indent="0" algn="ctr">
              <a:buNone/>
            </a:lvl3pPr>
            <a:lvl4pPr marL="1369376" indent="0" algn="ctr">
              <a:buNone/>
            </a:lvl4pPr>
            <a:lvl5pPr marL="1825845" indent="0" algn="ctr">
              <a:buNone/>
            </a:lvl5pPr>
            <a:lvl6pPr marL="2282298" indent="0" algn="ctr">
              <a:buNone/>
            </a:lvl6pPr>
            <a:lvl7pPr marL="2738754" indent="0" algn="ctr">
              <a:buNone/>
            </a:lvl7pPr>
            <a:lvl8pPr marL="3195214" indent="0" algn="ctr">
              <a:buNone/>
            </a:lvl8pPr>
            <a:lvl9pPr marL="36516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48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FFA0A-883D-46D8-BC21-EA34C95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907" y="69762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 flipV="1">
            <a:off x="90822" y="2376506"/>
            <a:ext cx="1171797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90822" y="2341572"/>
            <a:ext cx="1171797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4"/>
          <p:cNvSpPr/>
          <p:nvPr/>
        </p:nvSpPr>
        <p:spPr>
          <a:xfrm>
            <a:off x="88742" y="2468569"/>
            <a:ext cx="1172003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5"/>
            <a:ext cx="10104120" cy="136207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914-B119-47D4-8251-E18F0E7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8" name="Rounded Rectangle 10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346-2A3C-42F2-A3B5-6A9FD405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 flipV="1">
            <a:off x="88742" y="4683142"/>
            <a:ext cx="1170971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0"/>
          <p:cNvSpPr/>
          <p:nvPr/>
        </p:nvSpPr>
        <p:spPr>
          <a:xfrm>
            <a:off x="88742" y="4649796"/>
            <a:ext cx="1170971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Rectangle 11"/>
          <p:cNvSpPr/>
          <p:nvPr/>
        </p:nvSpPr>
        <p:spPr>
          <a:xfrm>
            <a:off x="88742" y="4773614"/>
            <a:ext cx="11709718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6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18" y="66677"/>
            <a:ext cx="11702435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F18-0C3D-43E4-BF56-3279781B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06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56619" y="1600200"/>
            <a:ext cx="8888571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5"/>
            <a:ext cx="10104120" cy="1933576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CBD-9874-436D-86C9-C768F5DF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1649" lvl="1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7470" lvl="2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3293" lvl="3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79115" lvl="4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4937" lvl="5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0765" lvl="6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06588" lvl="7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2410" lvl="8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6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7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17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0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9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52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6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2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6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19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9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1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3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8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5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0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83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7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72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3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2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64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4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6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37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137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148" tIns="115148" rIns="115148" bIns="115148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3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2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3056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3/18/2023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61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01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3048" lvl="1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9571" lvl="2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6096" lvl="3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2620" lvl="4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9144" lvl="5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5670" lvl="6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2193" lvl="7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8716" lvl="8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3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7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6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54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505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339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34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1356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41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78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1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5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2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92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42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38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68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51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993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53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3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51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32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792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99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67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0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533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68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65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143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86" tIns="115286" rIns="115286" bIns="115286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53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1147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0242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3/18/2023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1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2789"/>
      </p:ext>
    </p:extLst>
  </p:cSld>
  <p:clrMapOvr>
    <a:masterClrMapping/>
  </p:clrMapOvr>
  <p:transition spd="med">
    <p:whee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9" y="2404535"/>
            <a:ext cx="75747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9" y="4050839"/>
            <a:ext cx="7574735" cy="10969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9C5B-45A8-4F85-8438-B18AD2A68DB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7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250-C22D-4B6D-8283-ED1C79085D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3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2700874"/>
            <a:ext cx="825203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0DB1-ECA1-4005-841F-051C3F1BF6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60591"/>
            <a:ext cx="4014542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160590"/>
            <a:ext cx="4014543" cy="38807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0538-014C-4281-927A-7E3D5F286C8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69920" y="228600"/>
            <a:ext cx="832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920" y="1600200"/>
            <a:ext cx="8321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52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0FC93F-0414-47FB-BB2D-04C05D28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Arial" charset="0"/>
              </a:defRPr>
            </a:lvl1pPr>
          </a:lstStyle>
          <a:p>
            <a:pPr>
              <a:defRPr/>
            </a:pPr>
            <a:fld id="{FD009296-ADDB-4421-A92C-0990F7D6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600">
          <a:solidFill>
            <a:schemeClr val="tx1"/>
          </a:solidFill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1188720" y="274638"/>
            <a:ext cx="10104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912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88720" y="1447800"/>
            <a:ext cx="10104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023860" y="6191254"/>
            <a:ext cx="3219450" cy="47625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052060" cy="45720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9865" y="6208714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A85F4D-B0F6-4354-8D08-BD6F3F16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2606" indent="-272606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6801" indent="-228231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0993" indent="-228231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518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6937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3254" indent="-22823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129" indent="-22823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03" indent="-22823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883" indent="-22823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24" r:id="rId27"/>
    <p:sldLayoutId id="2147484025" r:id="rId28"/>
    <p:sldLayoutId id="2147484026" r:id="rId29"/>
    <p:sldLayoutId id="2147484027" r:id="rId30"/>
    <p:sldLayoutId id="2147484028" r:id="rId31"/>
    <p:sldLayoutId id="2147484029" r:id="rId32"/>
    <p:sldLayoutId id="2147484030" r:id="rId33"/>
    <p:sldLayoutId id="2147484031" r:id="rId34"/>
    <p:sldLayoutId id="2147484032" r:id="rId35"/>
    <p:sldLayoutId id="2147484033" r:id="rId36"/>
    <p:sldLayoutId id="2147484034" r:id="rId37"/>
    <p:sldLayoutId id="2147484035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1871" indent="-43187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5714" lvl="1" indent="-359896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39559" lvl="2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5382" lvl="3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1206" lvl="4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393" indent="-432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852" lvl="1" indent="-36033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1310" lvl="2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835" lvl="3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4358" lvl="4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2486" y="609603"/>
            <a:ext cx="82529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486" y="2160593"/>
            <a:ext cx="8252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069" y="6042032"/>
            <a:ext cx="889476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042032"/>
            <a:ext cx="600964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828" y="6042032"/>
            <a:ext cx="666592" cy="365125"/>
          </a:xfrm>
          <a:prstGeom prst="rect">
            <a:avLst/>
          </a:prstGeom>
        </p:spPr>
        <p:txBody>
          <a:bodyPr vert="horz" wrap="square" lIns="91403" tIns="45702" rIns="91403" bIns="45702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hangingPunct="0">
              <a:defRPr/>
            </a:pPr>
            <a:fld id="{F5F25FC4-D658-49A4-B326-44A0161924BB}" type="slidenum">
              <a:rPr lang="en-US" altLang="en-US" u="none">
                <a:solidFill>
                  <a:srgbClr val="90C226"/>
                </a:solidFill>
              </a:rPr>
              <a:pPr eaLnBrk="0" hangingPunct="0">
                <a:defRPr/>
              </a:pPr>
              <a:t>‹#›</a:t>
            </a:fld>
            <a:endParaRPr lang="en-US" altLang="en-US" u="non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01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2pPr>
      <a:lvl3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3pPr>
      <a:lvl4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4pPr>
      <a:lvl5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62" indent="-342762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648" indent="-285634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538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9550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6567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58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597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61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625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7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8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635015" y="-56661"/>
            <a:ext cx="1049654" cy="243935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11" name="Google Shape;268;p44"/>
          <p:cNvSpPr txBox="1">
            <a:spLocks noGrp="1"/>
          </p:cNvSpPr>
          <p:nvPr>
            <p:ph type="title"/>
          </p:nvPr>
        </p:nvSpPr>
        <p:spPr>
          <a:xfrm>
            <a:off x="2059623" y="2004060"/>
            <a:ext cx="7728744" cy="3328036"/>
          </a:xfrm>
        </p:spPr>
        <p:txBody>
          <a:bodyPr/>
          <a:lstStyle/>
          <a:p>
            <a:pPr algn="ctr" eaLnBrk="1" hangingPunct="1">
              <a:spcBef>
                <a:spcPts val="1514"/>
              </a:spcBef>
              <a:spcAft>
                <a:spcPts val="1514"/>
              </a:spcAft>
              <a:buClr>
                <a:srgbClr val="135675"/>
              </a:buClr>
            </a:pPr>
            <a: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KHOA HỌC </a:t>
            </a:r>
            <a:br>
              <a:rPr lang="en-US" altLang="en-GB" sz="5000" b="1">
                <a:solidFill>
                  <a:srgbClr val="135675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lớp</a:t>
            </a:r>
            <a:r>
              <a:rPr lang="vi-VN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  <a:t> 4</a:t>
            </a: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br>
              <a:rPr lang="en-US" altLang="en-GB" sz="3500" b="1">
                <a:solidFill>
                  <a:srgbClr val="FF0000"/>
                </a:solidFill>
                <a:latin typeface="#9Slide07 SVNZero" charset="0"/>
                <a:ea typeface="Life Savers" charset="0"/>
                <a:cs typeface="#9Slide07 SVNZero" charset="0"/>
                <a:sym typeface="Life Savers" charset="0"/>
              </a:rPr>
            </a:br>
            <a:endParaRPr lang="vi-VN" altLang="en-GB" sz="2500" b="1">
              <a:solidFill>
                <a:srgbClr val="FF0000"/>
              </a:solidFill>
              <a:latin typeface="Times New Roman" pitchFamily="18" charset="0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43012" name="Google Shape;271;p44"/>
          <p:cNvGrpSpPr>
            <a:grpSpLocks/>
          </p:cNvGrpSpPr>
          <p:nvPr/>
        </p:nvGrpSpPr>
        <p:grpSpPr bwMode="auto">
          <a:xfrm>
            <a:off x="9068119" y="4248150"/>
            <a:ext cx="2618899" cy="2491740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091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6115" y="1170440"/>
              <a:ext cx="228810" cy="402809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176" y="1131850"/>
              <a:ext cx="395514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625" y="1137363"/>
              <a:ext cx="84987" cy="124959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34" y="1182936"/>
              <a:ext cx="215735" cy="425596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747" y="1495701"/>
              <a:ext cx="86212" cy="79753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775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684" y="1329579"/>
              <a:ext cx="26558" cy="26095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50096" y="1339135"/>
              <a:ext cx="101739" cy="39325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023" y="1363392"/>
              <a:ext cx="23289" cy="23154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409" y="1364127"/>
              <a:ext cx="22881" cy="3124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61" y="1374418"/>
              <a:ext cx="15526" cy="19479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921" y="1360452"/>
              <a:ext cx="23698" cy="26830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082" y="1360084"/>
              <a:ext cx="21655" cy="28299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43" y="1366332"/>
              <a:ext cx="16752" cy="23522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68" y="1426974"/>
              <a:ext cx="60880" cy="18744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084" y="1553036"/>
              <a:ext cx="70277" cy="2756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460" y="1504155"/>
              <a:ext cx="35139" cy="11026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424" y="1344648"/>
              <a:ext cx="38407" cy="9923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320" y="1184406"/>
              <a:ext cx="62923" cy="21684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8054" y="1248724"/>
              <a:ext cx="51074" cy="11026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82" y="1462257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380" y="1468872"/>
              <a:ext cx="9397" cy="735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089" y="1464094"/>
              <a:ext cx="9397" cy="9188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4895" y="1457111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2" y="1458214"/>
              <a:ext cx="4903" cy="514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079" y="1524001"/>
              <a:ext cx="8172" cy="661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29971" y="1530984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4" y="1519223"/>
              <a:ext cx="6129" cy="661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272" y="1513343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787" y="1230715"/>
              <a:ext cx="7355" cy="7351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970" y="1242843"/>
              <a:ext cx="8172" cy="8086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464" y="1257912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765" y="1264160"/>
              <a:ext cx="5720" cy="5513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088" y="1248356"/>
              <a:ext cx="5312" cy="5880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607" y="1359717"/>
              <a:ext cx="7355" cy="8086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596" y="1374418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628" y="1379196"/>
              <a:ext cx="6537" cy="5513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133" y="1366700"/>
              <a:ext cx="8989" cy="661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68" y="1364495"/>
              <a:ext cx="6946" cy="5513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057" y="1361187"/>
              <a:ext cx="10215" cy="9556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358" y="1364862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132" y="1363760"/>
              <a:ext cx="11441" cy="8821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715" y="1496069"/>
              <a:ext cx="9398" cy="9923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424" y="1499377"/>
              <a:ext cx="9806" cy="8821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725" y="1512240"/>
              <a:ext cx="6537" cy="661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90" y="1512240"/>
              <a:ext cx="6537" cy="514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8047" y="1529514"/>
              <a:ext cx="9806" cy="7718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1102" y="1521061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4973" y="1539070"/>
              <a:ext cx="10215" cy="8086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456" y="1545318"/>
              <a:ext cx="6946" cy="4778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9002" y="1343913"/>
              <a:ext cx="10215" cy="10658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259" y="1340238"/>
              <a:ext cx="8581" cy="6615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700" y="1335092"/>
              <a:ext cx="6129" cy="4778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77" y="1351631"/>
              <a:ext cx="7763" cy="8086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13" name="Google Shape;327;p44"/>
          <p:cNvGrpSpPr>
            <a:grpSpLocks/>
          </p:cNvGrpSpPr>
          <p:nvPr/>
        </p:nvGrpSpPr>
        <p:grpSpPr bwMode="auto">
          <a:xfrm>
            <a:off x="43339" y="3802380"/>
            <a:ext cx="2003901" cy="30632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28" y="4253288"/>
              <a:ext cx="273985" cy="291692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21" y="4251100"/>
              <a:ext cx="23913" cy="31357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575" y="4273342"/>
              <a:ext cx="102947" cy="249032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504" y="4261309"/>
              <a:ext cx="108621" cy="286587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056" y="4283915"/>
              <a:ext cx="64443" cy="228249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83" y="4613891"/>
              <a:ext cx="175496" cy="192516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36" y="4695200"/>
              <a:ext cx="57958" cy="8022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20" y="4694107"/>
              <a:ext cx="60390" cy="9844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359" y="4636498"/>
              <a:ext cx="1621" cy="51775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954" y="4635768"/>
              <a:ext cx="2837" cy="53234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644" y="4653270"/>
              <a:ext cx="22697" cy="29534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33" y="4652541"/>
              <a:ext cx="24723" cy="30992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109" y="4637591"/>
              <a:ext cx="29992" cy="48858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299" y="4636862"/>
              <a:ext cx="31614" cy="50682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765" y="4464764"/>
              <a:ext cx="205489" cy="196163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273" y="4466223"/>
              <a:ext cx="79440" cy="85685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443" y="4811148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897" y="4792188"/>
              <a:ext cx="60390" cy="39378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280" y="4827920"/>
              <a:ext cx="76602" cy="9480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27" y="4810419"/>
              <a:ext cx="10943" cy="11303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87" y="4808960"/>
              <a:ext cx="20670" cy="3646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681" y="4790729"/>
              <a:ext cx="30398" cy="17866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523" y="4810054"/>
              <a:ext cx="23913" cy="20054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91" y="4791094"/>
              <a:ext cx="59985" cy="39378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86" y="4809325"/>
              <a:ext cx="10943" cy="10574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91" y="4826462"/>
              <a:ext cx="76602" cy="984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610" y="4807866"/>
              <a:ext cx="21076" cy="3281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394" y="4789271"/>
              <a:ext cx="30803" cy="17866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768" y="4466223"/>
              <a:ext cx="79845" cy="85685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85" y="4411895"/>
              <a:ext cx="62012" cy="76204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8" y="4437418"/>
              <a:ext cx="52284" cy="28075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753" y="4464764"/>
              <a:ext cx="405" cy="1458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322" y="4466223"/>
              <a:ext cx="2432" cy="8386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8" y="4421375"/>
              <a:ext cx="55527" cy="53234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109" y="4348817"/>
              <a:ext cx="63227" cy="55421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4973" y="4365954"/>
              <a:ext cx="47421" cy="38284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31" y="4365954"/>
              <a:ext cx="44178" cy="22241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212" y="4381267"/>
              <a:ext cx="34451" cy="17137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121" y="4411166"/>
              <a:ext cx="59174" cy="55786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769" y="4429032"/>
              <a:ext cx="45394" cy="36826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795" y="4428667"/>
              <a:ext cx="46205" cy="1896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068" y="4435230"/>
              <a:ext cx="36072" cy="1458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0912" y="4278811"/>
              <a:ext cx="203868" cy="184860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613" y="4263132"/>
              <a:ext cx="213190" cy="141470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7920" y="4403144"/>
              <a:ext cx="23913" cy="13491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579" y="4331680"/>
              <a:ext cx="53906" cy="19324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935" y="4358661"/>
              <a:ext cx="37288" cy="36097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90" y="4357567"/>
              <a:ext cx="18644" cy="47035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397" y="4388195"/>
              <a:ext cx="33640" cy="25523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795" y="4408978"/>
              <a:ext cx="8917" cy="4011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201" y="4406061"/>
              <a:ext cx="9322" cy="2552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606" y="4401686"/>
              <a:ext cx="9322" cy="3281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91" y="4360849"/>
              <a:ext cx="34046" cy="26617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606" y="4366318"/>
              <a:ext cx="8917" cy="5469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443" y="4362672"/>
              <a:ext cx="7701" cy="6563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85" y="4358297"/>
              <a:ext cx="6485" cy="8022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549" y="4264591"/>
              <a:ext cx="52284" cy="26981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303" y="4415906"/>
              <a:ext cx="14996" cy="108291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803" y="4404603"/>
              <a:ext cx="13375" cy="102821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564" y="4285009"/>
              <a:ext cx="80656" cy="94071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30" y="4291572"/>
              <a:ext cx="60796" cy="61620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311" y="4275165"/>
              <a:ext cx="56743" cy="78027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18" y="4275529"/>
              <a:ext cx="79034" cy="57244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204" y="4284280"/>
              <a:ext cx="49447" cy="32451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677" y="4351004"/>
              <a:ext cx="115106" cy="195798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40" y="4355380"/>
              <a:ext cx="118349" cy="193975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761" y="4359755"/>
              <a:ext cx="124428" cy="192152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844" y="4323294"/>
              <a:ext cx="107406" cy="223144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249" y="4327669"/>
              <a:ext cx="113080" cy="221321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655" y="4331315"/>
              <a:ext cx="113485" cy="219863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654" y="4364860"/>
              <a:ext cx="131318" cy="200173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870" y="4366683"/>
              <a:ext cx="130102" cy="1983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518" y="4334232"/>
              <a:ext cx="120781" cy="228249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24" y="4336420"/>
              <a:ext cx="119565" cy="226061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064" y="4384184"/>
              <a:ext cx="58364" cy="183401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083"/>
              <a:ext cx="35261" cy="47764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765" y="4470233"/>
              <a:ext cx="47420" cy="46306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193" y="4482995"/>
              <a:ext cx="97273" cy="96258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553" y="4450909"/>
              <a:ext cx="51068" cy="52504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9" y="4450179"/>
              <a:ext cx="49447" cy="53598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33" y="4384549"/>
              <a:ext cx="39720" cy="44848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6049" y="4385643"/>
              <a:ext cx="37693" cy="42295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39" y="4388924"/>
              <a:ext cx="24318" cy="15314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50102" y="4396217"/>
              <a:ext cx="25939" cy="16043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507" y="4400227"/>
              <a:ext cx="28776" cy="17866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371" y="4406061"/>
              <a:ext cx="24723" cy="15314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85" y="4476432"/>
              <a:ext cx="40936" cy="25888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617" y="4510341"/>
              <a:ext cx="27155" cy="25523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5909" y="4351369"/>
              <a:ext cx="40125" cy="26252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23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3: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hô hấp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20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8"/>
            <a:ext cx="10911541" cy="526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Đọc sgk, quan sát hình 2 trang 121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hô hấp,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hô hấp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hô hấp?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4. Điều gì sẽ xảy ra với cây nếu quá trình hô hấp của cây bị ngừng?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1" name="Picture 31" descr="HI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9677400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1600200" y="6248403"/>
            <a:ext cx="8915400" cy="584624"/>
          </a:xfrm>
          <a:prstGeom prst="rect">
            <a:avLst/>
          </a:prstGeom>
          <a:solidFill>
            <a:srgbClr val="FF9900"/>
          </a:solidFill>
          <a:ln w="952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rgbClr val="0000FF"/>
                </a:solidFill>
              </a:rPr>
              <a:t>Sơ đồ sự trao đổi khí trong hô hấp của thực vật.</a:t>
            </a:r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8001001" y="30480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752600" y="3276600"/>
            <a:ext cx="1524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5943603" y="2667000"/>
            <a:ext cx="1828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7620000" y="1752600"/>
            <a:ext cx="1752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V="1">
            <a:off x="5905500" y="3733800"/>
            <a:ext cx="20955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200400" y="3962400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590800" y="1905000"/>
            <a:ext cx="1752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H="1" flipV="1">
            <a:off x="3810000" y="2743200"/>
            <a:ext cx="106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3" name="Oval 43"/>
          <p:cNvSpPr>
            <a:spLocks noChangeArrowheads="1"/>
          </p:cNvSpPr>
          <p:nvPr/>
        </p:nvSpPr>
        <p:spPr bwMode="auto">
          <a:xfrm>
            <a:off x="7543800" y="1676400"/>
            <a:ext cx="2057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8001004" y="2971800"/>
            <a:ext cx="1905001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  <a:cs typeface="Times New Roman" pitchFamily="18" charset="0"/>
              </a:rPr>
              <a:t>Khí ô-xi</a:t>
            </a:r>
          </a:p>
        </p:txBody>
      </p:sp>
      <p:sp>
        <p:nvSpPr>
          <p:cNvPr id="97325" name="Oval 45"/>
          <p:cNvSpPr>
            <a:spLocks noChangeArrowheads="1"/>
          </p:cNvSpPr>
          <p:nvPr/>
        </p:nvSpPr>
        <p:spPr bwMode="auto">
          <a:xfrm>
            <a:off x="2438399" y="1676400"/>
            <a:ext cx="2286001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1676400" y="3124200"/>
            <a:ext cx="1752600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</a:rPr>
              <a:t>Khí ô-xi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 animBg="1"/>
      <p:bldP spid="97313" grpId="0" animBg="1"/>
      <p:bldP spid="97315" grpId="0" animBg="1"/>
      <p:bldP spid="97316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95400"/>
            <a:ext cx="10698480" cy="4525963"/>
          </a:xfrm>
          <a:prstGeom prst="rect">
            <a:avLst/>
          </a:prstGeom>
        </p:spPr>
        <p:txBody>
          <a:bodyPr lIns="91403" tIns="45702" rIns="91403" bIns="45702"/>
          <a:lstStyle>
            <a:lvl1pPr marL="342482" indent="-3424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45" indent="-2854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613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254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4902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1544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8190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4832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1477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152646"/>
            <a:ext cx="101041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</a:rPr>
              <a:t>2: Quá trình hô hấp của thực vật diễn ra khi nào?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2828922"/>
            <a:ext cx="10698480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defRPr/>
            </a:pP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Quá trình hô hấp diễn ra suốt 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cả ngày 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u="none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đêm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89660" y="5791200"/>
            <a:ext cx="92125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</a:rPr>
              <a:t>Cây sẽ bị </a:t>
            </a:r>
            <a:r>
              <a:rPr lang="en-US" altLang="en-US" sz="2800" u="none">
                <a:solidFill>
                  <a:srgbClr val="FF0000"/>
                </a:solidFill>
              </a:rPr>
              <a:t>chết</a:t>
            </a:r>
            <a:r>
              <a:rPr lang="en-US" alt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" y="457200"/>
            <a:ext cx="110261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  <a:cs typeface="Times New Roman" pitchFamily="18" charset="0"/>
              </a:rPr>
              <a:t>1: Trong quá trình hô hấp, thực vật lấy vào khí gì và thải ra khí gì?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066801"/>
            <a:ext cx="1103376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Trong quá trình hô hấp, thực vật </a:t>
            </a:r>
            <a:r>
              <a:rPr lang="en-US" altLang="en-US" sz="2800" u="none">
                <a:solidFill>
                  <a:srgbClr val="FF0000"/>
                </a:solidFill>
                <a:cs typeface="Times New Roman" pitchFamily="18" charset="0"/>
              </a:rPr>
              <a:t>hút khí ô- xi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thải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 ra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khí các- bô- níc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hơi nước.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5039378"/>
            <a:ext cx="106984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/>
          <a:p>
            <a:r>
              <a:rPr lang="en-US" altLang="en-US" sz="2800" u="none">
                <a:cs typeface="Times New Roman" pitchFamily="18" charset="0"/>
              </a:rPr>
              <a:t>4: Điều gì sẽ xảy ra với cây nếu quá trình hô hấp của cây bị ngừng?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3" y="3615746"/>
            <a:ext cx="1051560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none">
                <a:cs typeface="Times New Roman" pitchFamily="18" charset="0"/>
              </a:rPr>
              <a:t>3: Bộ phận nào của cây thực hiện quá trình hô hấp?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u="none">
                <a:solidFill>
                  <a:srgbClr val="006600"/>
                </a:solidFill>
              </a:rPr>
              <a:t>Lá cây  </a:t>
            </a:r>
            <a:r>
              <a:rPr lang="en-US" altLang="en-US" sz="2800" u="none">
                <a:solidFill>
                  <a:srgbClr val="0000FF"/>
                </a:solidFill>
              </a:rPr>
              <a:t>là bộ phận thực hiện quá trình hô hấp.</a:t>
            </a:r>
          </a:p>
        </p:txBody>
      </p:sp>
    </p:spTree>
    <p:extLst>
      <p:ext uri="{BB962C8B-B14F-4D97-AF65-F5344CB8AC3E}">
        <p14:creationId xmlns:p14="http://schemas.microsoft.com/office/powerpoint/2010/main" val="59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4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hô hấp của cây  diễn ra suốt cả ngày và đêm. Cây xanh hô hấp lấy vào khí ô-xi và thải ra khí các-bô-níc.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uong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371600" y="3657600"/>
            <a:ext cx="14478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105400" y="3886200"/>
            <a:ext cx="2209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4724400" y="3048000"/>
            <a:ext cx="2286001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8991600" y="4419600"/>
            <a:ext cx="1524000" cy="914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828800" y="5943610"/>
            <a:ext cx="4191000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248399" y="6035682"/>
            <a:ext cx="4267201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hô hấp của thực vật.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524001" y="5959482"/>
            <a:ext cx="434340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quang hợp của thực vật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" y="1219209"/>
            <a:ext cx="11353800" cy="521666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r>
              <a:rPr lang="en-US" b="1" u="none">
                <a:cs typeface="Times New Roman" pitchFamily="18" charset="0"/>
              </a:rPr>
              <a:t>- Thực vật cần không khí để quang hợp và hô hấp.</a:t>
            </a:r>
          </a:p>
          <a:p>
            <a:r>
              <a:rPr lang="en-US" b="1" u="none">
                <a:cs typeface="Times New Roman" pitchFamily="18" charset="0"/>
              </a:rPr>
              <a:t>- Khí ô-xi cần cho quá trình hô hấp của thực vật. Thiếu ô-xi, thực vật sẽ ngừng hô hấp và chết.</a:t>
            </a:r>
          </a:p>
          <a:p>
            <a:pPr algn="just"/>
            <a:r>
              <a:rPr lang="en-US" b="1" u="none">
                <a:cs typeface="Times New Roman" pitchFamily="18" charset="0"/>
              </a:rPr>
              <a:t>- Khí các-bô-níc cần cho quá trình quang hợp. Người ta đã phát hiện khí các-bô-níc có trong không khí chỉ đủ cho cây phát triển bình thường. Nếu tăng lượng khí các-bô-níc lên gấp đôi thì cây trồng sẽ cho năng suất cao hơn. Nhưng nếu lượng khí các-bô-níc cao hơn nữa, cây trồng sẽ chết.</a:t>
            </a:r>
            <a:endParaRPr lang="en-US" u="none"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38401" y="152407"/>
            <a:ext cx="7010400" cy="7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BÀI HỌC</a:t>
            </a:r>
            <a:endParaRPr lang="en-US" sz="4000" b="1" u="none">
              <a:solidFill>
                <a:srgbClr val="00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>
            <a:grpSpLocks/>
          </p:cNvGrpSpPr>
          <p:nvPr/>
        </p:nvGrpSpPr>
        <p:grpSpPr bwMode="auto">
          <a:xfrm>
            <a:off x="1600203" y="228600"/>
            <a:ext cx="7660641" cy="4038600"/>
            <a:chOff x="152400" y="840582"/>
            <a:chExt cx="7692571" cy="5229227"/>
          </a:xfrm>
        </p:grpSpPr>
        <p:pic>
          <p:nvPicPr>
            <p:cNvPr id="26627" name="Ảnh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840582"/>
              <a:ext cx="7436153" cy="49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Bầu dục 7"/>
            <p:cNvSpPr/>
            <p:nvPr/>
          </p:nvSpPr>
          <p:spPr>
            <a:xfrm>
              <a:off x="7312101" y="5612252"/>
              <a:ext cx="532870" cy="45755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1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97" y="4209988"/>
            <a:ext cx="108966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Tại sao trời nắng, người ta nghỉ ngơi dưới bóng mát cảm thấy dễ chịu?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1" y="5505386"/>
            <a:ext cx="1070775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vi-VN" b="1" u="none">
                <a:cs typeface="Times New Roman" pitchFamily="18" charset="0"/>
              </a:rPr>
              <a:t>Vì cây quang hợp, sẽ hút khí các-bô-níc và thả ra khí ô-xi, do đó ta cảm thấy dễ chịu.</a:t>
            </a:r>
            <a:endParaRPr lang="en-US" b="1" u="none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739792"/>
            <a:ext cx="34290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0066FF"/>
                </a:solidFill>
              </a:rPr>
              <a:t>Khí các-bô-níc thường có trong thành phần nào?</a:t>
            </a:r>
            <a:r>
              <a:rPr lang="en-US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09550" y="3654093"/>
            <a:ext cx="30099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</a:rPr>
              <a:t>Khí các-bô-níc thường có trong khói, bụi.</a:t>
            </a:r>
          </a:p>
        </p:txBody>
      </p:sp>
      <p:pic>
        <p:nvPicPr>
          <p:cNvPr id="32772" name="Picture 4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2" y="176214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490182"/>
            <a:ext cx="3609473" cy="2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thanhphohati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262" y="525385"/>
            <a:ext cx="3365343" cy="2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7"/>
            <a:ext cx="9144000" cy="5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latin typeface="Arial" pitchFamily="34" charset="0"/>
              </a:rPr>
              <a:t>Trồng nhiều cây xanh ở đô thị</a:t>
            </a:r>
          </a:p>
        </p:txBody>
      </p:sp>
      <p:pic>
        <p:nvPicPr>
          <p:cNvPr id="35845" name="Picture 4" descr="hang cay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545" y="580582"/>
            <a:ext cx="2221172" cy="27955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6" name="Picture 5" descr="duonglema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987" y="588550"/>
            <a:ext cx="2363017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2" y="5029203"/>
            <a:ext cx="11147227" cy="18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u="none">
                <a:cs typeface="Times New Roman" pitchFamily="18" charset="0"/>
              </a:rPr>
              <a:t>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Tại vì: </a:t>
            </a:r>
            <a:r>
              <a:rPr lang="en-US" b="1" u="none">
                <a:cs typeface="Times New Roman" pitchFamily="18" charset="0"/>
              </a:rPr>
              <a:t>Khi quang hợp thì cây xanh sẽ hút khí các-bô-níc thải ô xi làm cho môi trường trong sạch, không bị ô nhiễm.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2917" y="3733802"/>
            <a:ext cx="1113088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Tại sao trồng nhiều cây xanh thì môi trường không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1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Vai trò của Không khí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2124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838200"/>
            <a:ext cx="12184380" cy="885873"/>
          </a:xfrm>
          <a:prstGeom prst="rect">
            <a:avLst/>
          </a:prstGeom>
          <a:noFill/>
        </p:spPr>
        <p:txBody>
          <a:bodyPr lIns="115305" tIns="57653" rIns="115305" bIns="57653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Định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hướng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học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tập</a:t>
            </a:r>
            <a:endParaRPr lang="en-US" sz="5000" b="1" u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702" y="2823213"/>
            <a:ext cx="14759940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305" tIns="57653" rIns="115305" bIns="57653">
            <a:spAutoFit/>
          </a:bodyPr>
          <a:lstStyle>
            <a:lvl1pPr eaLnBrk="0" hangingPunct="0">
              <a:defRPr b="1">
                <a:solidFill>
                  <a:srgbClr val="A5002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A5002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Ôn lại nội dung bài học.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Tìm hiểu về trao đổi chất ở thực vật sgk/122-123 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37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057416" y="1600200"/>
            <a:ext cx="7848601" cy="3810000"/>
          </a:xfrm>
          <a:prstGeom prst="rect">
            <a:avLst/>
          </a:prstGeom>
        </p:spPr>
        <p:txBody>
          <a:bodyPr wrap="none" lIns="91292" tIns="45645" rIns="91292" bIns="4564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pic>
        <p:nvPicPr>
          <p:cNvPr id="36867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48768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399" y="381007"/>
            <a:ext cx="10058402" cy="23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Quan sát và phán đoán: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b="1" u="none">
                <a:cs typeface="Times New Roman" pitchFamily="18" charset="0"/>
              </a:rPr>
              <a:t>    Cây ở chậu a được trồng trong môi trường không khí bình thường, cây ở chậu b được trồng trong môi trường kín, không có không khí. </a:t>
            </a:r>
            <a:endParaRPr lang="en-US" sz="3200" dirty="0">
              <a:cs typeface="Times New Roman" pitchFamily="18" charset="0"/>
            </a:endParaRP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2" y="3048005"/>
            <a:ext cx="1160566" cy="2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7037" y="2971810"/>
            <a:ext cx="1354668" cy="2742935"/>
            <a:chOff x="1181" y="1392"/>
            <a:chExt cx="1152" cy="2473"/>
          </a:xfrm>
        </p:grpSpPr>
        <p:pic>
          <p:nvPicPr>
            <p:cNvPr id="15366" name="Picture 4" descr="p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1" y="1392"/>
              <a:ext cx="11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625" y="3393"/>
              <a:ext cx="5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u="none">
                  <a:latin typeface="Arial" pitchFamily="34" charset="0"/>
                </a:rPr>
                <a:t>a</a:t>
              </a:r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5800" y="3053536"/>
            <a:ext cx="6934200" cy="5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thế nào? Vì sao?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5270603"/>
            <a:ext cx="426474" cy="4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95800" y="3048003"/>
            <a:ext cx="6934200" cy="15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latin typeface="Arial" pitchFamily="34" charset="0"/>
              </a:rPr>
              <a:t>* Cây ở chậu b không phát triển bình thường, cây yếu dần và sẽ chết vì cây thiếu không khí.</a:t>
            </a:r>
            <a:endParaRPr lang="en-US" sz="32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1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4123" y="344390"/>
            <a:ext cx="11430000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Vậy vai trò của không khí đối với đời sống của thực vật như thế nào?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1" y="1944589"/>
            <a:ext cx="1172307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Không khí rất quan trọng đối với đời sống của thực vật, nó giúp cho thực vật quang hợp và hô hấp.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4126" y="3853930"/>
            <a:ext cx="1084384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Không khí gồm những thành phần nào?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64128" y="4724403"/>
            <a:ext cx="1157067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Ô-xi , Nitơ</a:t>
            </a:r>
            <a:r>
              <a:rPr lang="en-US" u="none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các-bô-níc, hơi  nước, bụi và vi khuẩn.  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245144" y="1246632"/>
              <a:ext cx="239636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 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2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Times New Roman" panose="02020603050405020304" pitchFamily="18" charset="0"/>
                </a:rPr>
                <a:t>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Quá trình quang hợp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048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9"/>
            <a:ext cx="10911541" cy="4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Quan sát hình 1 sách giáo khoa trang 120 </a:t>
            </a:r>
          </a:p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quang hợp,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quang hợp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quang hợp?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9530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4572003" y="2286000"/>
            <a:ext cx="609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6096003" y="2667000"/>
            <a:ext cx="68579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81799" y="2582874"/>
            <a:ext cx="1447800" cy="953956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pitchFamily="34" charset="0"/>
              </a:rPr>
              <a:t>Các-bô-níc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7615" y="1600209"/>
            <a:ext cx="914401" cy="107706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3200" b="1" u="none">
                <a:latin typeface="Arial" pitchFamily="34" charset="0"/>
              </a:rPr>
              <a:t>Khí ô-xi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00400" y="5534035"/>
            <a:ext cx="5257790" cy="9539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latin typeface="Arial" pitchFamily="34" charset="0"/>
              </a:rPr>
              <a:t>Sơ đồ sự trao đổi khí trong quang hợp của thực vật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5" grpId="0" animBg="1"/>
      <p:bldP spid="14355" grpId="0" animBg="1"/>
      <p:bldP spid="14356" grpId="0" animBg="1"/>
      <p:bldP spid="143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2819402"/>
            <a:ext cx="10439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/>
              <a:t>2: Quá trình quang hợp chỉ diễn ra vào khi nào?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33401" y="3581401"/>
            <a:ext cx="9677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Quá trình quang hợp chỉ diễn ra vào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ban ngày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1003" y="4572001"/>
            <a:ext cx="105156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none">
                <a:cs typeface="Times New Roman" pitchFamily="18" charset="0"/>
              </a:rPr>
              <a:t>3: Bộ phận nào của cây thực hiện quá trình quang hợp?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5410201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6600"/>
                </a:solidFill>
              </a:rPr>
              <a:t>Lá cây  </a:t>
            </a:r>
            <a:r>
              <a:rPr lang="en-US" altLang="en-US" sz="3200" u="none">
                <a:solidFill>
                  <a:srgbClr val="0000FF"/>
                </a:solidFill>
              </a:rPr>
              <a:t>là bộ phận thực hiện quá trình quang hợp.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57200" y="420807"/>
            <a:ext cx="107442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cs typeface="Times New Roman" pitchFamily="18" charset="0"/>
              </a:rPr>
              <a:t>1: Trong quá trình quang hợp, thực vật lấy vào khí gì và thải ra khí gì?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" y="1524003"/>
            <a:ext cx="102870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Trong quá trình quang hợp, thực vật </a:t>
            </a:r>
            <a:r>
              <a:rPr lang="en-US" altLang="en-US" sz="3200" u="none">
                <a:solidFill>
                  <a:srgbClr val="990000"/>
                </a:solidFill>
                <a:cs typeface="Times New Roman" pitchFamily="18" charset="0"/>
              </a:rPr>
              <a:t>lấy vào khí các- bô- níc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thải ra khí ô- xi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1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defTabSz="91402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quang hợp của cây  diễn ra dưới ánh sáng mặt trời. Cây xanh quang hợp lấy vào khí các-bô-níc và thải ra khí ô-xi.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5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58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60&quot;/&gt;&lt;/object&gt;&lt;object type=&quot;3&quot; unique_id=&quot;10013&quot;&gt;&lt;property id=&quot;20148&quot; value=&quot;5&quot;/&gt;&lt;property id=&quot;20300&quot; value=&quot;Slide 10&quot;/&gt;&lt;property id=&quot;20307&quot; value=&quot;369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75&quot;/&gt;&lt;/object&gt;&lt;object type=&quot;3&quot; unique_id=&quot;10020&quot;&gt;&lt;property id=&quot;20148&quot; value=&quot;5&quot;/&gt;&lt;property id=&quot;20300&quot; value=&quot;Slide 18&quot;/&gt;&lt;property id=&quot;20307&quot; value=&quot;321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30&quot;/&gt;&lt;/object&gt;&lt;object type=&quot;3&quot; unique_id=&quot;10023&quot;&gt;&lt;property id=&quot;20148&quot; value=&quot;5&quot;/&gt;&lt;property id=&quot;20300&quot; value=&quot;Slide 21&quot;/&gt;&lt;property id=&quot;20307&quot; value=&quot;323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27&quot;/&gt;&lt;/object&gt;&lt;object type=&quot;3&quot; unique_id=&quot;10029&quot;&gt;&lt;property id=&quot;20148&quot; value=&quot;5&quot;/&gt;&lt;property id=&quot;20300&quot; value=&quot;Slide 27&quot;/&gt;&lt;property id=&quot;20307&quot; value=&quot;328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032&quot;&gt;&lt;property id=&quot;20148&quot; value=&quot;5&quot;/&gt;&lt;property id=&quot;20300&quot; value=&quot;Slide 30&quot;/&gt;&lt;property id=&quot;20307&quot; value=&quot;296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329&quot;/&gt;&lt;/object&gt;&lt;object type=&quot;3&quot; unique_id=&quot;10299&quot;&gt;&lt;property id=&quot;20148&quot; value=&quot;5&quot;/&gt;&lt;property id=&quot;20300&quot; value=&quot;Slide 15&quot;/&gt;&lt;property id=&quot;20307&quot; value=&quot;37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922</Words>
  <Application>Microsoft Office PowerPoint</Application>
  <PresentationFormat>Custom</PresentationFormat>
  <Paragraphs>82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#9Slide07 SVNZero</vt:lpstr>
      <vt:lpstr>Arial</vt:lpstr>
      <vt:lpstr>Calibri</vt:lpstr>
      <vt:lpstr>Franklin Gothic Book</vt:lpstr>
      <vt:lpstr>Impact</vt:lpstr>
      <vt:lpstr>Lato</vt:lpstr>
      <vt:lpstr>Open Sans</vt:lpstr>
      <vt:lpstr>Patrick Hand</vt:lpstr>
      <vt:lpstr>Roboto</vt:lpstr>
      <vt:lpstr>Roboto Condensed Light</vt:lpstr>
      <vt:lpstr>Times New Roman</vt:lpstr>
      <vt:lpstr>Trebuchet MS</vt:lpstr>
      <vt:lpstr>Wingdings</vt:lpstr>
      <vt:lpstr>Wingdings 2</vt:lpstr>
      <vt:lpstr>Wingdings 3</vt:lpstr>
      <vt:lpstr>2_Proposal</vt:lpstr>
      <vt:lpstr>2_Watermark</vt:lpstr>
      <vt:lpstr>Default Design</vt:lpstr>
      <vt:lpstr>5_Equity</vt:lpstr>
      <vt:lpstr>Science Subject for Elementary - 2nd Grade: Physics by Slidego</vt:lpstr>
      <vt:lpstr>2_Science Subject for Elementary - 2nd Grade: Physics by Slidego</vt:lpstr>
      <vt:lpstr>Facet</vt:lpstr>
      <vt:lpstr>1_Default Design</vt:lpstr>
      <vt:lpstr>KHOA HỌC  lớp 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 Trong Khiem - Viet yen -Bac Giang</dc:title>
  <dc:creator>PGD Viet Yen</dc:creator>
  <cp:lastModifiedBy>Hương Đào</cp:lastModifiedBy>
  <cp:revision>440</cp:revision>
  <dcterms:created xsi:type="dcterms:W3CDTF">2007-10-12T16:54:26Z</dcterms:created>
  <dcterms:modified xsi:type="dcterms:W3CDTF">2023-03-18T09:08:51Z</dcterms:modified>
</cp:coreProperties>
</file>