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4" r:id="rId2"/>
    <p:sldId id="432" r:id="rId3"/>
    <p:sldId id="559" r:id="rId4"/>
    <p:sldId id="560" r:id="rId5"/>
    <p:sldId id="561" r:id="rId6"/>
    <p:sldId id="562" r:id="rId7"/>
    <p:sldId id="633" r:id="rId8"/>
    <p:sldId id="630" r:id="rId9"/>
    <p:sldId id="582" r:id="rId10"/>
    <p:sldId id="575" r:id="rId11"/>
    <p:sldId id="596" r:id="rId12"/>
    <p:sldId id="583" r:id="rId13"/>
    <p:sldId id="597" r:id="rId14"/>
    <p:sldId id="580" r:id="rId15"/>
    <p:sldId id="595" r:id="rId16"/>
    <p:sldId id="594" r:id="rId17"/>
    <p:sldId id="619" r:id="rId18"/>
    <p:sldId id="589" r:id="rId19"/>
    <p:sldId id="590" r:id="rId20"/>
    <p:sldId id="591" r:id="rId21"/>
    <p:sldId id="571" r:id="rId22"/>
    <p:sldId id="572" r:id="rId23"/>
    <p:sldId id="592" r:id="rId24"/>
    <p:sldId id="573" r:id="rId25"/>
    <p:sldId id="593" r:id="rId26"/>
    <p:sldId id="584" r:id="rId27"/>
    <p:sldId id="451"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46D9"/>
    <a:srgbClr val="8C2FBF"/>
    <a:srgbClr val="FFFF66"/>
    <a:srgbClr val="24CA40"/>
    <a:srgbClr val="B2EEB3"/>
    <a:srgbClr val="FF3399"/>
    <a:srgbClr val="00CC00"/>
    <a:srgbClr val="0CE2E2"/>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3" autoAdjust="0"/>
    <p:restoredTop sz="93849" autoAdjust="0"/>
  </p:normalViewPr>
  <p:slideViewPr>
    <p:cSldViewPr>
      <p:cViewPr varScale="1">
        <p:scale>
          <a:sx n="114" d="100"/>
          <a:sy n="114" d="100"/>
        </p:scale>
        <p:origin x="31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3/20/2022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t>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t>11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20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235849B-AA03-4F6B-9A89-E03C5626BA73}" type="slidenum">
              <a:rPr lang="en-US" altLang="en-US" sz="1200"/>
              <a:t>16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23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C299B5F-9C97-4AC6-8937-2D175F3ECB6F}" type="slidenum">
              <a:rPr lang="en-US" altLang="en-US" sz="1200"/>
              <a:t>19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3CAB7-4CC0-4A55-B518-9B187561AED8}" type="slidenum">
              <a:rPr lang="en-US" smtClean="0"/>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D403905-5EA5-4630-AB5F-60E375331FE7}"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3/20/2022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3/20/2022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3/20/2022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3/20/2022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p:split orient="vert"/>
        <p:sndAc>
          <p:stSnd>
            <p:snd r:embed="rId16" name="chimes.wav"/>
          </p:stSnd>
        </p:sndAc>
      </p:transition>
    </mc:Choice>
    <mc:Fallback xmlns="">
      <p:transition spd="slow">
        <p:split orient="vert"/>
        <p:sndAc>
          <p:stSnd>
            <p:snd r:embed="rId17"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GIF"/><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hyperlink" Target="B&#210;%20B&#210;%20B&#210;/S&#7921;%20n&#7903;%20v&#236;%20nhi&#7879;t%20c&#7911;a%20ch&#7845;t%20l&#7887;ng.mp4" TargetMode="External"/><Relationship Id="rId4" Type="http://schemas.openxmlformats.org/officeDocument/2006/relationships/hyperlink" Target="TN2.AV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4.GIF"/><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WordArt 26"/>
          <p:cNvSpPr>
            <a:spLocks noChangeArrowheads="1" noChangeShapeType="1" noTextEdit="1"/>
          </p:cNvSpPr>
          <p:nvPr/>
        </p:nvSpPr>
        <p:spPr bwMode="auto">
          <a:xfrm>
            <a:off x="914400" y="1066800"/>
            <a:ext cx="7391400" cy="3619500"/>
          </a:xfrm>
          <a:prstGeom prst="rect">
            <a:avLst/>
          </a:prstGeom>
        </p:spPr>
        <p:txBody>
          <a:bodyPr spcFirstLastPara="1" wrap="none" fromWordArt="1">
            <a:prstTxWarp prst="textArchUp">
              <a:avLst>
                <a:gd name="adj" fmla="val 11003892"/>
              </a:avLst>
            </a:prstTxWarp>
          </a:bodyPr>
          <a:lstStyle/>
          <a:p>
            <a:pPr algn="ctr"/>
            <a:endParaRPr lang="en-US" sz="6600" b="1" dirty="0">
              <a:ln>
                <a:solidFill>
                  <a:sysClr val="windowText" lastClr="000000"/>
                </a:solidFill>
              </a:ln>
              <a:solidFill>
                <a:srgbClr val="00B0F0"/>
              </a:solidFill>
              <a:latin typeface="Arial" panose="020B0604020202020204" pitchFamily="34" charset="0"/>
              <a:cs typeface="Arial" panose="020B0604020202020204" pitchFamily="34" charset="0"/>
            </a:endParaRPr>
          </a:p>
        </p:txBody>
      </p:sp>
      <p:sp>
        <p:nvSpPr>
          <p:cNvPr id="16" name="TextBox 15"/>
          <p:cNvSpPr txBox="1"/>
          <p:nvPr/>
        </p:nvSpPr>
        <p:spPr>
          <a:xfrm>
            <a:off x="285750" y="4248150"/>
            <a:ext cx="8648700" cy="646331"/>
          </a:xfrm>
          <a:prstGeom prst="rect">
            <a:avLst/>
          </a:prstGeom>
          <a:noFill/>
        </p:spPr>
        <p:txBody>
          <a:bodyPr wrap="square" rtlCol="0">
            <a:spAutoFit/>
          </a:bodyPr>
          <a:lstStyle/>
          <a:p>
            <a:pPr algn="ctr"/>
            <a:endParaRPr lang="en-US" sz="3600" b="1" dirty="0">
              <a:latin typeface="+mj-lt"/>
              <a:ea typeface="HP001 5Ha" pitchFamily="34" charset="-127"/>
              <a:cs typeface="Arial" panose="020B0604020202020204" pitchFamily="34" charset="0"/>
            </a:endParaRPr>
          </a:p>
        </p:txBody>
      </p:sp>
      <p:sp>
        <p:nvSpPr>
          <p:cNvPr id="23" name="TextBox 22"/>
          <p:cNvSpPr txBox="1"/>
          <p:nvPr/>
        </p:nvSpPr>
        <p:spPr>
          <a:xfrm>
            <a:off x="-76200" y="590550"/>
            <a:ext cx="9144000" cy="1938020"/>
          </a:xfrm>
          <a:prstGeom prst="rect">
            <a:avLst/>
          </a:prstGeom>
          <a:noFill/>
        </p:spPr>
        <p:txBody>
          <a:bodyPr wrap="square" rtlCol="0">
            <a:spAutoFit/>
          </a:bodyPr>
          <a:lstStyle/>
          <a:p>
            <a:pPr algn="ctr">
              <a:lnSpc>
                <a:spcPct val="150000"/>
              </a:lnSpc>
            </a:pPr>
            <a:r>
              <a:rPr lang="en-US" sz="4800" b="1" dirty="0">
                <a:ln>
                  <a:solidFill>
                    <a:sysClr val="windowText" lastClr="000000"/>
                  </a:solidFill>
                </a:ln>
                <a:solidFill>
                  <a:srgbClr val="8C2FBF"/>
                </a:solidFill>
                <a:latin typeface="Times New Roman" panose="02020603050405020304" pitchFamily="18" charset="0"/>
                <a:cs typeface="Times New Roman" panose="02020603050405020304" pitchFamily="18" charset="0"/>
              </a:rPr>
              <a:t>MÔN KHOA HỌC LỚP 4</a:t>
            </a:r>
          </a:p>
          <a:p>
            <a:pPr algn="ctr">
              <a:defRPr/>
            </a:pPr>
            <a:endParaRPr lang="en-US" sz="48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 name="Picture 1" descr="957f51e0e82cebbe4ab8c07068d989d2"/>
          <p:cNvPicPr>
            <a:picLocks noChangeAspect="1"/>
          </p:cNvPicPr>
          <p:nvPr/>
        </p:nvPicPr>
        <p:blipFill>
          <a:blip r:embed="rId4"/>
          <a:stretch>
            <a:fillRect/>
          </a:stretch>
        </p:blipFill>
        <p:spPr>
          <a:xfrm>
            <a:off x="1981200" y="2096135"/>
            <a:ext cx="5109210" cy="27692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Left-Right Arrow 3"/>
          <p:cNvSpPr/>
          <p:nvPr/>
        </p:nvSpPr>
        <p:spPr>
          <a:xfrm>
            <a:off x="2043430" y="265430"/>
            <a:ext cx="5436870" cy="134239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a:solidFill>
                  <a:srgbClr val="0000CC"/>
                </a:solidFill>
                <a:latin typeface="+mj-lt"/>
              </a:rPr>
              <a:t>Kết </a:t>
            </a:r>
            <a:r>
              <a:rPr lang="en-US" sz="2800" dirty="0">
                <a:solidFill>
                  <a:srgbClr val="0000CC"/>
                </a:solidFill>
                <a:latin typeface="+mj-lt"/>
              </a:rPr>
              <a:t>l</a:t>
            </a:r>
            <a:r>
              <a:rPr lang="vi-VN" sz="2800" dirty="0">
                <a:solidFill>
                  <a:srgbClr val="0000CC"/>
                </a:solidFill>
                <a:latin typeface="+mj-lt"/>
              </a:rPr>
              <a:t>uận</a:t>
            </a:r>
          </a:p>
        </p:txBody>
      </p:sp>
      <p:sp>
        <p:nvSpPr>
          <p:cNvPr id="5" name="Rounded Rectangle 4"/>
          <p:cNvSpPr/>
          <p:nvPr/>
        </p:nvSpPr>
        <p:spPr>
          <a:xfrm>
            <a:off x="1223645" y="1531620"/>
            <a:ext cx="6777355" cy="23806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l"/>
            <a:r>
              <a:rPr lang="vi-VN" sz="2000" dirty="0">
                <a:latin typeface="+mj-lt"/>
              </a:rPr>
              <a:t>       Trong thí nghiệm trên, vật nóng hơn (cốc nước) đã truyền nhiệt cho vật lạnh hơn (chậu nước). Khi đó cốc nước tỏa nhiệt nên lạnh đi, chậu nước thu nhiệt nên nóng lên. </a:t>
            </a:r>
          </a:p>
        </p:txBody>
      </p:sp>
      <p:pic>
        <p:nvPicPr>
          <p:cNvPr id="6" name="Picture 6" descr="aÌ‰nh_17"/>
          <p:cNvPicPr>
            <a:picLocks noChangeAspect="1" noChangeArrowheads="1" noCrop="1"/>
          </p:cNvPicPr>
          <p:nvPr/>
        </p:nvPicPr>
        <p:blipFill>
          <a:blip r:embed="rId4"/>
          <a:srcRect/>
          <a:stretch>
            <a:fillRect/>
          </a:stretch>
        </p:blipFill>
        <p:spPr bwMode="auto">
          <a:xfrm>
            <a:off x="1295400" y="1657350"/>
            <a:ext cx="685800" cy="800100"/>
          </a:xfrm>
          <a:prstGeom prst="rect">
            <a:avLst/>
          </a:prstGeom>
          <a:noFill/>
          <a:extLst>
            <a:ext uri="{909E8E84-426E-40DD-AFC4-6F175D3DCCD1}">
              <a14:hiddenFill xmlns:a14="http://schemas.microsoft.com/office/drawing/2010/main">
                <a:solidFill>
                  <a:srgbClr val="FFFFFF"/>
                </a:solidFill>
              </a14:hiddenFill>
            </a:ext>
          </a:extLst>
        </p:spPr>
      </p:pic>
      <p:sp>
        <p:nvSpPr>
          <p:cNvPr id="70661" name="Text Box 5"/>
          <p:cNvSpPr txBox="1">
            <a:spLocks noChangeArrowheads="1"/>
          </p:cNvSpPr>
          <p:nvPr/>
        </p:nvSpPr>
        <p:spPr bwMode="auto">
          <a:xfrm>
            <a:off x="1295400" y="1531620"/>
            <a:ext cx="6400800" cy="82994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a:spAutoFit/>
          </a:bodyPr>
          <a:lstStyle/>
          <a:p>
            <a:pPr algn="l">
              <a:spcBef>
                <a:spcPct val="50000"/>
              </a:spcBef>
            </a:pPr>
            <a:r>
              <a:rPr lang="en-US" altLang="en-US" sz="2400" b="1" dirty="0">
                <a:latin typeface="Times New Roman" panose="02020603050405020304" pitchFamily="18" charset="0"/>
              </a:rPr>
              <a:t>*Nêu một số ví dụ về các vật nóng lên hoặc lạnh đi.</a:t>
            </a:r>
          </a:p>
        </p:txBody>
      </p:sp>
      <p:sp>
        <p:nvSpPr>
          <p:cNvPr id="70662" name="Text Box 6"/>
          <p:cNvSpPr txBox="1">
            <a:spLocks noChangeArrowheads="1"/>
          </p:cNvSpPr>
          <p:nvPr/>
        </p:nvSpPr>
        <p:spPr bwMode="auto">
          <a:xfrm>
            <a:off x="1314450" y="2343150"/>
            <a:ext cx="6457950" cy="156845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a:spAutoFit/>
          </a:bodyPr>
          <a:lstStyle/>
          <a:p>
            <a:pPr algn="l">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Các vật nóng lên: rót nước sôi vào cốc, khi cầm vào cốc ta thấy nóng. Múc canh nóng vào bát, ta thấy thìa, bát nóng lên. Cắm bàn là vào ổ điện, bàn là nóng lên,…</a:t>
            </a:r>
          </a:p>
        </p:txBody>
      </p:sp>
      <p:pic>
        <p:nvPicPr>
          <p:cNvPr id="2" name="Picture 1" descr="qustionbig_w"/>
          <p:cNvPicPr>
            <a:picLocks noChangeAspect="1" noChangeArrowheads="1" noCrop="1"/>
          </p:cNvPicPr>
          <p:nvPr/>
        </p:nvPicPr>
        <p:blipFill>
          <a:blip r:embed="rId5"/>
          <a:srcRect/>
          <a:stretch>
            <a:fillRect/>
          </a:stretch>
        </p:blipFill>
        <p:spPr bwMode="auto">
          <a:xfrm>
            <a:off x="419100" y="1094232"/>
            <a:ext cx="895350" cy="879029"/>
          </a:xfrm>
          <a:prstGeom prst="rect">
            <a:avLst/>
          </a:prstGeom>
          <a:noFill/>
          <a:ln w="9525">
            <a:noFill/>
            <a:miter lim="800000"/>
            <a:headEnd/>
            <a:tailEnd/>
          </a:ln>
        </p:spPr>
      </p:pic>
      <p:sp>
        <p:nvSpPr>
          <p:cNvPr id="76804" name="Rectangle 4"/>
          <p:cNvSpPr>
            <a:spLocks noChangeArrowheads="1"/>
          </p:cNvSpPr>
          <p:nvPr/>
        </p:nvSpPr>
        <p:spPr bwMode="auto">
          <a:xfrm>
            <a:off x="1697672" y="1787525"/>
            <a:ext cx="5829300" cy="156845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a:spAutoFit/>
          </a:bodyPr>
          <a:lstStyle/>
          <a:p>
            <a:pPr algn="l">
              <a:spcBef>
                <a:spcPct val="50000"/>
              </a:spcBef>
            </a:pPr>
            <a:r>
              <a:rPr lang="en-US" altLang="en-US" sz="2400" b="1" dirty="0">
                <a:latin typeface="Times New Roman" panose="02020603050405020304" pitchFamily="18" charset="0"/>
              </a:rPr>
              <a:t>Các vật lạnh đi: để rau,củ quả vào tủ lạnh, lúc lấy ra thấy lạnh.</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Cho đá vào cốc, cốc lạnh đi, chườm đá trên trán, trán lạnh đi,…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0661"/>
                                        </p:tgtEl>
                                        <p:attrNameLst>
                                          <p:attrName>style.visibility</p:attrName>
                                        </p:attrNameLst>
                                      </p:cBhvr>
                                      <p:to>
                                        <p:strVal val="visible"/>
                                      </p:to>
                                    </p:set>
                                    <p:animEffect transition="in" filter="barn(inVertical)">
                                      <p:cBhvr>
                                        <p:cTn id="41" dur="500"/>
                                        <p:tgtEl>
                                          <p:spTgt spid="7066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70662"/>
                                        </p:tgtEl>
                                        <p:attrNameLst>
                                          <p:attrName>style.visibility</p:attrName>
                                        </p:attrNameLst>
                                      </p:cBhvr>
                                      <p:to>
                                        <p:strVal val="visible"/>
                                      </p:to>
                                    </p:set>
                                    <p:animEffect transition="in" filter="randombar(horizontal)">
                                      <p:cBhvr>
                                        <p:cTn id="46" dur="500"/>
                                        <p:tgtEl>
                                          <p:spTgt spid="7066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70661"/>
                                        </p:tgtEl>
                                      </p:cBhvr>
                                    </p:animEffect>
                                    <p:set>
                                      <p:cBhvr>
                                        <p:cTn id="51" dur="1" fill="hold">
                                          <p:stCondLst>
                                            <p:cond delay="499"/>
                                          </p:stCondLst>
                                        </p:cTn>
                                        <p:tgtEl>
                                          <p:spTgt spid="70661"/>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70662"/>
                                        </p:tgtEl>
                                      </p:cBhvr>
                                    </p:animEffect>
                                    <p:set>
                                      <p:cBhvr>
                                        <p:cTn id="57" dur="1" fill="hold">
                                          <p:stCondLst>
                                            <p:cond delay="499"/>
                                          </p:stCondLst>
                                        </p:cTn>
                                        <p:tgtEl>
                                          <p:spTgt spid="7066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6804"/>
                                        </p:tgtEl>
                                        <p:attrNameLst>
                                          <p:attrName>style.visibility</p:attrName>
                                        </p:attrNameLst>
                                      </p:cBhvr>
                                      <p:to>
                                        <p:strVal val="visible"/>
                                      </p:to>
                                    </p:set>
                                    <p:anim calcmode="lin" valueType="num">
                                      <p:cBhvr additive="base">
                                        <p:cTn id="62" dur="500" fill="hold"/>
                                        <p:tgtEl>
                                          <p:spTgt spid="76804"/>
                                        </p:tgtEl>
                                        <p:attrNameLst>
                                          <p:attrName>ppt_x</p:attrName>
                                        </p:attrNameLst>
                                      </p:cBhvr>
                                      <p:tavLst>
                                        <p:tav tm="0">
                                          <p:val>
                                            <p:strVal val="#ppt_x"/>
                                          </p:val>
                                        </p:tav>
                                        <p:tav tm="100000">
                                          <p:val>
                                            <p:strVal val="#ppt_x"/>
                                          </p:val>
                                        </p:tav>
                                      </p:tavLst>
                                    </p:anim>
                                    <p:anim calcmode="lin" valueType="num">
                                      <p:cBhvr additive="base">
                                        <p:cTn id="63"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70661" grpId="0" bldLvl="0" animBg="1"/>
      <p:bldP spid="70661" grpId="1" bldLvl="0" animBg="1"/>
      <p:bldP spid="70662" grpId="0" bldLvl="0" animBg="1"/>
      <p:bldP spid="70662" grpId="1" bldLvl="0" animBg="1"/>
      <p:bldP spid="7680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143001" y="22681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5" name="Rectangle 5"/>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6" name="Rectangle 6"/>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7"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8"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9" name="Rectangle 9"/>
          <p:cNvSpPr>
            <a:spLocks noChangeArrowheads="1"/>
          </p:cNvSpPr>
          <p:nvPr/>
        </p:nvSpPr>
        <p:spPr bwMode="auto">
          <a:xfrm>
            <a:off x="4479635"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sz="1350"/>
          </a:p>
        </p:txBody>
      </p:sp>
      <p:sp>
        <p:nvSpPr>
          <p:cNvPr id="215050" name="Rectangle 10"/>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1" name="Rectangle 11"/>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2" name="Rectangle 1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3" name="Rectangle 1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pSp>
        <p:nvGrpSpPr>
          <p:cNvPr id="215093" name="Group 6"/>
          <p:cNvGrpSpPr/>
          <p:nvPr/>
        </p:nvGrpSpPr>
        <p:grpSpPr bwMode="auto">
          <a:xfrm>
            <a:off x="506095" y="531495"/>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2298710" y="1246632"/>
              <a:ext cx="2289231" cy="50850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2:</a:t>
              </a:r>
            </a:p>
          </p:txBody>
        </p:sp>
      </p:grpSp>
      <p:sp>
        <p:nvSpPr>
          <p:cNvPr id="215101" name="WordArt 61"/>
          <p:cNvSpPr>
            <a:spLocks noChangeArrowheads="1" noChangeShapeType="1" noTextEdit="1"/>
          </p:cNvSpPr>
          <p:nvPr/>
        </p:nvSpPr>
        <p:spPr bwMode="auto">
          <a:xfrm>
            <a:off x="1621790" y="1511935"/>
            <a:ext cx="6760210" cy="262890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bodyPr>
          <a:lstStyle/>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Times New Roman" panose="02020603050405020304" pitchFamily="18" charset="0"/>
              </a:rPr>
              <a:t>Tìm hiểu về sự co giãn của nước</a:t>
            </a:r>
          </a:p>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Times New Roman" panose="02020603050405020304" pitchFamily="18" charset="0"/>
              </a:rPr>
              <a:t> khi lạnh đi và khi nóng lên</a:t>
            </a:r>
          </a:p>
        </p:txBody>
      </p:sp>
    </p:spTree>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520" y="575310"/>
            <a:ext cx="4748530" cy="4034790"/>
          </a:xfrm>
        </p:spPr>
        <p:txBody>
          <a:bodyPr>
            <a:normAutofit/>
          </a:bodyPr>
          <a:lstStyle/>
          <a:p>
            <a:pPr algn="just">
              <a:buFontTx/>
              <a:buChar char="-"/>
            </a:pPr>
            <a:r>
              <a:rPr lang="en-US" sz="2400" dirty="0">
                <a:latin typeface="Times New Roman Regular" panose="02020603050405020304" charset="0"/>
                <a:cs typeface="Times New Roman Regular" panose="02020603050405020304" charset="0"/>
              </a:rPr>
              <a:t>Đặt lọ nước vào chậu nước nóng, điều gì xảy ra với mực nước trong ống?</a:t>
            </a:r>
          </a:p>
          <a:p>
            <a:pPr algn="just">
              <a:buFontTx/>
              <a:buChar char="-"/>
            </a:pPr>
            <a:r>
              <a:rPr lang="en-US" sz="2400" dirty="0">
                <a:latin typeface="Times New Roman Regular" panose="02020603050405020304" charset="0"/>
                <a:cs typeface="Times New Roman Regular" panose="02020603050405020304" charset="0"/>
              </a:rPr>
              <a:t>Đặt lọ nước vào chậu nước lạnh, điều gì xảy ra với mực nước trong ống?</a:t>
            </a:r>
          </a:p>
        </p:txBody>
      </p:sp>
      <p:pic>
        <p:nvPicPr>
          <p:cNvPr id="2051" name="Picture 3" descr="C:\Documents and Settings\Nguyet_NT\My Documents\Downloads\Nong, lanh va nhiet do (2).jpg"/>
          <p:cNvPicPr>
            <a:picLocks noChangeAspect="1" noChangeArrowheads="1"/>
          </p:cNvPicPr>
          <p:nvPr/>
        </p:nvPicPr>
        <p:blipFill>
          <a:blip r:embed="rId4" cstate="print"/>
          <a:srcRect/>
          <a:stretch>
            <a:fillRect/>
          </a:stretch>
        </p:blipFill>
        <p:spPr bwMode="auto">
          <a:xfrm>
            <a:off x="5115560" y="525780"/>
            <a:ext cx="3733800" cy="3297555"/>
          </a:xfrm>
          <a:prstGeom prst="rect">
            <a:avLst/>
          </a:prstGeom>
          <a:noFill/>
        </p:spPr>
      </p:pic>
      <p:sp>
        <p:nvSpPr>
          <p:cNvPr id="8" name="TextBox 7"/>
          <p:cNvSpPr txBox="1"/>
          <p:nvPr/>
        </p:nvSpPr>
        <p:spPr>
          <a:xfrm>
            <a:off x="5115560" y="3829050"/>
            <a:ext cx="1470025" cy="398780"/>
          </a:xfrm>
          <a:prstGeom prst="rect">
            <a:avLst/>
          </a:prstGeom>
          <a:noFill/>
        </p:spPr>
        <p:txBody>
          <a:bodyPr wrap="square" rtlCol="0">
            <a:spAutoFit/>
          </a:bodyPr>
          <a:lstStyle/>
          <a:p>
            <a:r>
              <a:rPr lang="en-US" sz="2000" dirty="0">
                <a:solidFill>
                  <a:srgbClr val="00B050"/>
                </a:solidFill>
                <a:latin typeface="Times New Roman Regular" panose="02020603050405020304" charset="0"/>
                <a:cs typeface="Times New Roman Regular" panose="02020603050405020304" charset="0"/>
              </a:rPr>
              <a:t>Lọ nước</a:t>
            </a:r>
          </a:p>
        </p:txBody>
      </p:sp>
      <p:sp>
        <p:nvSpPr>
          <p:cNvPr id="9" name="TextBox 8"/>
          <p:cNvSpPr txBox="1"/>
          <p:nvPr/>
        </p:nvSpPr>
        <p:spPr>
          <a:xfrm>
            <a:off x="6238240" y="3865880"/>
            <a:ext cx="1630045" cy="398780"/>
          </a:xfrm>
          <a:prstGeom prst="rect">
            <a:avLst/>
          </a:prstGeom>
          <a:noFill/>
        </p:spPr>
        <p:txBody>
          <a:bodyPr wrap="square" rtlCol="0">
            <a:spAutoFit/>
          </a:bodyPr>
          <a:lstStyle/>
          <a:p>
            <a:r>
              <a:rPr lang="en-US" sz="2000" dirty="0">
                <a:solidFill>
                  <a:srgbClr val="C00000"/>
                </a:solidFill>
                <a:latin typeface="Times New Roman Regular" panose="02020603050405020304" charset="0"/>
                <a:cs typeface="Times New Roman Regular" panose="02020603050405020304" charset="0"/>
              </a:rPr>
              <a:t>Nước nóng</a:t>
            </a:r>
          </a:p>
        </p:txBody>
      </p:sp>
      <p:sp>
        <p:nvSpPr>
          <p:cNvPr id="10" name="TextBox 9"/>
          <p:cNvSpPr txBox="1"/>
          <p:nvPr/>
        </p:nvSpPr>
        <p:spPr>
          <a:xfrm>
            <a:off x="7560945" y="3899535"/>
            <a:ext cx="1604645" cy="398780"/>
          </a:xfrm>
          <a:prstGeom prst="rect">
            <a:avLst/>
          </a:prstGeom>
          <a:noFill/>
        </p:spPr>
        <p:txBody>
          <a:bodyPr wrap="square" rtlCol="0">
            <a:spAutoFit/>
          </a:bodyPr>
          <a:lstStyle/>
          <a:p>
            <a:r>
              <a:rPr lang="en-US" sz="2000" dirty="0">
                <a:solidFill>
                  <a:schemeClr val="tx2"/>
                </a:solidFill>
                <a:latin typeface="Times New Roman Regular" panose="02020603050405020304" charset="0"/>
                <a:cs typeface="Times New Roman Regular" panose="02020603050405020304" charset="0"/>
              </a:rPr>
              <a:t>Nước lạnh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linds(horizontal)">
                                      <p:cBhvr>
                                        <p:cTn id="21" dur="500"/>
                                        <p:tgtEl>
                                          <p:spTgt spid="3">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linds(horizontal)">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8906" name="Rectangle 10"/>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09" name="Rectangle 13"/>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1" name="Rectangle 15"/>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3" name="Rectangle 17"/>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5" name="Rectangle 19"/>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7" name="Rectangle 21"/>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47" name="WordArt 51"/>
          <p:cNvSpPr>
            <a:spLocks noChangeArrowheads="1" noChangeShapeType="1" noTextEdit="1"/>
          </p:cNvSpPr>
          <p:nvPr/>
        </p:nvSpPr>
        <p:spPr bwMode="auto">
          <a:xfrm>
            <a:off x="3359150" y="521335"/>
            <a:ext cx="2870200" cy="40703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2800" kern="10" dirty="0">
                <a:ln w="9525">
                  <a:pattFill prst="pct90">
                    <a:fgClr>
                      <a:srgbClr val="008000"/>
                    </a:fgClr>
                    <a:bgClr>
                      <a:srgbClr val="FFFFFF"/>
                    </a:bgClr>
                  </a:pattFill>
                  <a:round/>
                </a:ln>
                <a:gradFill rotWithShape="0">
                  <a:gsLst>
                    <a:gs pos="0">
                      <a:srgbClr val="FF9900"/>
                    </a:gs>
                    <a:gs pos="100000">
                      <a:srgbClr val="FF0000">
                        <a:alpha val="96001"/>
                      </a:srgbClr>
                    </a:gs>
                  </a:gsLst>
                  <a:lin ang="5400000" scaled="1"/>
                </a:gradFill>
                <a:latin typeface="Times New Roman Regular" panose="02020603050405020304" charset="0"/>
                <a:cs typeface="Times New Roman Regular" panose="02020603050405020304" charset="0"/>
              </a:rPr>
              <a:t>T</a:t>
            </a:r>
            <a:r>
              <a:rPr lang="en-US" sz="2800" kern="10" dirty="0">
                <a:ln w="9525">
                  <a:pattFill prst="pct90">
                    <a:fgClr>
                      <a:srgbClr val="008000"/>
                    </a:fgClr>
                    <a:bgClr>
                      <a:srgbClr val="FFFFFF"/>
                    </a:bgClr>
                  </a:pattFill>
                  <a:round/>
                </a:ln>
                <a:gradFill rotWithShape="0">
                  <a:gsLst>
                    <a:gs pos="0">
                      <a:srgbClr val="FF9900"/>
                    </a:gs>
                    <a:gs pos="100000">
                      <a:srgbClr val="FF0000">
                        <a:alpha val="96001"/>
                      </a:srgbClr>
                    </a:gs>
                  </a:gsLst>
                  <a:lin ang="5400000" scaled="1"/>
                </a:gradFill>
                <a:latin typeface="Times New Roman Regular" panose="02020603050405020304" charset="0"/>
                <a:cs typeface="Times New Roman Regular" panose="02020603050405020304" charset="0"/>
              </a:rPr>
              <a:t>hí nghiệm</a:t>
            </a:r>
            <a:r>
              <a:rPr lang="vi-VN" sz="2800" kern="10" dirty="0">
                <a:ln w="9525">
                  <a:pattFill prst="pct90">
                    <a:fgClr>
                      <a:srgbClr val="008000"/>
                    </a:fgClr>
                    <a:bgClr>
                      <a:srgbClr val="FFFFFF"/>
                    </a:bgClr>
                  </a:pattFill>
                  <a:round/>
                </a:ln>
                <a:gradFill rotWithShape="0">
                  <a:gsLst>
                    <a:gs pos="0">
                      <a:srgbClr val="FF9900"/>
                    </a:gs>
                    <a:gs pos="100000">
                      <a:srgbClr val="FF0000">
                        <a:alpha val="96001"/>
                      </a:srgbClr>
                    </a:gs>
                  </a:gsLst>
                  <a:lin ang="5400000" scaled="1"/>
                </a:gradFill>
                <a:latin typeface="Times New Roman Regular" panose="02020603050405020304" charset="0"/>
                <a:cs typeface="Times New Roman Regular" panose="02020603050405020304" charset="0"/>
              </a:rPr>
              <a:t> 2</a:t>
            </a:r>
          </a:p>
        </p:txBody>
      </p:sp>
      <p:sp>
        <p:nvSpPr>
          <p:cNvPr id="208948" name="Text Box 52"/>
          <p:cNvSpPr txBox="1">
            <a:spLocks noChangeArrowheads="1"/>
          </p:cNvSpPr>
          <p:nvPr/>
        </p:nvSpPr>
        <p:spPr bwMode="auto">
          <a:xfrm>
            <a:off x="2895600" y="407035"/>
            <a:ext cx="85725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latin typeface="Times New Roman Regular" panose="02020603050405020304" charset="0"/>
                <a:cs typeface="Times New Roman Regular" panose="02020603050405020304" charset="0"/>
                <a:hlinkClick r:id="rId4" action="ppaction://hlinkfile"/>
              </a:rPr>
              <a:t>*</a:t>
            </a:r>
          </a:p>
        </p:txBody>
      </p:sp>
      <p:sp>
        <p:nvSpPr>
          <p:cNvPr id="208949" name="Text Box 53"/>
          <p:cNvSpPr txBox="1">
            <a:spLocks noChangeArrowheads="1"/>
          </p:cNvSpPr>
          <p:nvPr/>
        </p:nvSpPr>
        <p:spPr bwMode="auto">
          <a:xfrm>
            <a:off x="1219200" y="1276350"/>
            <a:ext cx="7069455" cy="251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Bef>
                <a:spcPts val="900"/>
              </a:spcBef>
            </a:pPr>
            <a:r>
              <a:rPr lang="en-US" sz="2800" dirty="0">
                <a:latin typeface="Times New Roman Regular" panose="02020603050405020304" charset="0"/>
                <a:cs typeface="Times New Roman Regular" panose="02020603050405020304" charset="0"/>
              </a:rPr>
              <a:t>- Tìm hiểu nước trong lọ nở ra hay co lại khi :</a:t>
            </a:r>
          </a:p>
          <a:p>
            <a:pPr>
              <a:lnSpc>
                <a:spcPct val="120000"/>
              </a:lnSpc>
              <a:spcBef>
                <a:spcPts val="900"/>
              </a:spcBef>
            </a:pPr>
            <a:r>
              <a:rPr lang="en-US" sz="2800" dirty="0">
                <a:latin typeface="Times New Roman Regular" panose="02020603050405020304" charset="0"/>
                <a:cs typeface="Times New Roman Regular" panose="02020603050405020304" charset="0"/>
              </a:rPr>
              <a:t>+ Đặt lọ nước vào nước nóng.</a:t>
            </a:r>
          </a:p>
          <a:p>
            <a:pPr>
              <a:lnSpc>
                <a:spcPct val="120000"/>
              </a:lnSpc>
              <a:spcBef>
                <a:spcPts val="900"/>
              </a:spcBef>
            </a:pPr>
            <a:r>
              <a:rPr lang="en-US" sz="2800" dirty="0">
                <a:latin typeface="Times New Roman Regular" panose="02020603050405020304" charset="0"/>
                <a:cs typeface="Times New Roman Regular" panose="02020603050405020304" charset="0"/>
              </a:rPr>
              <a:t>+ Đặt lọ nước vào nước lạnh.</a:t>
            </a:r>
          </a:p>
          <a:p>
            <a:pPr algn="just">
              <a:spcBef>
                <a:spcPct val="50000"/>
              </a:spcBef>
            </a:pPr>
            <a:endParaRPr lang="en-US" altLang="en-US" sz="2800" b="1" dirty="0">
              <a:latin typeface="Times New Roman Regular" panose="02020603050405020304" charset="0"/>
              <a:cs typeface="Times New Roman Regular" panose="02020603050405020304" charset="0"/>
            </a:endParaRPr>
          </a:p>
        </p:txBody>
      </p:sp>
      <p:sp>
        <p:nvSpPr>
          <p:cNvPr id="2" name="Sun 1">
            <a:hlinkClick r:id="rId5" action="ppaction://hlinkfile"/>
          </p:cNvPr>
          <p:cNvSpPr/>
          <p:nvPr/>
        </p:nvSpPr>
        <p:spPr>
          <a:xfrm>
            <a:off x="6374892" y="412446"/>
            <a:ext cx="742950" cy="623239"/>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Regular" panose="02020603050405020304" charset="0"/>
              <a:cs typeface="Times New Roman Regular" panose="02020603050405020304" charset="0"/>
            </a:endParaRPr>
          </a:p>
        </p:txBody>
      </p:sp>
      <p:sp>
        <p:nvSpPr>
          <p:cNvPr id="73732" name="Text Box 4"/>
          <p:cNvSpPr txBox="1">
            <a:spLocks noChangeArrowheads="1"/>
          </p:cNvSpPr>
          <p:nvPr/>
        </p:nvSpPr>
        <p:spPr bwMode="auto">
          <a:xfrm>
            <a:off x="836295" y="1123950"/>
            <a:ext cx="828865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b="1" dirty="0">
                <a:latin typeface="Times New Roman" panose="02020603050405020304" pitchFamily="18" charset="0"/>
              </a:rPr>
              <a:t>*Tìm hiểu nước trong lọ nở ra hay co lại khi:</a:t>
            </a:r>
          </a:p>
          <a:p>
            <a:pPr algn="l">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Đặt lọ nước vào  nước nóng (hình 2b)</a:t>
            </a:r>
          </a:p>
          <a:p>
            <a:pPr algn="l">
              <a:spcBef>
                <a:spcPct val="50000"/>
              </a:spcBef>
            </a:pPr>
            <a:endParaRPr lang="en-US" altLang="en-US" sz="2400" b="1" dirty="0">
              <a:latin typeface="Times New Roman" panose="02020603050405020304" pitchFamily="18" charset="0"/>
            </a:endParaRPr>
          </a:p>
          <a:p>
            <a:pPr algn="l">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Đặt lọ nước vào nước lạnh (hình 2c)</a:t>
            </a:r>
          </a:p>
          <a:p>
            <a:pPr algn="l">
              <a:spcBef>
                <a:spcPct val="50000"/>
              </a:spcBef>
            </a:pPr>
            <a:endParaRPr lang="en-US" altLang="en-US" sz="2400" b="1" dirty="0">
              <a:latin typeface="Times New Roman" panose="02020603050405020304" pitchFamily="18" charset="0"/>
            </a:endParaRPr>
          </a:p>
        </p:txBody>
      </p:sp>
      <p:sp>
        <p:nvSpPr>
          <p:cNvPr id="73733" name="Text Box 5"/>
          <p:cNvSpPr txBox="1">
            <a:spLocks noChangeArrowheads="1"/>
          </p:cNvSpPr>
          <p:nvPr/>
        </p:nvSpPr>
        <p:spPr bwMode="auto">
          <a:xfrm>
            <a:off x="2190750" y="2197735"/>
            <a:ext cx="3771900" cy="52197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en-US" altLang="en-US" sz="2800" b="1">
                <a:solidFill>
                  <a:srgbClr val="CC00CC"/>
                </a:solidFill>
                <a:latin typeface="Times New Roman" panose="02020603050405020304" pitchFamily="18" charset="0"/>
              </a:rPr>
              <a:t>Mức nước tăng lên</a:t>
            </a:r>
          </a:p>
        </p:txBody>
      </p:sp>
      <p:sp>
        <p:nvSpPr>
          <p:cNvPr id="73734" name="Text Box 6"/>
          <p:cNvSpPr txBox="1">
            <a:spLocks noChangeArrowheads="1"/>
          </p:cNvSpPr>
          <p:nvPr/>
        </p:nvSpPr>
        <p:spPr bwMode="auto">
          <a:xfrm>
            <a:off x="2133600" y="3181350"/>
            <a:ext cx="3771900" cy="52197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en-US" altLang="en-US" sz="2800" b="1">
                <a:solidFill>
                  <a:srgbClr val="0000FF"/>
                </a:solidFill>
                <a:latin typeface="Times New Roman" panose="02020603050405020304" pitchFamily="18" charset="0"/>
              </a:rPr>
              <a:t>Mức nước giảm đi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08947"/>
                                        </p:tgtEl>
                                        <p:attrNameLst>
                                          <p:attrName>style.visibility</p:attrName>
                                        </p:attrNameLst>
                                      </p:cBhvr>
                                      <p:to>
                                        <p:strVal val="visible"/>
                                      </p:to>
                                    </p:set>
                                    <p:anim calcmode="lin" valueType="num">
                                      <p:cBhvr>
                                        <p:cTn id="7" dur="1000" fill="hold"/>
                                        <p:tgtEl>
                                          <p:spTgt spid="208947"/>
                                        </p:tgtEl>
                                        <p:attrNameLst>
                                          <p:attrName>ppt_x</p:attrName>
                                        </p:attrNameLst>
                                      </p:cBhvr>
                                      <p:tavLst>
                                        <p:tav tm="0">
                                          <p:val>
                                            <p:strVal val="#ppt_x-.2"/>
                                          </p:val>
                                        </p:tav>
                                        <p:tav tm="100000">
                                          <p:val>
                                            <p:strVal val="#ppt_x"/>
                                          </p:val>
                                        </p:tav>
                                      </p:tavLst>
                                    </p:anim>
                                    <p:anim calcmode="lin" valueType="num">
                                      <p:cBhvr>
                                        <p:cTn id="8" dur="1000" fill="hold"/>
                                        <p:tgtEl>
                                          <p:spTgt spid="2089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894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08949"/>
                                        </p:tgtEl>
                                        <p:attrNameLst>
                                          <p:attrName>style.visibility</p:attrName>
                                        </p:attrNameLst>
                                      </p:cBhvr>
                                      <p:to>
                                        <p:strVal val="visible"/>
                                      </p:to>
                                    </p:set>
                                    <p:animEffect transition="in" filter="randombar(horizontal)">
                                      <p:cBhvr>
                                        <p:cTn id="14" dur="1000"/>
                                        <p:tgtEl>
                                          <p:spTgt spid="20894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208906"/>
                                        </p:tgtEl>
                                      </p:cBhvr>
                                    </p:animEffect>
                                    <p:set>
                                      <p:cBhvr>
                                        <p:cTn id="19" dur="1" fill="hold">
                                          <p:stCondLst>
                                            <p:cond delay="499"/>
                                          </p:stCondLst>
                                        </p:cTn>
                                        <p:tgtEl>
                                          <p:spTgt spid="208906"/>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208909"/>
                                        </p:tgtEl>
                                      </p:cBhvr>
                                    </p:animEffect>
                                    <p:set>
                                      <p:cBhvr>
                                        <p:cTn id="22" dur="1" fill="hold">
                                          <p:stCondLst>
                                            <p:cond delay="499"/>
                                          </p:stCondLst>
                                        </p:cTn>
                                        <p:tgtEl>
                                          <p:spTgt spid="208909"/>
                                        </p:tgtEl>
                                        <p:attrNameLst>
                                          <p:attrName>style.visibility</p:attrName>
                                        </p:attrNameLst>
                                      </p:cBhvr>
                                      <p:to>
                                        <p:strVal val="hidden"/>
                                      </p:to>
                                    </p:set>
                                  </p:childTnLst>
                                </p:cTn>
                              </p:par>
                              <p:par>
                                <p:cTn id="23" presetID="3" presetClass="exit" presetSubtype="10" fill="hold" grpId="0" nodeType="withEffect">
                                  <p:stCondLst>
                                    <p:cond delay="0"/>
                                  </p:stCondLst>
                                  <p:childTnLst>
                                    <p:animEffect transition="out" filter="blinds(horizontal)">
                                      <p:cBhvr>
                                        <p:cTn id="24" dur="500"/>
                                        <p:tgtEl>
                                          <p:spTgt spid="208911"/>
                                        </p:tgtEl>
                                      </p:cBhvr>
                                    </p:animEffect>
                                    <p:set>
                                      <p:cBhvr>
                                        <p:cTn id="25" dur="1" fill="hold">
                                          <p:stCondLst>
                                            <p:cond delay="499"/>
                                          </p:stCondLst>
                                        </p:cTn>
                                        <p:tgtEl>
                                          <p:spTgt spid="208911"/>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208913"/>
                                        </p:tgtEl>
                                      </p:cBhvr>
                                    </p:animEffect>
                                    <p:set>
                                      <p:cBhvr>
                                        <p:cTn id="28" dur="1" fill="hold">
                                          <p:stCondLst>
                                            <p:cond delay="499"/>
                                          </p:stCondLst>
                                        </p:cTn>
                                        <p:tgtEl>
                                          <p:spTgt spid="208913"/>
                                        </p:tgtEl>
                                        <p:attrNameLst>
                                          <p:attrName>style.visibility</p:attrName>
                                        </p:attrNameLst>
                                      </p:cBhvr>
                                      <p:to>
                                        <p:strVal val="hidden"/>
                                      </p:to>
                                    </p:set>
                                  </p:childTnLst>
                                </p:cTn>
                              </p:par>
                              <p:par>
                                <p:cTn id="29" presetID="3" presetClass="exit" presetSubtype="10" fill="hold" grpId="0" nodeType="withEffect">
                                  <p:stCondLst>
                                    <p:cond delay="0"/>
                                  </p:stCondLst>
                                  <p:childTnLst>
                                    <p:animEffect transition="out" filter="blinds(horizontal)">
                                      <p:cBhvr>
                                        <p:cTn id="30" dur="500"/>
                                        <p:tgtEl>
                                          <p:spTgt spid="208915"/>
                                        </p:tgtEl>
                                      </p:cBhvr>
                                    </p:animEffect>
                                    <p:set>
                                      <p:cBhvr>
                                        <p:cTn id="31" dur="1" fill="hold">
                                          <p:stCondLst>
                                            <p:cond delay="499"/>
                                          </p:stCondLst>
                                        </p:cTn>
                                        <p:tgtEl>
                                          <p:spTgt spid="208915"/>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208917"/>
                                        </p:tgtEl>
                                      </p:cBhvr>
                                    </p:animEffect>
                                    <p:set>
                                      <p:cBhvr>
                                        <p:cTn id="34" dur="1" fill="hold">
                                          <p:stCondLst>
                                            <p:cond delay="499"/>
                                          </p:stCondLst>
                                        </p:cTn>
                                        <p:tgtEl>
                                          <p:spTgt spid="208917"/>
                                        </p:tgtEl>
                                        <p:attrNameLst>
                                          <p:attrName>style.visibility</p:attrName>
                                        </p:attrNameLst>
                                      </p:cBhvr>
                                      <p:to>
                                        <p:strVal val="hidden"/>
                                      </p:to>
                                    </p:set>
                                  </p:childTnLst>
                                </p:cTn>
                              </p:par>
                              <p:par>
                                <p:cTn id="35" presetID="3" presetClass="exit" presetSubtype="10" fill="hold" grpId="0" nodeType="withEffect">
                                  <p:stCondLst>
                                    <p:cond delay="0"/>
                                  </p:stCondLst>
                                  <p:childTnLst>
                                    <p:animEffect transition="out" filter="blinds(horizontal)">
                                      <p:cBhvr>
                                        <p:cTn id="36" dur="500"/>
                                        <p:tgtEl>
                                          <p:spTgt spid="208947"/>
                                        </p:tgtEl>
                                      </p:cBhvr>
                                    </p:animEffect>
                                    <p:set>
                                      <p:cBhvr>
                                        <p:cTn id="37" dur="1" fill="hold">
                                          <p:stCondLst>
                                            <p:cond delay="499"/>
                                          </p:stCondLst>
                                        </p:cTn>
                                        <p:tgtEl>
                                          <p:spTgt spid="208947"/>
                                        </p:tgtEl>
                                        <p:attrNameLst>
                                          <p:attrName>style.visibility</p:attrName>
                                        </p:attrNameLst>
                                      </p:cBhvr>
                                      <p:to>
                                        <p:strVal val="hidden"/>
                                      </p:to>
                                    </p:set>
                                  </p:childTnLst>
                                </p:cTn>
                              </p:par>
                              <p:par>
                                <p:cTn id="38" presetID="3" presetClass="exit" presetSubtype="10" fill="hold" grpId="0" nodeType="withEffect">
                                  <p:stCondLst>
                                    <p:cond delay="0"/>
                                  </p:stCondLst>
                                  <p:childTnLst>
                                    <p:animEffect transition="out" filter="blinds(horizontal)">
                                      <p:cBhvr>
                                        <p:cTn id="39" dur="500"/>
                                        <p:tgtEl>
                                          <p:spTgt spid="208948"/>
                                        </p:tgtEl>
                                      </p:cBhvr>
                                    </p:animEffect>
                                    <p:set>
                                      <p:cBhvr>
                                        <p:cTn id="40" dur="1" fill="hold">
                                          <p:stCondLst>
                                            <p:cond delay="499"/>
                                          </p:stCondLst>
                                        </p:cTn>
                                        <p:tgtEl>
                                          <p:spTgt spid="208948"/>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208949"/>
                                        </p:tgtEl>
                                      </p:cBhvr>
                                    </p:animEffect>
                                    <p:set>
                                      <p:cBhvr>
                                        <p:cTn id="43" dur="1" fill="hold">
                                          <p:stCondLst>
                                            <p:cond delay="499"/>
                                          </p:stCondLst>
                                        </p:cTn>
                                        <p:tgtEl>
                                          <p:spTgt spid="208949"/>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73732"/>
                                        </p:tgtEl>
                                        <p:attrNameLst>
                                          <p:attrName>style.visibility</p:attrName>
                                        </p:attrNameLst>
                                      </p:cBhvr>
                                      <p:to>
                                        <p:strVal val="visible"/>
                                      </p:to>
                                    </p:set>
                                    <p:anim calcmode="lin" valueType="num">
                                      <p:cBhvr>
                                        <p:cTn id="51" dur="500" fill="hold"/>
                                        <p:tgtEl>
                                          <p:spTgt spid="73732"/>
                                        </p:tgtEl>
                                        <p:attrNameLst>
                                          <p:attrName>ppt_w</p:attrName>
                                        </p:attrNameLst>
                                      </p:cBhvr>
                                      <p:tavLst>
                                        <p:tav tm="0">
                                          <p:val>
                                            <p:fltVal val="0"/>
                                          </p:val>
                                        </p:tav>
                                        <p:tav tm="100000">
                                          <p:val>
                                            <p:strVal val="#ppt_w"/>
                                          </p:val>
                                        </p:tav>
                                      </p:tavLst>
                                    </p:anim>
                                    <p:anim calcmode="lin" valueType="num">
                                      <p:cBhvr>
                                        <p:cTn id="52" dur="500" fill="hold"/>
                                        <p:tgtEl>
                                          <p:spTgt spid="73732"/>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73733"/>
                                        </p:tgtEl>
                                        <p:attrNameLst>
                                          <p:attrName>style.visibility</p:attrName>
                                        </p:attrNameLst>
                                      </p:cBhvr>
                                      <p:to>
                                        <p:strVal val="visible"/>
                                      </p:to>
                                    </p:set>
                                    <p:anim calcmode="lin" valueType="num">
                                      <p:cBhvr>
                                        <p:cTn id="57" dur="500" fill="hold"/>
                                        <p:tgtEl>
                                          <p:spTgt spid="73733"/>
                                        </p:tgtEl>
                                        <p:attrNameLst>
                                          <p:attrName>ppt_w</p:attrName>
                                        </p:attrNameLst>
                                      </p:cBhvr>
                                      <p:tavLst>
                                        <p:tav tm="0">
                                          <p:val>
                                            <p:fltVal val="0"/>
                                          </p:val>
                                        </p:tav>
                                        <p:tav tm="100000">
                                          <p:val>
                                            <p:strVal val="#ppt_w"/>
                                          </p:val>
                                        </p:tav>
                                      </p:tavLst>
                                    </p:anim>
                                    <p:anim calcmode="lin" valueType="num">
                                      <p:cBhvr>
                                        <p:cTn id="58" dur="500" fill="hold"/>
                                        <p:tgtEl>
                                          <p:spTgt spid="73733"/>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73734"/>
                                        </p:tgtEl>
                                        <p:attrNameLst>
                                          <p:attrName>style.visibility</p:attrName>
                                        </p:attrNameLst>
                                      </p:cBhvr>
                                      <p:to>
                                        <p:strVal val="visible"/>
                                      </p:to>
                                    </p:set>
                                    <p:anim calcmode="lin" valueType="num">
                                      <p:cBhvr>
                                        <p:cTn id="63" dur="500" fill="hold"/>
                                        <p:tgtEl>
                                          <p:spTgt spid="73734"/>
                                        </p:tgtEl>
                                        <p:attrNameLst>
                                          <p:attrName>ppt_w</p:attrName>
                                        </p:attrNameLst>
                                      </p:cBhvr>
                                      <p:tavLst>
                                        <p:tav tm="0">
                                          <p:val>
                                            <p:fltVal val="0"/>
                                          </p:val>
                                        </p:tav>
                                        <p:tav tm="100000">
                                          <p:val>
                                            <p:strVal val="#ppt_w"/>
                                          </p:val>
                                        </p:tav>
                                      </p:tavLst>
                                    </p:anim>
                                    <p:anim calcmode="lin" valueType="num">
                                      <p:cBhvr>
                                        <p:cTn id="64" dur="500" fill="hold"/>
                                        <p:tgtEl>
                                          <p:spTgt spid="737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6" grpId="0" bldLvl="0" animBg="1"/>
      <p:bldP spid="208909" grpId="0" bldLvl="0" animBg="1"/>
      <p:bldP spid="208911" grpId="0" bldLvl="0" animBg="1"/>
      <p:bldP spid="208913" grpId="0" bldLvl="0" animBg="1"/>
      <p:bldP spid="208915" grpId="0" bldLvl="0" animBg="1"/>
      <p:bldP spid="208917" grpId="0" bldLvl="0" animBg="1"/>
      <p:bldP spid="208947" grpId="0"/>
      <p:bldP spid="208948" grpId="0" bldLvl="0" animBg="1"/>
      <p:bldP spid="208949" grpId="0" bldLvl="0" animBg="1"/>
      <p:bldP spid="208949" grpId="1" bldLvl="0" animBg="1"/>
      <p:bldP spid="2" grpId="0" bldLvl="0" animBg="1"/>
      <p:bldP spid="73732" grpId="0" bldLvl="0" animBg="1"/>
      <p:bldP spid="73733" grpId="0" bldLvl="0" animBg="1"/>
      <p:bldP spid="7373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240665" y="781050"/>
            <a:ext cx="8517890" cy="203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b="1" dirty="0">
                <a:latin typeface="Times New Roman" panose="02020603050405020304" pitchFamily="18" charset="0"/>
              </a:rPr>
              <a:t>-</a:t>
            </a:r>
            <a:r>
              <a:rPr lang="vi-VN" altLang="en-US" sz="2800" b="1" dirty="0">
                <a:latin typeface="Times New Roman" panose="02020603050405020304" pitchFamily="18" charset="0"/>
              </a:rPr>
              <a:t> </a:t>
            </a:r>
            <a:r>
              <a:rPr lang="en-US" altLang="en-US" sz="2800" b="1" dirty="0">
                <a:latin typeface="Times New Roman" panose="02020603050405020304" pitchFamily="18" charset="0"/>
              </a:rPr>
              <a:t>Nhận xét về mức chất lỏng trong ống nhiệt kế?</a:t>
            </a:r>
          </a:p>
          <a:p>
            <a:pPr algn="l">
              <a:spcBef>
                <a:spcPct val="50000"/>
              </a:spcBef>
            </a:pPr>
            <a:br>
              <a:rPr lang="vi-VN" altLang="en-US" sz="2800" b="1" dirty="0">
                <a:latin typeface="Times New Roman" panose="02020603050405020304" pitchFamily="18" charset="0"/>
              </a:rPr>
            </a:br>
            <a:r>
              <a:rPr lang="en-US" altLang="en-US" sz="2800" b="1" dirty="0">
                <a:latin typeface="Times New Roman" panose="02020603050405020304" pitchFamily="18" charset="0"/>
              </a:rPr>
              <a:t>-</a:t>
            </a:r>
            <a:r>
              <a:rPr lang="vi-VN" altLang="en-US" sz="2800" b="1" dirty="0">
                <a:latin typeface="Times New Roman" panose="02020603050405020304" pitchFamily="18" charset="0"/>
              </a:rPr>
              <a:t> </a:t>
            </a:r>
            <a:r>
              <a:rPr lang="en-US" altLang="en-US" sz="2800" b="1" dirty="0">
                <a:latin typeface="Times New Roman" panose="02020603050405020304" pitchFamily="18" charset="0"/>
              </a:rPr>
              <a:t>Giải thích vì sao mức chất lỏng trong ống nhiệt kế lại thay đổi khi dùng nhiệt kế đo nhiệt độ khác nhau.</a:t>
            </a:r>
          </a:p>
        </p:txBody>
      </p:sp>
      <p:sp>
        <p:nvSpPr>
          <p:cNvPr id="72710" name="Text Box 6"/>
          <p:cNvSpPr txBox="1">
            <a:spLocks noChangeArrowheads="1"/>
          </p:cNvSpPr>
          <p:nvPr/>
        </p:nvSpPr>
        <p:spPr bwMode="auto">
          <a:xfrm>
            <a:off x="2895600" y="1316355"/>
            <a:ext cx="3256280" cy="46037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spcBef>
                <a:spcPct val="50000"/>
              </a:spcBef>
            </a:pPr>
            <a:r>
              <a:rPr lang="en-US" altLang="en-US" sz="2400" b="1" dirty="0">
                <a:solidFill>
                  <a:schemeClr val="bg1"/>
                </a:solidFill>
                <a:latin typeface="Times New Roman" panose="02020603050405020304" pitchFamily="18" charset="0"/>
              </a:rPr>
              <a:t>Mức chất lỏng thay đổi</a:t>
            </a:r>
          </a:p>
        </p:txBody>
      </p:sp>
      <p:sp>
        <p:nvSpPr>
          <p:cNvPr id="72711" name="Text Box 7"/>
          <p:cNvSpPr txBox="1">
            <a:spLocks noChangeArrowheads="1"/>
          </p:cNvSpPr>
          <p:nvPr/>
        </p:nvSpPr>
        <p:spPr bwMode="auto">
          <a:xfrm>
            <a:off x="1657350" y="2820300"/>
            <a:ext cx="6172200" cy="82994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l">
              <a:spcBef>
                <a:spcPct val="50000"/>
              </a:spcBef>
            </a:pPr>
            <a:r>
              <a:rPr lang="en-US" altLang="en-US" sz="2400" b="1" dirty="0">
                <a:solidFill>
                  <a:schemeClr val="bg1"/>
                </a:solidFill>
                <a:latin typeface="Times New Roman" panose="02020603050405020304" pitchFamily="18" charset="0"/>
              </a:rPr>
              <a:t>Mức chất lỏng thay đổi vì  đo các vật nóng, lạnh khác nhau.</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fltVal val="0"/>
                                          </p:val>
                                        </p:tav>
                                        <p:tav tm="100000">
                                          <p:val>
                                            <p:strVal val="#ppt_w"/>
                                          </p:val>
                                        </p:tav>
                                      </p:tavLst>
                                    </p:anim>
                                    <p:anim calcmode="lin" valueType="num">
                                      <p:cBhvr>
                                        <p:cTn id="8" dur="500" fill="hold"/>
                                        <p:tgtEl>
                                          <p:spTgt spid="727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2710"/>
                                        </p:tgtEl>
                                        <p:attrNameLst>
                                          <p:attrName>style.visibility</p:attrName>
                                        </p:attrNameLst>
                                      </p:cBhvr>
                                      <p:to>
                                        <p:strVal val="visible"/>
                                      </p:to>
                                    </p:set>
                                    <p:anim calcmode="lin" valueType="num">
                                      <p:cBhvr>
                                        <p:cTn id="13" dur="500" fill="hold"/>
                                        <p:tgtEl>
                                          <p:spTgt spid="72710"/>
                                        </p:tgtEl>
                                        <p:attrNameLst>
                                          <p:attrName>ppt_w</p:attrName>
                                        </p:attrNameLst>
                                      </p:cBhvr>
                                      <p:tavLst>
                                        <p:tav tm="0">
                                          <p:val>
                                            <p:fltVal val="0"/>
                                          </p:val>
                                        </p:tav>
                                        <p:tav tm="100000">
                                          <p:val>
                                            <p:strVal val="#ppt_w"/>
                                          </p:val>
                                        </p:tav>
                                      </p:tavLst>
                                    </p:anim>
                                    <p:anim calcmode="lin" valueType="num">
                                      <p:cBhvr>
                                        <p:cTn id="14" dur="500" fill="hold"/>
                                        <p:tgtEl>
                                          <p:spTgt spid="727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2711"/>
                                        </p:tgtEl>
                                        <p:attrNameLst>
                                          <p:attrName>style.visibility</p:attrName>
                                        </p:attrNameLst>
                                      </p:cBhvr>
                                      <p:to>
                                        <p:strVal val="visible"/>
                                      </p:to>
                                    </p:set>
                                    <p:anim calcmode="lin" valueType="num">
                                      <p:cBhvr>
                                        <p:cTn id="19" dur="500" fill="hold"/>
                                        <p:tgtEl>
                                          <p:spTgt spid="72711"/>
                                        </p:tgtEl>
                                        <p:attrNameLst>
                                          <p:attrName>ppt_w</p:attrName>
                                        </p:attrNameLst>
                                      </p:cBhvr>
                                      <p:tavLst>
                                        <p:tav tm="0">
                                          <p:val>
                                            <p:fltVal val="0"/>
                                          </p:val>
                                        </p:tav>
                                        <p:tav tm="100000">
                                          <p:val>
                                            <p:strVal val="#ppt_w"/>
                                          </p:val>
                                        </p:tav>
                                      </p:tavLst>
                                    </p:anim>
                                    <p:anim calcmode="lin" valueType="num">
                                      <p:cBhvr>
                                        <p:cTn id="20" dur="500" fill="hold"/>
                                        <p:tgtEl>
                                          <p:spTgt spid="727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ldLvl="0" animBg="1"/>
      <p:bldP spid="72710" grpId="0" bldLvl="0" animBg="1"/>
      <p:bldP spid="727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868680" y="355600"/>
            <a:ext cx="7887970" cy="1198880"/>
          </a:xfrm>
          <a:prstGeom prst="rect">
            <a:avLst/>
          </a:prstGeom>
          <a:noFill/>
        </p:spPr>
        <p:txBody>
          <a:bodyPr wrap="square" rtlCol="0">
            <a:spAutoFit/>
          </a:bodyPr>
          <a:lstStyle/>
          <a:p>
            <a:pPr algn="just">
              <a:buNone/>
            </a:pPr>
            <a:r>
              <a:rPr lang="en-US" sz="2400" dirty="0">
                <a:latin typeface="Times New Roman Regular" panose="02020603050405020304" charset="0"/>
                <a:cs typeface="Times New Roman Regular" panose="02020603050405020304" charset="0"/>
              </a:rPr>
              <a:t>    </a:t>
            </a:r>
            <a:r>
              <a:rPr lang="en-US" sz="2400" dirty="0">
                <a:solidFill>
                  <a:srgbClr val="FF0000"/>
                </a:solidFill>
                <a:latin typeface="Times New Roman Regular" panose="02020603050405020304" charset="0"/>
                <a:cs typeface="Times New Roman Regular" panose="02020603050405020304" charset="0"/>
              </a:rPr>
              <a:t>Dựa vào kết quả thí nghiệm, hãy giải thích vì sao mức chất lỏng trong ống nhiệt kế lại thay đổi khi dùng nhiệt kế đo nhiệt độ khác nhau?</a:t>
            </a:r>
          </a:p>
        </p:txBody>
      </p:sp>
      <p:sp>
        <p:nvSpPr>
          <p:cNvPr id="6" name="TextBox 5"/>
          <p:cNvSpPr txBox="1"/>
          <p:nvPr/>
        </p:nvSpPr>
        <p:spPr>
          <a:xfrm>
            <a:off x="329565" y="1815465"/>
            <a:ext cx="8622665" cy="1938020"/>
          </a:xfrm>
          <a:prstGeom prst="rect">
            <a:avLst/>
          </a:prstGeom>
          <a:noFill/>
        </p:spPr>
        <p:txBody>
          <a:bodyPr wrap="square" rtlCol="0">
            <a:spAutoFit/>
          </a:bodyPr>
          <a:lstStyle/>
          <a:p>
            <a:pPr algn="just">
              <a:buFontTx/>
              <a:buChar char="-"/>
            </a:pPr>
            <a:r>
              <a:rPr lang="en-US" sz="2400" dirty="0">
                <a:solidFill>
                  <a:srgbClr val="0033CC"/>
                </a:solidFill>
                <a:latin typeface="Times New Roman Regular" panose="02020603050405020304" charset="0"/>
                <a:cs typeface="Times New Roman Regular" panose="02020603050405020304" charset="0"/>
              </a:rPr>
              <a:t> Khi dùng nhiệt kế đo các vật nóng, lạnh khác nhau, chất lỏng trong ống sẽ nở ra hay co lại khác nhau nên mực chất lỏng trong ống nhiệt kế cũng khác nhau.</a:t>
            </a:r>
          </a:p>
          <a:p>
            <a:pPr algn="just">
              <a:buFontTx/>
              <a:buChar char="-"/>
            </a:pPr>
            <a:r>
              <a:rPr lang="en-US" sz="2400" dirty="0">
                <a:solidFill>
                  <a:srgbClr val="0033CC"/>
                </a:solidFill>
                <a:latin typeface="Times New Roman Regular" panose="02020603050405020304" charset="0"/>
                <a:cs typeface="Times New Roman Regular" panose="02020603050405020304" charset="0"/>
              </a:rPr>
              <a:t> Vật càng nóng, mực chất lỏng trong ống nhiệt kế càng dâng cao.</a:t>
            </a:r>
          </a:p>
          <a:p>
            <a:pPr algn="just">
              <a:buFontTx/>
              <a:buChar char="-"/>
            </a:pPr>
            <a:r>
              <a:rPr lang="en-US" sz="2400" dirty="0">
                <a:solidFill>
                  <a:srgbClr val="0033CC"/>
                </a:solidFill>
                <a:latin typeface="Times New Roman Regular" panose="02020603050405020304" charset="0"/>
                <a:cs typeface="Times New Roman Regular" panose="02020603050405020304" charset="0"/>
              </a:rPr>
              <a:t> Vật càng lạnh, mực chất lỏng trong ống nhiệt kế hạ thấp.</a:t>
            </a:r>
          </a:p>
        </p:txBody>
      </p:sp>
      <p:pic>
        <p:nvPicPr>
          <p:cNvPr id="7" name="Picture 4" descr="qustionbig_w"/>
          <p:cNvPicPr>
            <a:picLocks noChangeAspect="1" noChangeArrowheads="1" noCrop="1"/>
          </p:cNvPicPr>
          <p:nvPr/>
        </p:nvPicPr>
        <p:blipFill>
          <a:blip r:embed="rId4"/>
          <a:srcRect/>
          <a:stretch>
            <a:fillRect/>
          </a:stretch>
        </p:blipFill>
        <p:spPr bwMode="auto">
          <a:xfrm>
            <a:off x="298704" y="333295"/>
            <a:ext cx="835152" cy="819929"/>
          </a:xfrm>
          <a:prstGeom prst="rect">
            <a:avLst/>
          </a:prstGeom>
          <a:noFill/>
          <a:ln w="9525">
            <a:noFill/>
            <a:miter lim="800000"/>
            <a:headEnd/>
            <a:tailEnd/>
          </a:ln>
        </p:spPr>
      </p:pic>
      <p:sp>
        <p:nvSpPr>
          <p:cNvPr id="2" name="TextBox 5"/>
          <p:cNvSpPr txBox="1"/>
          <p:nvPr/>
        </p:nvSpPr>
        <p:spPr>
          <a:xfrm>
            <a:off x="1219200" y="1719580"/>
            <a:ext cx="7287895" cy="829945"/>
          </a:xfrm>
          <a:prstGeom prst="rect">
            <a:avLst/>
          </a:prstGeom>
          <a:noFill/>
        </p:spPr>
        <p:txBody>
          <a:bodyPr wrap="square" rtlCol="0">
            <a:spAutoFit/>
          </a:bodyPr>
          <a:lstStyle/>
          <a:p>
            <a:r>
              <a:rPr lang="en-US" sz="2400" dirty="0">
                <a:solidFill>
                  <a:srgbClr val="FF0000"/>
                </a:solidFill>
                <a:latin typeface="Times New Roman Regular" panose="02020603050405020304" charset="0"/>
                <a:cs typeface="Times New Roman Regular" panose="02020603050405020304" charset="0"/>
              </a:rPr>
              <a:t>Nước và các chất lỏng khác thay đổi như thế nào khi nóng lên và lạnh đi?</a:t>
            </a:r>
          </a:p>
        </p:txBody>
      </p:sp>
      <p:pic>
        <p:nvPicPr>
          <p:cNvPr id="3" name="Picture 4" descr="qustionbig_w"/>
          <p:cNvPicPr>
            <a:picLocks noChangeAspect="1" noChangeArrowheads="1" noCrop="1"/>
          </p:cNvPicPr>
          <p:nvPr/>
        </p:nvPicPr>
        <p:blipFill>
          <a:blip r:embed="rId4"/>
          <a:srcRect/>
          <a:stretch>
            <a:fillRect/>
          </a:stretch>
        </p:blipFill>
        <p:spPr bwMode="auto">
          <a:xfrm>
            <a:off x="300990" y="1770380"/>
            <a:ext cx="749300" cy="676910"/>
          </a:xfrm>
          <a:prstGeom prst="rect">
            <a:avLst/>
          </a:prstGeom>
          <a:noFill/>
          <a:ln w="9525">
            <a:noFill/>
            <a:miter lim="800000"/>
            <a:headEnd/>
            <a:tailEnd/>
          </a:ln>
        </p:spPr>
      </p:pic>
      <p:sp>
        <p:nvSpPr>
          <p:cNvPr id="28684" name="Text Box 12"/>
          <p:cNvSpPr txBox="1">
            <a:spLocks noChangeArrowheads="1"/>
          </p:cNvSpPr>
          <p:nvPr/>
        </p:nvSpPr>
        <p:spPr bwMode="auto">
          <a:xfrm>
            <a:off x="1399540" y="2876550"/>
            <a:ext cx="551243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vi-VN" sz="2800" dirty="0">
                <a:solidFill>
                  <a:srgbClr val="0046D9"/>
                </a:solidFill>
                <a:latin typeface="Times New Roman Regular" panose="02020603050405020304" charset="0"/>
                <a:cs typeface="Times New Roman Regular" panose="02020603050405020304" charset="0"/>
              </a:rPr>
              <a:t>Nước và các chất khác nở ra khi nóng lên và co lại khi lạnh đi.</a:t>
            </a:r>
            <a:r>
              <a:rPr lang="en-US" altLang="en-US" sz="2800" dirty="0">
                <a:solidFill>
                  <a:srgbClr val="0046D9"/>
                </a:solidFill>
                <a:latin typeface="Times New Roman Regular" panose="02020603050405020304" charset="0"/>
                <a:cs typeface="Times New Roman Regular" panose="02020603050405020304" charset="0"/>
              </a:rPr>
              <a:t>     </a:t>
            </a:r>
          </a:p>
        </p:txBody>
      </p:sp>
      <p:pic>
        <p:nvPicPr>
          <p:cNvPr id="28688" name="Picture 16" descr="NhieÌ£t_keÌ"/>
          <p:cNvPicPr>
            <a:picLocks noChangeAspect="1" noChangeArrowheads="1" noCrop="1"/>
          </p:cNvPicPr>
          <p:nvPr/>
        </p:nvPicPr>
        <p:blipFill>
          <a:blip r:embed="rId5"/>
          <a:srcRect/>
          <a:stretch>
            <a:fillRect/>
          </a:stretch>
        </p:blipFill>
        <p:spPr bwMode="auto">
          <a:xfrm>
            <a:off x="7399020" y="2514600"/>
            <a:ext cx="102425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8689" name="Picture 17" descr="aÌ‰nh_17"/>
          <p:cNvPicPr>
            <a:picLocks noChangeAspect="1" noChangeArrowheads="1" noCrop="1"/>
          </p:cNvPicPr>
          <p:nvPr/>
        </p:nvPicPr>
        <p:blipFill>
          <a:blip r:embed="rId6"/>
          <a:srcRect/>
          <a:stretch>
            <a:fillRect/>
          </a:stretch>
        </p:blipFill>
        <p:spPr bwMode="auto">
          <a:xfrm>
            <a:off x="456565" y="2876550"/>
            <a:ext cx="714375"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3" presetClass="entr" presetSubtype="1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8684"/>
                                        </p:tgtEl>
                                        <p:attrNameLst>
                                          <p:attrName>style.visibility</p:attrName>
                                        </p:attrNameLst>
                                      </p:cBhvr>
                                      <p:to>
                                        <p:strVal val="visible"/>
                                      </p:to>
                                    </p:set>
                                    <p:animEffect transition="in" filter="blinds(horizontal)">
                                      <p:cBhvr>
                                        <p:cTn id="35" dur="500"/>
                                        <p:tgtEl>
                                          <p:spTgt spid="28684"/>
                                        </p:tgtEl>
                                      </p:cBhvr>
                                    </p:animEffect>
                                  </p:childTnLst>
                                </p:cTn>
                              </p:par>
                              <p:par>
                                <p:cTn id="36" presetID="3" presetClass="entr" presetSubtype="10" fill="hold" nodeType="withEffect">
                                  <p:stCondLst>
                                    <p:cond delay="0"/>
                                  </p:stCondLst>
                                  <p:childTnLst>
                                    <p:set>
                                      <p:cBhvr>
                                        <p:cTn id="37" dur="1" fill="hold">
                                          <p:stCondLst>
                                            <p:cond delay="0"/>
                                          </p:stCondLst>
                                        </p:cTn>
                                        <p:tgtEl>
                                          <p:spTgt spid="28688"/>
                                        </p:tgtEl>
                                        <p:attrNameLst>
                                          <p:attrName>style.visibility</p:attrName>
                                        </p:attrNameLst>
                                      </p:cBhvr>
                                      <p:to>
                                        <p:strVal val="visible"/>
                                      </p:to>
                                    </p:set>
                                    <p:animEffect transition="in" filter="blinds(horizontal)">
                                      <p:cBhvr>
                                        <p:cTn id="38" dur="500"/>
                                        <p:tgtEl>
                                          <p:spTgt spid="28688"/>
                                        </p:tgtEl>
                                      </p:cBhvr>
                                    </p:animEffect>
                                  </p:childTnLst>
                                </p:cTn>
                              </p:par>
                              <p:par>
                                <p:cTn id="39" presetID="3" presetClass="entr" presetSubtype="10" fill="hold" nodeType="withEffect">
                                  <p:stCondLst>
                                    <p:cond delay="0"/>
                                  </p:stCondLst>
                                  <p:childTnLst>
                                    <p:set>
                                      <p:cBhvr>
                                        <p:cTn id="40" dur="1" fill="hold">
                                          <p:stCondLst>
                                            <p:cond delay="0"/>
                                          </p:stCondLst>
                                        </p:cTn>
                                        <p:tgtEl>
                                          <p:spTgt spid="28689"/>
                                        </p:tgtEl>
                                        <p:attrNameLst>
                                          <p:attrName>style.visibility</p:attrName>
                                        </p:attrNameLst>
                                      </p:cBhvr>
                                      <p:to>
                                        <p:strVal val="visible"/>
                                      </p:to>
                                    </p:set>
                                    <p:animEffect transition="in" filter="blinds(horizontal)">
                                      <p:cBhvr>
                                        <p:cTn id="41"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6" grpId="1"/>
      <p:bldP spid="2" grpId="0"/>
      <p:bldP spid="2868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9142"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9143"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pSp>
        <p:nvGrpSpPr>
          <p:cNvPr id="219148" name="Group 6"/>
          <p:cNvGrpSpPr/>
          <p:nvPr/>
        </p:nvGrpSpPr>
        <p:grpSpPr bwMode="auto">
          <a:xfrm>
            <a:off x="476250" y="381000"/>
            <a:ext cx="3771900" cy="137160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2350739" y="1246632"/>
              <a:ext cx="2185175" cy="48731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3:</a:t>
              </a:r>
            </a:p>
          </p:txBody>
        </p:sp>
      </p:grpSp>
      <p:sp>
        <p:nvSpPr>
          <p:cNvPr id="219165" name="WordArt 29"/>
          <p:cNvSpPr>
            <a:spLocks noChangeArrowheads="1" noChangeShapeType="1" noTextEdit="1"/>
          </p:cNvSpPr>
          <p:nvPr/>
        </p:nvSpPr>
        <p:spPr bwMode="auto">
          <a:xfrm>
            <a:off x="965835" y="2114550"/>
            <a:ext cx="7560310" cy="1428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100" kern="1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Times New Roman" panose="02020603050405020304" pitchFamily="18" charset="0"/>
              </a:rPr>
              <a:t>Những ứng dụng trong thực tế</a:t>
            </a:r>
          </a:p>
        </p:txBody>
      </p:sp>
    </p:spTree>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1198" name="Text Box 14"/>
          <p:cNvSpPr txBox="1">
            <a:spLocks noChangeArrowheads="1"/>
          </p:cNvSpPr>
          <p:nvPr/>
        </p:nvSpPr>
        <p:spPr bwMode="auto">
          <a:xfrm>
            <a:off x="219710" y="685800"/>
            <a:ext cx="8583930" cy="286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1</a:t>
            </a:r>
            <a:r>
              <a:rPr lang="en-US" altLang="en-US" sz="2400">
                <a:solidFill>
                  <a:srgbClr val="000066"/>
                </a:solidFill>
                <a:latin typeface="Times New Roman Regular" panose="02020603050405020304" charset="0"/>
                <a:cs typeface="Times New Roman Regular" panose="02020603050405020304" charset="0"/>
              </a:rPr>
              <a:t>: Tại sao khi đun nước, không nên đổ đầy nước vào ấm</a:t>
            </a:r>
          </a:p>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2</a:t>
            </a:r>
            <a:r>
              <a:rPr lang="en-US" altLang="en-US" sz="2400">
                <a:solidFill>
                  <a:srgbClr val="000066"/>
                </a:solidFill>
                <a:latin typeface="Times New Roman Regular" panose="02020603050405020304" charset="0"/>
                <a:cs typeface="Times New Roman Regular" panose="02020603050405020304" charset="0"/>
              </a:rPr>
              <a:t>: Tại sao khi bị sốt người ta lại dùng túi nước đá chườm lên trán?</a:t>
            </a:r>
          </a:p>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3</a:t>
            </a:r>
            <a:r>
              <a:rPr lang="en-US" altLang="en-US" sz="2400">
                <a:solidFill>
                  <a:srgbClr val="000066"/>
                </a:solidFill>
                <a:latin typeface="Times New Roman Regular" panose="02020603050405020304" charset="0"/>
                <a:cs typeface="Times New Roman Regular" panose="02020603050405020304" charset="0"/>
              </a:rPr>
              <a:t>: Khi  muốn uống nước mát mà trong nhà chỉ còn nước sôi trong phích, em làm thế nào để có nước nguội uống nhanh?</a:t>
            </a:r>
          </a:p>
          <a:p>
            <a:pPr algn="just">
              <a:spcBef>
                <a:spcPct val="50000"/>
              </a:spcBef>
            </a:pPr>
            <a:r>
              <a:rPr lang="en-US" altLang="en-US" sz="2400">
                <a:solidFill>
                  <a:srgbClr val="000066"/>
                </a:solidFill>
                <a:latin typeface="Times New Roman Regular" panose="02020603050405020304" charset="0"/>
                <a:cs typeface="Times New Roman Regular" panose="0202060305040502030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2 " pathEditMode="relative" ptsTypes="AA">
                                      <p:cBhvr>
                                        <p:cTn id="6" dur="2000" fill="hold"/>
                                        <p:tgtEl>
                                          <p:spTgt spid="2211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9161" name="AutoShape 9"/>
          <p:cNvSpPr>
            <a:spLocks noChangeArrowheads="1"/>
          </p:cNvSpPr>
          <p:nvPr/>
        </p:nvSpPr>
        <p:spPr bwMode="auto">
          <a:xfrm>
            <a:off x="1959610" y="640715"/>
            <a:ext cx="6487160" cy="1395730"/>
          </a:xfrm>
          <a:prstGeom prst="cloudCallout">
            <a:avLst>
              <a:gd name="adj1" fmla="val -61049"/>
              <a:gd name="adj2" fmla="val 53352"/>
            </a:avLst>
          </a:prstGeom>
          <a:solidFill>
            <a:schemeClr val="accent1">
              <a:lumMod val="40000"/>
              <a:lumOff val="60000"/>
            </a:schemeClr>
          </a:solidFill>
          <a:ln w="9525">
            <a:solidFill>
              <a:schemeClr val="tx1"/>
            </a:solidFill>
            <a:round/>
          </a:ln>
          <a:effectLst/>
        </p:spPr>
        <p:txBody>
          <a:bodyPr/>
          <a:lstStyle/>
          <a:p>
            <a:pPr algn="ctr"/>
            <a:endParaRPr lang="en-US" altLang="en-US" sz="700">
              <a:latin typeface="Times New Roman Regular" panose="02020603050405020304" charset="0"/>
              <a:cs typeface="Times New Roman Regular" panose="02020603050405020304" charset="0"/>
            </a:endParaRPr>
          </a:p>
        </p:txBody>
      </p:sp>
      <p:sp>
        <p:nvSpPr>
          <p:cNvPr id="49162" name="Text Box 10"/>
          <p:cNvSpPr txBox="1">
            <a:spLocks noChangeArrowheads="1"/>
          </p:cNvSpPr>
          <p:nvPr/>
        </p:nvSpPr>
        <p:spPr bwMode="auto">
          <a:xfrm>
            <a:off x="2943225" y="569595"/>
            <a:ext cx="490156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2400" b="1" dirty="0">
              <a:solidFill>
                <a:srgbClr val="FF0000"/>
              </a:solidFill>
              <a:latin typeface="Times New Roman Bold" panose="02020603050405020304" charset="0"/>
              <a:cs typeface="Times New Roman Bold" panose="02020603050405020304" charset="0"/>
            </a:endParaRPr>
          </a:p>
          <a:p>
            <a:r>
              <a:rPr lang="en-US" altLang="en-US" sz="2400" b="1" dirty="0" err="1">
                <a:solidFill>
                  <a:srgbClr val="8C2FBF"/>
                </a:solidFill>
                <a:latin typeface="Times New Roman Bold" panose="02020603050405020304" charset="0"/>
                <a:cs typeface="Times New Roman Bold" panose="02020603050405020304" charset="0"/>
              </a:rPr>
              <a:t>Tại</a:t>
            </a:r>
            <a:r>
              <a:rPr lang="en-US" altLang="en-US" sz="2400" b="1" dirty="0">
                <a:solidFill>
                  <a:srgbClr val="8C2FBF"/>
                </a:solidFill>
                <a:latin typeface="Times New Roman Bold" panose="02020603050405020304" charset="0"/>
                <a:cs typeface="Times New Roman Bold" panose="02020603050405020304" charset="0"/>
              </a:rPr>
              <a:t> sao </a:t>
            </a:r>
            <a:r>
              <a:rPr lang="en-US" altLang="en-US" sz="2400" b="1" dirty="0" err="1">
                <a:solidFill>
                  <a:srgbClr val="8C2FBF"/>
                </a:solidFill>
                <a:latin typeface="Times New Roman Bold" panose="02020603050405020304" charset="0"/>
                <a:cs typeface="Times New Roman Bold" panose="02020603050405020304" charset="0"/>
              </a:rPr>
              <a:t>khi</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đun</a:t>
            </a:r>
            <a:r>
              <a:rPr lang="en-US" altLang="en-US" sz="2400" b="1" dirty="0">
                <a:solidFill>
                  <a:srgbClr val="8C2FBF"/>
                </a:solidFill>
                <a:latin typeface="Times New Roman Bold" panose="02020603050405020304" charset="0"/>
                <a:cs typeface="Times New Roman Bold" panose="02020603050405020304" charset="0"/>
              </a:rPr>
              <a:t> n</a:t>
            </a:r>
            <a:r>
              <a:rPr lang="vi-VN" altLang="en-US" sz="2400" b="1" dirty="0">
                <a:solidFill>
                  <a:srgbClr val="8C2FBF"/>
                </a:solidFill>
                <a:latin typeface="Times New Roman Bold" panose="02020603050405020304" charset="0"/>
                <a:cs typeface="Times New Roman Bold" panose="02020603050405020304" charset="0"/>
              </a:rPr>
              <a:t>ước</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không</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nên</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đổ</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đầy</a:t>
            </a:r>
            <a:r>
              <a:rPr lang="en-US" altLang="en-US" sz="2400" b="1" dirty="0">
                <a:solidFill>
                  <a:srgbClr val="8C2FBF"/>
                </a:solidFill>
                <a:latin typeface="Times New Roman Bold" panose="02020603050405020304" charset="0"/>
                <a:cs typeface="Times New Roman Bold" panose="02020603050405020304" charset="0"/>
              </a:rPr>
              <a:t> n</a:t>
            </a:r>
            <a:r>
              <a:rPr lang="vi-VN" altLang="en-US" sz="2400" b="1" dirty="0">
                <a:solidFill>
                  <a:srgbClr val="8C2FBF"/>
                </a:solidFill>
                <a:latin typeface="Times New Roman Bold" panose="02020603050405020304" charset="0"/>
                <a:cs typeface="Times New Roman Bold" panose="02020603050405020304" charset="0"/>
              </a:rPr>
              <a:t>ước vào ấm?</a:t>
            </a:r>
            <a:endParaRPr lang="en-US" altLang="en-US" sz="2400" b="1" dirty="0">
              <a:solidFill>
                <a:srgbClr val="8C2FBF"/>
              </a:solidFill>
              <a:latin typeface="Times New Roman Bold" panose="02020603050405020304" charset="0"/>
              <a:cs typeface="Times New Roman Bold" panose="02020603050405020304" charset="0"/>
            </a:endParaRPr>
          </a:p>
          <a:p>
            <a:endParaRPr lang="en-US" altLang="en-US" sz="2400" b="1" dirty="0">
              <a:solidFill>
                <a:srgbClr val="8C2FBF"/>
              </a:solidFill>
              <a:latin typeface="Times New Roman Bold" panose="02020603050405020304" charset="0"/>
              <a:cs typeface="Times New Roman Bold" panose="02020603050405020304" charset="0"/>
            </a:endParaRPr>
          </a:p>
        </p:txBody>
      </p:sp>
      <p:sp>
        <p:nvSpPr>
          <p:cNvPr id="2" name="TextBox 1"/>
          <p:cNvSpPr txBox="1"/>
          <p:nvPr/>
        </p:nvSpPr>
        <p:spPr>
          <a:xfrm>
            <a:off x="507365" y="2357120"/>
            <a:ext cx="8265795" cy="1814830"/>
          </a:xfrm>
          <a:prstGeom prst="rect">
            <a:avLst/>
          </a:prstGeom>
          <a:noFill/>
        </p:spPr>
        <p:txBody>
          <a:bodyPr wrap="square" rtlCol="0">
            <a:spAutoFit/>
          </a:bodyPr>
          <a:lstStyle/>
          <a:p>
            <a:r>
              <a:rPr lang="en-US" altLang="en-US" sz="2800" b="1" dirty="0">
                <a:latin typeface="Times New Roman Bold Italic" panose="02020603050405020304" charset="0"/>
                <a:cs typeface="Times New Roman Bold Italic" panose="02020603050405020304" charset="0"/>
              </a:rPr>
              <a:t>Khi đun nước không nên đổ đầy nước vào ấm </a:t>
            </a:r>
            <a:r>
              <a:rPr lang="en-US" altLang="en-US" sz="2800" b="1" i="1" dirty="0">
                <a:solidFill>
                  <a:srgbClr val="FF0000"/>
                </a:solidFill>
                <a:latin typeface="Times New Roman Bold Italic" panose="02020603050405020304" charset="0"/>
                <a:cs typeface="Times New Roman Bold Italic" panose="02020603050405020304" charset="0"/>
              </a:rPr>
              <a:t>vì nước ở nhiệt độ cao sẽ nở ra. Nếu nước quá đầy ấm sẽ tràn ra ngoài có thể gây bỏng hay tắt bếp, chập điện.   </a:t>
            </a:r>
          </a:p>
          <a:p>
            <a:endParaRPr lang="en-US" altLang="en-US" sz="2800" b="1" i="1" dirty="0">
              <a:solidFill>
                <a:srgbClr val="FF0000"/>
              </a:solidFill>
              <a:latin typeface="Times New Roman Bold Italic" panose="02020603050405020304" charset="0"/>
              <a:cs typeface="Times New Roman Bold Italic"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blinds(horizontal)">
                                      <p:cBhvr>
                                        <p:cTn id="7" dur="500"/>
                                        <p:tgtEl>
                                          <p:spTgt spid="4916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2212" name="Rectangle 4"/>
          <p:cNvSpPr>
            <a:spLocks noChangeArrowheads="1"/>
          </p:cNvSpPr>
          <p:nvPr/>
        </p:nvSpPr>
        <p:spPr bwMode="auto">
          <a:xfrm>
            <a:off x="1143001" y="2302750"/>
            <a:ext cx="309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00">
              <a:latin typeface="Times New Roman Regular" panose="02020603050405020304" charset="0"/>
              <a:cs typeface="Times New Roman Regular" panose="02020603050405020304" charset="0"/>
            </a:endParaRPr>
          </a:p>
        </p:txBody>
      </p:sp>
      <p:sp>
        <p:nvSpPr>
          <p:cNvPr id="222213" name="Rectangle 5"/>
          <p:cNvSpPr>
            <a:spLocks noChangeArrowheads="1"/>
          </p:cNvSpPr>
          <p:nvPr/>
        </p:nvSpPr>
        <p:spPr bwMode="auto">
          <a:xfrm>
            <a:off x="1143001" y="2302749"/>
            <a:ext cx="309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00">
              <a:latin typeface="Times New Roman Regular" panose="02020603050405020304" charset="0"/>
              <a:cs typeface="Times New Roman Regular" panose="02020603050405020304" charset="0"/>
            </a:endParaRPr>
          </a:p>
        </p:txBody>
      </p:sp>
      <p:sp>
        <p:nvSpPr>
          <p:cNvPr id="222214" name="Rectangle 6"/>
          <p:cNvSpPr>
            <a:spLocks noChangeArrowheads="1"/>
          </p:cNvSpPr>
          <p:nvPr/>
        </p:nvSpPr>
        <p:spPr bwMode="auto">
          <a:xfrm>
            <a:off x="1143001" y="2302749"/>
            <a:ext cx="309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00">
              <a:latin typeface="Times New Roman Regular" panose="02020603050405020304" charset="0"/>
              <a:cs typeface="Times New Roman Regular" panose="02020603050405020304" charset="0"/>
            </a:endParaRPr>
          </a:p>
        </p:txBody>
      </p:sp>
      <p:sp>
        <p:nvSpPr>
          <p:cNvPr id="222237" name="Text Box 29"/>
          <p:cNvSpPr txBox="1">
            <a:spLocks noChangeArrowheads="1"/>
          </p:cNvSpPr>
          <p:nvPr/>
        </p:nvSpPr>
        <p:spPr bwMode="auto">
          <a:xfrm>
            <a:off x="316230" y="1352550"/>
            <a:ext cx="8394065"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br>
              <a:rPr lang="vi-VN" altLang="en-US" sz="2400" dirty="0">
                <a:solidFill>
                  <a:srgbClr val="000066"/>
                </a:solidFill>
                <a:latin typeface="Times New Roman Regular" panose="02020603050405020304" charset="0"/>
                <a:cs typeface="Times New Roman Regular" panose="02020603050405020304" charset="0"/>
              </a:rPr>
            </a:br>
            <a:r>
              <a:rPr lang="en-US" altLang="en-US" sz="2400" dirty="0">
                <a:latin typeface="Times New Roman Regular" panose="02020603050405020304" charset="0"/>
                <a:cs typeface="Times New Roman Regular" panose="02020603050405020304" charset="0"/>
              </a:rPr>
              <a:t> </a:t>
            </a:r>
            <a:r>
              <a:rPr lang="vi-VN" altLang="en-US" sz="2400" dirty="0">
                <a:latin typeface="Times New Roman Regular" panose="02020603050405020304" charset="0"/>
                <a:cs typeface="Times New Roman Regular" panose="02020603050405020304" charset="0"/>
              </a:rPr>
              <a:t>    </a:t>
            </a:r>
            <a:r>
              <a:rPr lang="en-US" altLang="en-US" sz="2400" dirty="0">
                <a:latin typeface="Times New Roman Regular" panose="02020603050405020304" charset="0"/>
                <a:cs typeface="Times New Roman Regular" panose="02020603050405020304" charset="0"/>
              </a:rPr>
              <a:t>Khi bị sốt, nhiệt độ cơ thể trên 37</a:t>
            </a:r>
            <a:r>
              <a:rPr lang="en-US" altLang="en-US" sz="2400" baseline="30000" dirty="0">
                <a:latin typeface="Times New Roman Regular" panose="02020603050405020304" charset="0"/>
                <a:cs typeface="Times New Roman Regular" panose="02020603050405020304" charset="0"/>
              </a:rPr>
              <a:t>o</a:t>
            </a:r>
            <a:r>
              <a:rPr lang="en-US" altLang="en-US" sz="2400" dirty="0">
                <a:latin typeface="Times New Roman Regular" panose="02020603050405020304" charset="0"/>
                <a:cs typeface="Times New Roman Regular" panose="02020603050405020304" charset="0"/>
              </a:rPr>
              <a:t>C có thể gây nguy hiểm đến tính mạng. Muốn giảm nhiệt độ của cơ thể ta dùng nước đá chườm lên trán. Túi nước đá sẽ truyền nhiệt sang cơ thể, làm giảm nhiệt độ cơ thể. </a:t>
            </a:r>
            <a:r>
              <a:rPr lang="en-US" altLang="en-US" sz="2400" dirty="0">
                <a:solidFill>
                  <a:srgbClr val="CC0000"/>
                </a:solidFill>
                <a:latin typeface="Times New Roman Regular" panose="02020603050405020304" charset="0"/>
                <a:cs typeface="Times New Roman Regular" panose="02020603050405020304" charset="0"/>
              </a:rPr>
              <a:t>  </a:t>
            </a:r>
            <a:r>
              <a:rPr lang="en-US" altLang="en-US" sz="2400" dirty="0">
                <a:solidFill>
                  <a:srgbClr val="000066"/>
                </a:solidFill>
                <a:latin typeface="Times New Roman Regular" panose="02020603050405020304" charset="0"/>
                <a:cs typeface="Times New Roman Regular" panose="02020603050405020304" charset="0"/>
              </a:rPr>
              <a:t>   </a:t>
            </a:r>
          </a:p>
        </p:txBody>
      </p:sp>
      <p:sp>
        <p:nvSpPr>
          <p:cNvPr id="2" name="TextBox 1"/>
          <p:cNvSpPr txBox="1"/>
          <p:nvPr/>
        </p:nvSpPr>
        <p:spPr>
          <a:xfrm>
            <a:off x="762000" y="757555"/>
            <a:ext cx="7888605" cy="829945"/>
          </a:xfrm>
          <a:prstGeom prst="rect">
            <a:avLst/>
          </a:prstGeom>
          <a:noFill/>
        </p:spPr>
        <p:txBody>
          <a:bodyPr wrap="square" rtlCol="0">
            <a:spAutoFit/>
          </a:bodyPr>
          <a:lstStyle/>
          <a:p>
            <a:r>
              <a:rPr lang="en-US" altLang="en-US" sz="2400" b="1" dirty="0">
                <a:solidFill>
                  <a:srgbClr val="CC0000"/>
                </a:solidFill>
                <a:latin typeface="Times New Roman Bold" panose="02020603050405020304" charset="0"/>
                <a:cs typeface="Times New Roman Bold" panose="02020603050405020304" charset="0"/>
              </a:rPr>
              <a:t>Câu 2</a:t>
            </a:r>
            <a:r>
              <a:rPr lang="en-US" altLang="en-US" sz="2400" b="1" dirty="0">
                <a:solidFill>
                  <a:srgbClr val="000066"/>
                </a:solidFill>
                <a:latin typeface="Times New Roman Bold" panose="02020603050405020304" charset="0"/>
                <a:cs typeface="Times New Roman Bold" panose="02020603050405020304" charset="0"/>
              </a:rPr>
              <a:t>: Tại sao khi bị sốt người ta lại dùng túi nước đá chườm lên trán?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2237"/>
                                        </p:tgtEl>
                                        <p:attrNameLst>
                                          <p:attrName>style.visibility</p:attrName>
                                        </p:attrNameLst>
                                      </p:cBhvr>
                                      <p:to>
                                        <p:strVal val="visible"/>
                                      </p:to>
                                    </p:set>
                                    <p:animEffect transition="in" filter="randombar(horizontal)">
                                      <p:cBhvr>
                                        <p:cTn id="12" dur="500"/>
                                        <p:tgtEl>
                                          <p:spTgt spid="22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3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146175" y="905510"/>
            <a:ext cx="6927850" cy="706755"/>
          </a:xfrm>
          <a:prstGeom prst="rect">
            <a:avLst/>
          </a:prstGeom>
          <a:noFill/>
        </p:spPr>
        <p:txBody>
          <a:bodyPr wrap="square" rtlCol="0">
            <a:prstTxWarp prst="textNoShape">
              <a:avLst/>
            </a:prstTxWarp>
            <a:spAutoFit/>
          </a:bodyPr>
          <a:lstStyle/>
          <a:p>
            <a:pPr algn="ctr"/>
            <a:r>
              <a:rPr lang="vi-VN" altLang="en-US" sz="40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ransition spd="slow">
    <p:randomBar dir="vert"/>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4259" name="Rectangle 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60" name="Rectangle 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61" name="Rectangle 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62"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74" name="Text Box 18"/>
          <p:cNvSpPr txBox="1">
            <a:spLocks noChangeArrowheads="1"/>
          </p:cNvSpPr>
          <p:nvPr/>
        </p:nvSpPr>
        <p:spPr bwMode="auto">
          <a:xfrm>
            <a:off x="402590" y="561975"/>
            <a:ext cx="8565515" cy="249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solidFill>
                  <a:srgbClr val="CC0000"/>
                </a:solidFill>
                <a:latin typeface="Times New Roman Regular" panose="02020603050405020304" charset="0"/>
                <a:cs typeface="Times New Roman Regular" panose="02020603050405020304" charset="0"/>
              </a:rPr>
              <a:t>   </a:t>
            </a:r>
            <a:r>
              <a:rPr lang="en-US" altLang="en-US" sz="2800" b="1" dirty="0">
                <a:solidFill>
                  <a:srgbClr val="CC0000"/>
                </a:solidFill>
                <a:latin typeface="Times New Roman Bold" panose="02020603050405020304" charset="0"/>
                <a:cs typeface="Times New Roman Bold" panose="02020603050405020304" charset="0"/>
              </a:rPr>
              <a:t>Câu 3</a:t>
            </a:r>
            <a:r>
              <a:rPr lang="en-US" altLang="en-US" sz="2800" b="1" dirty="0">
                <a:solidFill>
                  <a:srgbClr val="000066"/>
                </a:solidFill>
                <a:latin typeface="Times New Roman Bold" panose="02020603050405020304" charset="0"/>
                <a:cs typeface="Times New Roman Bold" panose="02020603050405020304" charset="0"/>
              </a:rPr>
              <a:t>: Khi  muốn uống nước mát mà trong nhà chỉ còn nước sôi trong phích, em làm thế nào để có nước nguội uống nhanh?</a:t>
            </a:r>
          </a:p>
          <a:p>
            <a:pPr algn="l">
              <a:spcBef>
                <a:spcPct val="50000"/>
              </a:spcBef>
            </a:pPr>
            <a:r>
              <a:rPr lang="en-US" altLang="en-US" sz="2400" dirty="0">
                <a:latin typeface="Times New Roman Regular" panose="02020603050405020304" charset="0"/>
                <a:cs typeface="Times New Roman Regular" panose="02020603050405020304" charset="0"/>
              </a:rPr>
              <a:t>  + Rót đá vào cốc rồi cho đá vào.</a:t>
            </a:r>
          </a:p>
          <a:p>
            <a:pPr algn="l">
              <a:spcBef>
                <a:spcPct val="50000"/>
              </a:spcBef>
            </a:pPr>
            <a:r>
              <a:rPr lang="en-US" altLang="en-US" sz="2400" dirty="0">
                <a:latin typeface="Times New Roman Regular" panose="02020603050405020304" charset="0"/>
                <a:cs typeface="Times New Roman Regular" panose="02020603050405020304" charset="0"/>
              </a:rPr>
              <a:t>  + Rót nước vào cốc sau đó đặt cốc nước vào chậu nước lạnh.</a:t>
            </a:r>
            <a:r>
              <a:rPr lang="en-US" altLang="en-US" sz="2400" dirty="0">
                <a:solidFill>
                  <a:srgbClr val="000066"/>
                </a:solidFill>
                <a:latin typeface="Times New Roman Regular" panose="02020603050405020304" charset="0"/>
                <a:cs typeface="Times New Roman Regular" panose="02020603050405020304" charset="0"/>
              </a:rPr>
              <a:t>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4274">
                                            <p:txEl>
                                              <p:pRg st="1" end="1"/>
                                            </p:txEl>
                                          </p:spTgt>
                                        </p:tgtEl>
                                        <p:attrNameLst>
                                          <p:attrName>style.visibility</p:attrName>
                                        </p:attrNameLst>
                                      </p:cBhvr>
                                      <p:to>
                                        <p:strVal val="visible"/>
                                      </p:to>
                                    </p:set>
                                    <p:animEffect transition="in" filter="box(in)">
                                      <p:cBhvr>
                                        <p:cTn id="7" dur="500"/>
                                        <p:tgtEl>
                                          <p:spTgt spid="224274">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24274">
                                            <p:txEl>
                                              <p:pRg st="2" end="2"/>
                                            </p:txEl>
                                          </p:spTgt>
                                        </p:tgtEl>
                                        <p:attrNameLst>
                                          <p:attrName>style.visibility</p:attrName>
                                        </p:attrNameLst>
                                      </p:cBhvr>
                                      <p:to>
                                        <p:strVal val="visible"/>
                                      </p:to>
                                    </p:set>
                                    <p:animEffect transition="in" filter="box(in)">
                                      <p:cBhvr>
                                        <p:cTn id="10" dur="500"/>
                                        <p:tgtEl>
                                          <p:spTgt spid="22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wipe/>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wipe/>
    <p:sndAc>
      <p:stSnd>
        <p:snd r:embed="rId2"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5304" name="Picture 8" descr="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95910"/>
            <a:ext cx="2961640" cy="1875790"/>
          </a:xfrm>
          <a:prstGeom prst="rect">
            <a:avLst/>
          </a:prstGeom>
          <a:noFill/>
          <a:extLst>
            <a:ext uri="{909E8E84-426E-40DD-AFC4-6F175D3DCCD1}">
              <a14:hiddenFill xmlns:a14="http://schemas.microsoft.com/office/drawing/2010/main">
                <a:solidFill>
                  <a:srgbClr val="FFFFFF"/>
                </a:solidFill>
              </a14:hiddenFill>
            </a:ext>
          </a:extLst>
        </p:spPr>
      </p:pic>
      <p:pic>
        <p:nvPicPr>
          <p:cNvPr id="55305" name="Picture 9" descr="c6"/>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876800" y="2590800"/>
            <a:ext cx="2961640" cy="1872615"/>
          </a:xfrm>
        </p:spPr>
      </p:pic>
      <p:sp>
        <p:nvSpPr>
          <p:cNvPr id="55307" name="Text Box 11"/>
          <p:cNvSpPr txBox="1">
            <a:spLocks noChangeArrowheads="1"/>
          </p:cNvSpPr>
          <p:nvPr/>
        </p:nvSpPr>
        <p:spPr bwMode="auto">
          <a:xfrm>
            <a:off x="4872990" y="2113915"/>
            <a:ext cx="3016885" cy="368300"/>
          </a:xfrm>
          <a:prstGeom prst="rect">
            <a:avLst/>
          </a:prstGeom>
          <a:ln w="9525">
            <a:solidFill>
              <a:schemeClr val="bg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en-US" b="1" dirty="0" err="1">
                <a:solidFill>
                  <a:schemeClr val="tx1"/>
                </a:solidFill>
                <a:latin typeface="Times New Roman Bold" panose="02020603050405020304" charset="0"/>
                <a:cs typeface="Times New Roman Bold" panose="02020603050405020304" charset="0"/>
              </a:rPr>
              <a:t>Băng</a:t>
            </a:r>
            <a:r>
              <a:rPr lang="en-US" altLang="en-US" b="1" dirty="0">
                <a:solidFill>
                  <a:schemeClr val="tx1"/>
                </a:solidFill>
                <a:latin typeface="Times New Roman Bold" panose="02020603050405020304" charset="0"/>
                <a:cs typeface="Times New Roman Bold" panose="02020603050405020304" charset="0"/>
              </a:rPr>
              <a:t> tan  ở </a:t>
            </a:r>
            <a:r>
              <a:rPr lang="en-US" altLang="en-US" b="1" dirty="0" err="1">
                <a:solidFill>
                  <a:schemeClr val="tx1"/>
                </a:solidFill>
                <a:latin typeface="Times New Roman Bold" panose="02020603050405020304" charset="0"/>
                <a:cs typeface="Times New Roman Bold" panose="02020603050405020304" charset="0"/>
              </a:rPr>
              <a:t>châu</a:t>
            </a:r>
            <a:r>
              <a:rPr lang="en-US" altLang="en-US" b="1" dirty="0">
                <a:solidFill>
                  <a:schemeClr val="tx1"/>
                </a:solidFill>
                <a:latin typeface="Times New Roman Bold" panose="02020603050405020304" charset="0"/>
                <a:cs typeface="Times New Roman Bold" panose="02020603050405020304" charset="0"/>
              </a:rPr>
              <a:t> Nam </a:t>
            </a:r>
            <a:r>
              <a:rPr lang="en-US" altLang="en-US" b="1" dirty="0" err="1">
                <a:solidFill>
                  <a:schemeClr val="tx1"/>
                </a:solidFill>
                <a:latin typeface="Times New Roman Bold" panose="02020603050405020304" charset="0"/>
                <a:cs typeface="Times New Roman Bold" panose="02020603050405020304" charset="0"/>
              </a:rPr>
              <a:t>Cực</a:t>
            </a:r>
          </a:p>
        </p:txBody>
      </p:sp>
      <p:sp>
        <p:nvSpPr>
          <p:cNvPr id="55309" name="Text Box 13"/>
          <p:cNvSpPr txBox="1">
            <a:spLocks noChangeArrowheads="1"/>
          </p:cNvSpPr>
          <p:nvPr/>
        </p:nvSpPr>
        <p:spPr bwMode="auto">
          <a:xfrm>
            <a:off x="4876800" y="4324350"/>
            <a:ext cx="3013075" cy="398780"/>
          </a:xfrm>
          <a:prstGeom prst="rect">
            <a:avLst/>
          </a:prstGeom>
          <a:solidFill>
            <a:schemeClr val="tx2">
              <a:lumMod val="20000"/>
              <a:lumOff val="80000"/>
            </a:schemeClr>
          </a:solidFill>
          <a:ln>
            <a:solidFill>
              <a:schemeClr val="bg1"/>
            </a:solidFill>
          </a:ln>
          <a:effectLst/>
        </p:spPr>
        <p:txBody>
          <a:bodyPr wrap="square">
            <a:spAutoFit/>
          </a:bodyPr>
          <a:lstStyle/>
          <a:p>
            <a:pPr algn="ctr"/>
            <a:r>
              <a:rPr lang="en-US" altLang="en-US" sz="2000" b="1" dirty="0" err="1">
                <a:solidFill>
                  <a:schemeClr val="tx1"/>
                </a:solidFill>
                <a:latin typeface="Times New Roman Bold" panose="02020603050405020304" charset="0"/>
                <a:cs typeface="Times New Roman Bold" panose="02020603050405020304" charset="0"/>
              </a:rPr>
              <a:t>Băng</a:t>
            </a:r>
            <a:r>
              <a:rPr lang="en-US" altLang="en-US" sz="2000" b="1" dirty="0">
                <a:solidFill>
                  <a:schemeClr val="tx1"/>
                </a:solidFill>
                <a:latin typeface="Times New Roman Bold" panose="02020603050405020304" charset="0"/>
                <a:cs typeface="Times New Roman Bold" panose="02020603050405020304" charset="0"/>
              </a:rPr>
              <a:t> </a:t>
            </a:r>
            <a:r>
              <a:rPr lang="en-US" altLang="en-US" sz="2000" b="1" dirty="0" err="1">
                <a:solidFill>
                  <a:schemeClr val="tx1"/>
                </a:solidFill>
                <a:latin typeface="Times New Roman Bold" panose="02020603050405020304" charset="0"/>
                <a:cs typeface="Times New Roman Bold" panose="02020603050405020304" charset="0"/>
              </a:rPr>
              <a:t>trôi</a:t>
            </a:r>
            <a:r>
              <a:rPr lang="en-US" altLang="en-US" sz="2000" b="1" dirty="0">
                <a:solidFill>
                  <a:schemeClr val="tx1"/>
                </a:solidFill>
                <a:latin typeface="Times New Roman Bold" panose="02020603050405020304" charset="0"/>
                <a:cs typeface="Times New Roman Bold" panose="02020603050405020304" charset="0"/>
              </a:rPr>
              <a:t> ở </a:t>
            </a:r>
            <a:r>
              <a:rPr lang="en-US" altLang="en-US" sz="2000" b="1" dirty="0" err="1">
                <a:solidFill>
                  <a:schemeClr val="tx1"/>
                </a:solidFill>
                <a:latin typeface="Times New Roman Bold" panose="02020603050405020304" charset="0"/>
                <a:cs typeface="Times New Roman Bold" panose="02020603050405020304" charset="0"/>
              </a:rPr>
              <a:t>biển</a:t>
            </a:r>
          </a:p>
        </p:txBody>
      </p:sp>
      <p:sp>
        <p:nvSpPr>
          <p:cNvPr id="55311" name="AutoShape 15"/>
          <p:cNvSpPr>
            <a:spLocks noGrp="1" noChangeArrowheads="1"/>
          </p:cNvSpPr>
          <p:nvPr>
            <p:ph type="body" sz="half" idx="1"/>
          </p:nvPr>
        </p:nvSpPr>
        <p:spPr>
          <a:xfrm>
            <a:off x="381000" y="1657350"/>
            <a:ext cx="4307840" cy="1918970"/>
          </a:xfrm>
          <a:prstGeom prst="foldedCorner">
            <a:avLst>
              <a:gd name="adj" fmla="val 12500"/>
            </a:avLst>
          </a:prstGeom>
          <a:solidFill>
            <a:schemeClr val="accent6">
              <a:lumMod val="40000"/>
              <a:lumOff val="60000"/>
            </a:schemeClr>
          </a:solidFill>
          <a:extLst>
            <a:ext uri="{91240B29-F687-4F45-9708-019B960494DF}">
              <a14:hiddenLine xmlns:a14="http://schemas.microsoft.com/office/drawing/2010/main" w="9525">
                <a:solidFill>
                  <a:schemeClr val="tx1"/>
                </a:solidFill>
                <a:round/>
              </a14:hiddenLine>
            </a:ext>
          </a:extLst>
        </p:spPr>
        <p:style>
          <a:lnRef idx="1">
            <a:schemeClr val="accent3"/>
          </a:lnRef>
          <a:fillRef idx="2">
            <a:schemeClr val="accent3"/>
          </a:fillRef>
          <a:effectRef idx="1">
            <a:schemeClr val="accent3"/>
          </a:effectRef>
          <a:fontRef idx="minor">
            <a:schemeClr val="dk1"/>
          </a:fontRef>
        </p:style>
        <p:txBody>
          <a:bodyPr>
            <a:normAutofit lnSpcReduction="10000"/>
          </a:bodyPr>
          <a:lstStyle/>
          <a:p>
            <a:pPr>
              <a:buFontTx/>
              <a:buNone/>
            </a:pPr>
            <a:r>
              <a:rPr lang="vi-VN" altLang="en-US" sz="2800" b="1" dirty="0">
                <a:latin typeface="Times New Roman Bold" panose="02020603050405020304" charset="0"/>
                <a:cs typeface="Times New Roman Bold" panose="02020603050405020304" charset="0"/>
              </a:rPr>
              <a:t>   </a:t>
            </a:r>
          </a:p>
          <a:p>
            <a:pPr>
              <a:buFontTx/>
              <a:buNone/>
            </a:pPr>
            <a:r>
              <a:rPr lang="en-US" altLang="en-US" sz="2400" b="1" dirty="0">
                <a:latin typeface="Times New Roman Bold" panose="02020603050405020304" charset="0"/>
                <a:cs typeface="Times New Roman Bold" panose="02020603050405020304" charset="0"/>
              </a:rPr>
              <a:t>    Qua 2 </a:t>
            </a:r>
            <a:r>
              <a:rPr lang="en-US" altLang="en-US" sz="2400" b="1" dirty="0" err="1">
                <a:latin typeface="Times New Roman Bold" panose="02020603050405020304" charset="0"/>
                <a:cs typeface="Times New Roman Bold" panose="02020603050405020304" charset="0"/>
              </a:rPr>
              <a:t>bức</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ảnh</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trên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khiến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em</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liên</a:t>
            </a:r>
            <a:r>
              <a:rPr lang="en-US" altLang="en-US" sz="2400" b="1" dirty="0">
                <a:latin typeface="Times New Roman Bold" panose="02020603050405020304" charset="0"/>
                <a:cs typeface="Times New Roman Bold" panose="02020603050405020304" charset="0"/>
              </a:rPr>
              <a:t> t</a:t>
            </a:r>
            <a:r>
              <a:rPr lang="vi-VN" altLang="en-US" sz="2400" b="1" dirty="0">
                <a:latin typeface="Times New Roman Bold" panose="02020603050405020304" charset="0"/>
                <a:cs typeface="Times New Roman Bold" panose="02020603050405020304" charset="0"/>
              </a:rPr>
              <a:t>ưởng</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đến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hiện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tượng</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gì</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xảy</a:t>
            </a:r>
            <a:r>
              <a:rPr lang="en-US" altLang="en-US" sz="2400" b="1" dirty="0">
                <a:latin typeface="Times New Roman Bold" panose="02020603050405020304" charset="0"/>
                <a:cs typeface="Times New Roman Bold" panose="02020603050405020304" charset="0"/>
              </a:rPr>
              <a:t> ra </a:t>
            </a:r>
            <a:r>
              <a:rPr lang="en-US" altLang="en-US" sz="2400" b="1" dirty="0" err="1">
                <a:latin typeface="Times New Roman Bold" panose="02020603050405020304" charset="0"/>
                <a:cs typeface="Times New Roman Bold" panose="02020603050405020304" charset="0"/>
              </a:rPr>
              <a:t>với</a:t>
            </a:r>
            <a:r>
              <a:rPr lang="en-US" altLang="en-US" sz="2400" b="1" dirty="0">
                <a:latin typeface="Times New Roman Bold" panose="02020603050405020304" charset="0"/>
                <a:cs typeface="Times New Roman Bold" panose="02020603050405020304" charset="0"/>
              </a:rPr>
              <a:t> </a:t>
            </a:r>
            <a:r>
              <a:rPr lang="vi-VN" altLang="en-US" sz="2400" b="1" dirty="0">
                <a:latin typeface="Times New Roman Bold" panose="02020603050405020304" charset="0"/>
                <a:cs typeface="Times New Roman Bold" panose="02020603050405020304" charset="0"/>
              </a:rPr>
              <a:t>T</a:t>
            </a:r>
            <a:r>
              <a:rPr lang="en-US" altLang="en-US" sz="2400" b="1" dirty="0" err="1">
                <a:latin typeface="Times New Roman Bold" panose="02020603050405020304" charset="0"/>
                <a:cs typeface="Times New Roman Bold" panose="02020603050405020304" charset="0"/>
              </a:rPr>
              <a:t>rái</a:t>
            </a:r>
            <a:r>
              <a:rPr lang="en-US" altLang="en-US" sz="2400" b="1" dirty="0">
                <a:latin typeface="Times New Roman Bold" panose="02020603050405020304" charset="0"/>
                <a:cs typeface="Times New Roman Bold" panose="02020603050405020304" charset="0"/>
              </a:rPr>
              <a:t> </a:t>
            </a:r>
            <a:r>
              <a:rPr lang="vi-VN" altLang="en-US" sz="2400" b="1" dirty="0">
                <a:latin typeface="Times New Roman Bold" panose="02020603050405020304" charset="0"/>
                <a:cs typeface="Times New Roman Bold" panose="02020603050405020304" charset="0"/>
              </a:rPr>
              <a:t>Đ</a:t>
            </a:r>
            <a:r>
              <a:rPr lang="en-US" altLang="en-US" sz="2400" b="1" dirty="0" err="1">
                <a:latin typeface="Times New Roman Bold" panose="02020603050405020304" charset="0"/>
                <a:cs typeface="Times New Roman Bold" panose="02020603050405020304" charset="0"/>
              </a:rPr>
              <a:t>ất</a:t>
            </a:r>
            <a:r>
              <a:rPr lang="en-US" altLang="en-US" sz="2400" b="1" dirty="0">
                <a:latin typeface="Times New Roman Bold" panose="02020603050405020304" charset="0"/>
                <a:cs typeface="Times New Roman Bold" panose="0202060305040502030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5311"/>
                                        </p:tgtEl>
                                        <p:attrNameLst>
                                          <p:attrName>style.visibility</p:attrName>
                                        </p:attrNameLst>
                                      </p:cBhvr>
                                      <p:to>
                                        <p:strVal val="visible"/>
                                      </p:to>
                                    </p:set>
                                    <p:animEffect transition="in" filter="fade">
                                      <p:cBhvr>
                                        <p:cTn id="7" dur="770" decel="100000"/>
                                        <p:tgtEl>
                                          <p:spTgt spid="55311"/>
                                        </p:tgtEl>
                                      </p:cBhvr>
                                    </p:animEffect>
                                    <p:animScale>
                                      <p:cBhvr>
                                        <p:cTn id="8" dur="770" decel="100000"/>
                                        <p:tgtEl>
                                          <p:spTgt spid="55311"/>
                                        </p:tgtEl>
                                      </p:cBhvr>
                                      <p:from x="10000" y="10000"/>
                                      <p:to x="200000" y="450000"/>
                                    </p:animScale>
                                    <p:animScale>
                                      <p:cBhvr>
                                        <p:cTn id="9" dur="1230" accel="100000" fill="hold">
                                          <p:stCondLst>
                                            <p:cond delay="770"/>
                                          </p:stCondLst>
                                        </p:cTn>
                                        <p:tgtEl>
                                          <p:spTgt spid="55311"/>
                                        </p:tgtEl>
                                      </p:cBhvr>
                                      <p:from x="200000" y="450000"/>
                                      <p:to x="100000" y="100000"/>
                                    </p:animScale>
                                    <p:set>
                                      <p:cBhvr>
                                        <p:cTn id="10" dur="770" fill="hold"/>
                                        <p:tgtEl>
                                          <p:spTgt spid="55311"/>
                                        </p:tgtEl>
                                        <p:attrNameLst>
                                          <p:attrName>ppt_x</p:attrName>
                                        </p:attrNameLst>
                                      </p:cBhvr>
                                      <p:to>
                                        <p:strVal val="(0.5)"/>
                                      </p:to>
                                    </p:set>
                                    <p:anim from="(0.5)" to="(#ppt_x)" calcmode="lin" valueType="num">
                                      <p:cBhvr>
                                        <p:cTn id="11" dur="1230" accel="100000" fill="hold">
                                          <p:stCondLst>
                                            <p:cond delay="770"/>
                                          </p:stCondLst>
                                        </p:cTn>
                                        <p:tgtEl>
                                          <p:spTgt spid="55311"/>
                                        </p:tgtEl>
                                        <p:attrNameLst>
                                          <p:attrName>ppt_x</p:attrName>
                                        </p:attrNameLst>
                                      </p:cBhvr>
                                    </p:anim>
                                    <p:set>
                                      <p:cBhvr>
                                        <p:cTn id="12" dur="770" fill="hold"/>
                                        <p:tgtEl>
                                          <p:spTgt spid="55311"/>
                                        </p:tgtEl>
                                        <p:attrNameLst>
                                          <p:attrName>ppt_y</p:attrName>
                                        </p:attrNameLst>
                                      </p:cBhvr>
                                      <p:to>
                                        <p:strVal val="(#ppt_y+0.4)"/>
                                      </p:to>
                                    </p:set>
                                    <p:anim from="(#ppt_y+0.4)" to="(#ppt_y)" calcmode="lin" valueType="num">
                                      <p:cBhvr>
                                        <p:cTn id="13" dur="1230" accel="100000" fill="hold">
                                          <p:stCondLst>
                                            <p:cond delay="770"/>
                                          </p:stCondLst>
                                        </p:cTn>
                                        <p:tgtEl>
                                          <p:spTgt spid="55311"/>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wipe/>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2231" name="Rectangle 7"/>
          <p:cNvSpPr>
            <a:spLocks noGrp="1" noChangeArrowheads="1"/>
          </p:cNvSpPr>
          <p:nvPr>
            <p:ph type="body" sz="half" idx="3"/>
          </p:nvPr>
        </p:nvSpPr>
        <p:spPr>
          <a:xfrm>
            <a:off x="4191000" y="1047750"/>
            <a:ext cx="4495800" cy="4000500"/>
          </a:xfrm>
        </p:spPr>
        <p:txBody>
          <a:bodyPr>
            <a:normAutofit/>
          </a:bodyPr>
          <a:lstStyle/>
          <a:p>
            <a:pPr marL="0" indent="0">
              <a:buNone/>
            </a:pPr>
            <a:r>
              <a:rPr lang="vi-VN" altLang="en-US" sz="2800" b="1" dirty="0">
                <a:solidFill>
                  <a:srgbClr val="FF0000"/>
                </a:solidFill>
                <a:latin typeface="Times New Roman Bold" panose="02020603050405020304" charset="0"/>
                <a:cs typeface="Times New Roman Bold" panose="02020603050405020304" charset="0"/>
              </a:rPr>
              <a:t>      </a:t>
            </a:r>
            <a:r>
              <a:rPr lang="en-US" altLang="en-US" sz="2800" b="1" dirty="0">
                <a:solidFill>
                  <a:srgbClr val="FF0000"/>
                </a:solidFill>
                <a:latin typeface="Times New Roman Bold" panose="02020603050405020304" charset="0"/>
                <a:cs typeface="Times New Roman Bold" panose="02020603050405020304" charset="0"/>
              </a:rPr>
              <a:t>Khi </a:t>
            </a:r>
            <a:r>
              <a:rPr lang="en-US" altLang="en-US" sz="2800" b="1" dirty="0" err="1">
                <a:solidFill>
                  <a:srgbClr val="FF0000"/>
                </a:solidFill>
                <a:latin typeface="Times New Roman Bold" panose="02020603050405020304" charset="0"/>
                <a:cs typeface="Times New Roman Bold" panose="02020603050405020304" charset="0"/>
              </a:rPr>
              <a:t>núi</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lửa</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hoạt</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động</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thì</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ảnh</a:t>
            </a:r>
            <a:r>
              <a:rPr lang="en-US" altLang="en-US" sz="2800" b="1" dirty="0">
                <a:solidFill>
                  <a:srgbClr val="FF0000"/>
                </a:solidFill>
                <a:latin typeface="Times New Roman Bold" panose="02020603050405020304" charset="0"/>
                <a:cs typeface="Times New Roman Bold" panose="02020603050405020304" charset="0"/>
              </a:rPr>
              <a:t> h</a:t>
            </a:r>
            <a:r>
              <a:rPr lang="vi-VN" altLang="en-US" sz="2800" b="1" dirty="0">
                <a:solidFill>
                  <a:srgbClr val="FF0000"/>
                </a:solidFill>
                <a:latin typeface="Times New Roman Bold" panose="02020603050405020304" charset="0"/>
                <a:cs typeface="Times New Roman Bold" panose="02020603050405020304" charset="0"/>
              </a:rPr>
              <a:t>ưởng</a:t>
            </a:r>
            <a:r>
              <a:rPr lang="en-US" altLang="en-US" sz="2800" b="1" dirty="0">
                <a:solidFill>
                  <a:srgbClr val="FF0000"/>
                </a:solidFill>
                <a:latin typeface="Times New Roman Bold" panose="02020603050405020304" charset="0"/>
                <a:cs typeface="Times New Roman Bold" panose="02020603050405020304" charset="0"/>
              </a:rPr>
              <a:t> nh</a:t>
            </a:r>
            <a:r>
              <a:rPr lang="vi-VN" altLang="en-US" sz="2800" b="1" dirty="0">
                <a:solidFill>
                  <a:srgbClr val="FF0000"/>
                </a:solidFill>
                <a:latin typeface="Times New Roman Bold" panose="02020603050405020304" charset="0"/>
                <a:cs typeface="Times New Roman Bold" panose="02020603050405020304" charset="0"/>
              </a:rPr>
              <a:t>ư</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thế</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nào</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với</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môi</a:t>
            </a:r>
            <a:r>
              <a:rPr lang="en-US" altLang="en-US" sz="2800" b="1" dirty="0">
                <a:solidFill>
                  <a:srgbClr val="FF0000"/>
                </a:solidFill>
                <a:latin typeface="Times New Roman Bold" panose="02020603050405020304" charset="0"/>
                <a:cs typeface="Times New Roman Bold" panose="02020603050405020304" charset="0"/>
              </a:rPr>
              <a:t> tr</a:t>
            </a:r>
            <a:r>
              <a:rPr lang="vi-VN" altLang="en-US" sz="2800" b="1" dirty="0">
                <a:solidFill>
                  <a:srgbClr val="FF0000"/>
                </a:solidFill>
                <a:latin typeface="Times New Roman Bold" panose="02020603050405020304" charset="0"/>
                <a:cs typeface="Times New Roman Bold" panose="02020603050405020304" charset="0"/>
              </a:rPr>
              <a:t>ường</a:t>
            </a:r>
            <a:r>
              <a:rPr lang="en-US" altLang="en-US" sz="2800" b="1" dirty="0">
                <a:solidFill>
                  <a:srgbClr val="FF0000"/>
                </a:solidFill>
                <a:latin typeface="Times New Roman Bold" panose="02020603050405020304" charset="0"/>
                <a:cs typeface="Times New Roman Bold" panose="02020603050405020304" charset="0"/>
              </a:rPr>
              <a:t> xung</a:t>
            </a:r>
            <a:r>
              <a:rPr lang="vi-VN" altLang="en-US" sz="2800" b="1" dirty="0">
                <a:solidFill>
                  <a:srgbClr val="FF0000"/>
                </a:solidFill>
                <a:latin typeface="Times New Roman Bold" panose="02020603050405020304" charset="0"/>
                <a:cs typeface="Times New Roman Bold" panose="02020603050405020304" charset="0"/>
              </a:rPr>
              <a:t> </a:t>
            </a:r>
            <a:r>
              <a:rPr lang="en-US" altLang="en-US" sz="2800" b="1" dirty="0">
                <a:solidFill>
                  <a:srgbClr val="FF0000"/>
                </a:solidFill>
                <a:latin typeface="Times New Roman Bold" panose="02020603050405020304" charset="0"/>
                <a:cs typeface="Times New Roman Bold" panose="02020603050405020304" charset="0"/>
              </a:rPr>
              <a:t>quanh?</a:t>
            </a:r>
          </a:p>
        </p:txBody>
      </p:sp>
      <p:pic>
        <p:nvPicPr>
          <p:cNvPr id="52233" name="Picture 9" descr="untit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495550"/>
            <a:ext cx="3106420" cy="2163445"/>
          </a:xfrm>
          <a:prstGeom prst="rect">
            <a:avLst/>
          </a:prstGeom>
          <a:noFill/>
          <a:extLst>
            <a:ext uri="{909E8E84-426E-40DD-AFC4-6F175D3DCCD1}">
              <a14:hiddenFill xmlns:a14="http://schemas.microsoft.com/office/drawing/2010/main">
                <a:solidFill>
                  <a:srgbClr val="FFFFFF"/>
                </a:solidFill>
              </a14:hiddenFill>
            </a:ext>
          </a:extLst>
        </p:spPr>
      </p:pic>
      <p:pic>
        <p:nvPicPr>
          <p:cNvPr id="52235" name="Picture 11" descr="080912052557-83-2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52120"/>
            <a:ext cx="3101340" cy="19672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ustionbig_w"/>
          <p:cNvPicPr>
            <a:picLocks noChangeAspect="1" noChangeArrowheads="1" noCrop="1"/>
          </p:cNvPicPr>
          <p:nvPr/>
        </p:nvPicPr>
        <p:blipFill>
          <a:blip r:embed="rId7"/>
          <a:srcRect/>
          <a:stretch>
            <a:fillRect/>
          </a:stretch>
        </p:blipFill>
        <p:spPr bwMode="auto">
          <a:xfrm>
            <a:off x="4012565" y="818515"/>
            <a:ext cx="793115" cy="77851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chimes.wav"/>
          </p:stSnd>
        </p:sndAc>
      </p:transition>
    </mc:Choice>
    <mc:Fallback xmlns="">
      <p:transition spd="slow">
        <p:split orient="vert"/>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35"/>
                                        </p:tgtEl>
                                        <p:attrNameLst>
                                          <p:attrName>style.visibility</p:attrName>
                                        </p:attrNameLst>
                                      </p:cBhvr>
                                      <p:to>
                                        <p:strVal val="visible"/>
                                      </p:to>
                                    </p:set>
                                    <p:animEffect transition="in" filter="blinds(horizontal)">
                                      <p:cBhvr>
                                        <p:cTn id="7" dur="500"/>
                                        <p:tgtEl>
                                          <p:spTgt spid="522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box(in)">
                                      <p:cBhvr>
                                        <p:cTn id="12" dur="5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2842" y="698480"/>
            <a:ext cx="6629400" cy="3416320"/>
          </a:xfrm>
          <a:prstGeom prst="rect">
            <a:avLst/>
          </a:prstGeom>
          <a:noFill/>
        </p:spPr>
        <p:txBody>
          <a:bodyPr wrap="square" rtlCol="0">
            <a:spAutoFit/>
          </a:bodyPr>
          <a:lstStyle/>
          <a:p>
            <a:pPr algn="just"/>
            <a:r>
              <a:rPr lang="vi-VN" sz="2400" i="1" dirty="0">
                <a:latin typeface="Times New Roman Regular" panose="02020603050405020304" charset="0"/>
                <a:cs typeface="Times New Roman Regular" panose="02020603050405020304" charset="0"/>
              </a:rPr>
              <a:t>   </a:t>
            </a:r>
            <a:r>
              <a:rPr lang="en-US" sz="2400" i="1" dirty="0">
                <a:latin typeface="Times New Roman Regular" panose="02020603050405020304" charset="0"/>
                <a:cs typeface="Times New Roman Regular" panose="02020603050405020304" charset="0"/>
              </a:rPr>
              <a:t>Đúng </a:t>
            </a:r>
            <a:r>
              <a:rPr lang="vi-VN" sz="2400" i="1" dirty="0">
                <a:latin typeface="Times New Roman Regular" panose="02020603050405020304" charset="0"/>
                <a:cs typeface="Times New Roman Regular" panose="02020603050405020304" charset="0"/>
              </a:rPr>
              <a:t>ghi Đ</a:t>
            </a:r>
            <a:r>
              <a:rPr lang="en-US" sz="2400" i="1" dirty="0">
                <a:latin typeface="Times New Roman Regular" panose="02020603050405020304" charset="0"/>
                <a:cs typeface="Times New Roman Regular" panose="02020603050405020304" charset="0"/>
              </a:rPr>
              <a:t> – Sai</a:t>
            </a:r>
            <a:r>
              <a:rPr lang="vi-VN" sz="2400" i="1" dirty="0">
                <a:latin typeface="Times New Roman Regular" panose="02020603050405020304" charset="0"/>
                <a:cs typeface="Times New Roman Regular" panose="02020603050405020304" charset="0"/>
              </a:rPr>
              <a:t> ghi S</a:t>
            </a:r>
            <a:endParaRPr lang="en-US" sz="2400" i="1" dirty="0">
              <a:latin typeface="Times New Roman Regular" panose="02020603050405020304" charset="0"/>
              <a:cs typeface="Times New Roman Regular" panose="02020603050405020304" charset="0"/>
            </a:endParaRPr>
          </a:p>
          <a:p>
            <a:pPr marL="257175" indent="-257175" algn="just">
              <a:buAutoNum type="arabicPeriod"/>
            </a:pPr>
            <a:r>
              <a:rPr lang="en-US" sz="2400" dirty="0">
                <a:latin typeface="Times New Roman Regular" panose="02020603050405020304" charset="0"/>
                <a:cs typeface="Times New Roman Regular" panose="02020603050405020304" charset="0"/>
              </a:rPr>
              <a:t>Vật nóng có nhiệt độ cao hơn vật lạnh.</a:t>
            </a:r>
          </a:p>
          <a:p>
            <a:pPr marL="257175" indent="-257175" algn="just">
              <a:buAutoNum type="arabicPeriod"/>
            </a:pPr>
            <a:r>
              <a:rPr lang="en-US" sz="2400" dirty="0">
                <a:latin typeface="Times New Roman Regular" panose="02020603050405020304" charset="0"/>
                <a:cs typeface="Times New Roman Regular" panose="02020603050405020304" charset="0"/>
              </a:rPr>
              <a:t>Nhiệt độ của nước đá đang tan là 100</a:t>
            </a:r>
            <a:r>
              <a:rPr lang="en-US" sz="2400" baseline="30000" dirty="0">
                <a:latin typeface="Times New Roman Regular" panose="02020603050405020304" charset="0"/>
                <a:cs typeface="Times New Roman Regular" panose="02020603050405020304" charset="0"/>
              </a:rPr>
              <a:t>0</a:t>
            </a:r>
            <a:r>
              <a:rPr lang="en-US" sz="2400" dirty="0">
                <a:latin typeface="Times New Roman Regular" panose="02020603050405020304" charset="0"/>
                <a:cs typeface="Times New Roman Regular" panose="02020603050405020304" charset="0"/>
              </a:rPr>
              <a:t>C.</a:t>
            </a:r>
          </a:p>
          <a:p>
            <a:pPr marL="257175" indent="-257175" algn="just">
              <a:buAutoNum type="arabicPeriod"/>
            </a:pPr>
            <a:r>
              <a:rPr lang="en-US" sz="2400" dirty="0">
                <a:latin typeface="Times New Roman Regular" panose="02020603050405020304" charset="0"/>
                <a:cs typeface="Times New Roman Regular" panose="02020603050405020304" charset="0"/>
              </a:rPr>
              <a:t>Vật nóng hơn truyền nhiệt cho vật lạnh hơn.</a:t>
            </a:r>
          </a:p>
          <a:p>
            <a:pPr marL="257175" indent="-257175" algn="just">
              <a:buFontTx/>
              <a:buAutoNum type="arabicPeriod"/>
            </a:pPr>
            <a:r>
              <a:rPr lang="en-US" sz="2400" dirty="0">
                <a:latin typeface="Times New Roman Regular" panose="02020603050405020304" charset="0"/>
                <a:cs typeface="Times New Roman Regular" panose="02020603050405020304" charset="0"/>
              </a:rPr>
              <a:t>Vật nóng lên do tỏa nhiệt và lạnh đi do thu nhiệt.</a:t>
            </a:r>
          </a:p>
          <a:p>
            <a:pPr marL="257175" indent="-257175" algn="just">
              <a:buAutoNum type="arabicPeriod"/>
            </a:pPr>
            <a:r>
              <a:rPr lang="en-US" sz="2400" dirty="0">
                <a:latin typeface="Times New Roman Regular" panose="02020603050405020304" charset="0"/>
                <a:cs typeface="Times New Roman Regular" panose="02020603050405020304" charset="0"/>
              </a:rPr>
              <a:t>Nước và các chất lỏng khác nở ra khi nóng lên và co lại khi lạnh đi.</a:t>
            </a:r>
          </a:p>
          <a:p>
            <a:pPr marL="257175" indent="-257175" algn="just">
              <a:buFontTx/>
              <a:buAutoNum type="arabicPeriod"/>
            </a:pPr>
            <a:r>
              <a:rPr lang="en-US" sz="2400" dirty="0">
                <a:latin typeface="Times New Roman Regular" panose="02020603050405020304" charset="0"/>
                <a:cs typeface="Times New Roman Regular" panose="02020603050405020304" charset="0"/>
              </a:rPr>
              <a:t>Nhiệt độ của hơi nước đang sôi và 100</a:t>
            </a:r>
            <a:r>
              <a:rPr lang="en-US" sz="2400" baseline="30000" dirty="0">
                <a:latin typeface="Times New Roman Regular" panose="02020603050405020304" charset="0"/>
                <a:cs typeface="Times New Roman Regular" panose="02020603050405020304" charset="0"/>
              </a:rPr>
              <a:t>0</a:t>
            </a:r>
            <a:r>
              <a:rPr lang="en-US" sz="2400" dirty="0">
                <a:latin typeface="Times New Roman Regular" panose="02020603050405020304" charset="0"/>
                <a:cs typeface="Times New Roman Regular" panose="02020603050405020304" charset="0"/>
              </a:rPr>
              <a:t>C.</a:t>
            </a:r>
          </a:p>
          <a:p>
            <a:pPr marL="257175" indent="-257175" algn="just"/>
            <a:endParaRPr lang="en-US" sz="2400" dirty="0">
              <a:latin typeface="Times New Roman Regular" panose="02020603050405020304" charset="0"/>
              <a:cs typeface="Times New Roman Regular" panose="02020603050405020304" charset="0"/>
            </a:endParaRPr>
          </a:p>
        </p:txBody>
      </p:sp>
      <p:sp>
        <p:nvSpPr>
          <p:cNvPr id="2" name="TextBox 1"/>
          <p:cNvSpPr txBox="1"/>
          <p:nvPr/>
        </p:nvSpPr>
        <p:spPr>
          <a:xfrm>
            <a:off x="1141476" y="1054006"/>
            <a:ext cx="476250" cy="461665"/>
          </a:xfrm>
          <a:prstGeom prst="rect">
            <a:avLst/>
          </a:prstGeom>
          <a:noFill/>
        </p:spPr>
        <p:txBody>
          <a:bodyPr wrap="square" rtlCol="0">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5" name="Rectangle 4"/>
          <p:cNvSpPr/>
          <p:nvPr/>
        </p:nvSpPr>
        <p:spPr>
          <a:xfrm>
            <a:off x="1141476" y="1796956"/>
            <a:ext cx="556689" cy="461665"/>
          </a:xfrm>
          <a:prstGeom prst="rect">
            <a:avLst/>
          </a:prstGeom>
        </p:spPr>
        <p:txBody>
          <a:bodyPr wrap="square">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5" name="Rectangle 14"/>
          <p:cNvSpPr/>
          <p:nvPr/>
        </p:nvSpPr>
        <p:spPr>
          <a:xfrm>
            <a:off x="1141476" y="2511194"/>
            <a:ext cx="407484" cy="461665"/>
          </a:xfrm>
          <a:prstGeom prst="rect">
            <a:avLst/>
          </a:prstGeom>
        </p:spPr>
        <p:txBody>
          <a:bodyPr wrap="none">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6" name="Rectangle 15"/>
          <p:cNvSpPr/>
          <p:nvPr/>
        </p:nvSpPr>
        <p:spPr>
          <a:xfrm>
            <a:off x="1167744" y="3225432"/>
            <a:ext cx="407484" cy="461665"/>
          </a:xfrm>
          <a:prstGeom prst="rect">
            <a:avLst/>
          </a:prstGeom>
        </p:spPr>
        <p:txBody>
          <a:bodyPr wrap="none">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7" name="Rectangle 16"/>
          <p:cNvSpPr/>
          <p:nvPr/>
        </p:nvSpPr>
        <p:spPr>
          <a:xfrm>
            <a:off x="1141476" y="1437763"/>
            <a:ext cx="389850" cy="461665"/>
          </a:xfrm>
          <a:prstGeom prst="rect">
            <a:avLst/>
          </a:prstGeom>
        </p:spPr>
        <p:txBody>
          <a:bodyPr wrap="none">
            <a:spAutoFit/>
          </a:bodyPr>
          <a:lstStyle/>
          <a:p>
            <a:r>
              <a:rPr lang="vi-VN" sz="2400" dirty="0">
                <a:solidFill>
                  <a:srgbClr val="FF0000"/>
                </a:solidFill>
                <a:latin typeface="Times New Roman Regular" panose="02020603050405020304" charset="0"/>
                <a:cs typeface="Times New Roman Regular" panose="02020603050405020304" charset="0"/>
              </a:rPr>
              <a:t>S</a:t>
            </a:r>
          </a:p>
        </p:txBody>
      </p:sp>
      <p:sp>
        <p:nvSpPr>
          <p:cNvPr id="18" name="Rectangle 17"/>
          <p:cNvSpPr/>
          <p:nvPr/>
        </p:nvSpPr>
        <p:spPr>
          <a:xfrm>
            <a:off x="1150293" y="2178638"/>
            <a:ext cx="389850" cy="461665"/>
          </a:xfrm>
          <a:prstGeom prst="rect">
            <a:avLst/>
          </a:prstGeom>
        </p:spPr>
        <p:txBody>
          <a:bodyPr wrap="none">
            <a:spAutoFit/>
          </a:bodyPr>
          <a:lstStyle/>
          <a:p>
            <a:r>
              <a:rPr lang="vi-VN" sz="2400" dirty="0">
                <a:solidFill>
                  <a:srgbClr val="FF0000"/>
                </a:solidFill>
                <a:latin typeface="Times New Roman Regular" panose="02020603050405020304" charset="0"/>
                <a:cs typeface="Times New Roman Regular" panose="02020603050405020304" charset="0"/>
              </a:rPr>
              <a:t>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wipe(down)">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60" dur="5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anim calcmode="lin" valueType="num">
                                      <p:cBhvr>
                                        <p:cTn id="66" dur="2000" fill="hold"/>
                                        <p:tgtEl>
                                          <p:spTgt spid="18"/>
                                        </p:tgtEl>
                                        <p:attrNameLst>
                                          <p:attrName>ppt_w</p:attrName>
                                        </p:attrNameLst>
                                      </p:cBhvr>
                                      <p:tavLst>
                                        <p:tav tm="0" fmla="#ppt_w*sin(2.5*pi*$)">
                                          <p:val>
                                            <p:fltVal val="0"/>
                                          </p:val>
                                        </p:tav>
                                        <p:tav tm="100000">
                                          <p:val>
                                            <p:fltVal val="1"/>
                                          </p:val>
                                        </p:tav>
                                      </p:tavLst>
                                    </p:anim>
                                    <p:anim calcmode="lin" valueType="num">
                                      <p:cBhvr>
                                        <p:cTn id="6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wheel(1)">
                                      <p:cBhvr>
                                        <p:cTn id="72" dur="20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fltVal val="0"/>
                                          </p:val>
                                        </p:tav>
                                        <p:tav tm="100000">
                                          <p:val>
                                            <p:strVal val="#ppt_w"/>
                                          </p:val>
                                        </p:tav>
                                      </p:tavLst>
                                    </p:anim>
                                    <p:anim calcmode="lin" valueType="num">
                                      <p:cBhvr>
                                        <p:cTn id="78" dur="1000" fill="hold"/>
                                        <p:tgtEl>
                                          <p:spTgt spid="15"/>
                                        </p:tgtEl>
                                        <p:attrNameLst>
                                          <p:attrName>ppt_h</p:attrName>
                                        </p:attrNameLst>
                                      </p:cBhvr>
                                      <p:tavLst>
                                        <p:tav tm="0">
                                          <p:val>
                                            <p:fltVal val="0"/>
                                          </p:val>
                                        </p:tav>
                                        <p:tav tm="100000">
                                          <p:val>
                                            <p:strVal val="#ppt_h"/>
                                          </p:val>
                                        </p:tav>
                                      </p:tavLst>
                                    </p:anim>
                                    <p:anim calcmode="lin" valueType="num">
                                      <p:cBhvr>
                                        <p:cTn id="79" dur="1000" fill="hold"/>
                                        <p:tgtEl>
                                          <p:spTgt spid="15"/>
                                        </p:tgtEl>
                                        <p:attrNameLst>
                                          <p:attrName>style.rotation</p:attrName>
                                        </p:attrNameLst>
                                      </p:cBhvr>
                                      <p:tavLst>
                                        <p:tav tm="0">
                                          <p:val>
                                            <p:fltVal val="90"/>
                                          </p:val>
                                        </p:tav>
                                        <p:tav tm="100000">
                                          <p:val>
                                            <p:fltVal val="0"/>
                                          </p:val>
                                        </p:tav>
                                      </p:tavLst>
                                    </p:anim>
                                    <p:animEffect transition="in" filter="fade">
                                      <p:cBhvr>
                                        <p:cTn id="80" dur="1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Effect transition="in" filter="circle(in)">
                                      <p:cBhvr>
                                        <p:cTn id="85" dur="2000"/>
                                        <p:tgtEl>
                                          <p:spTgt spid="6">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WordArt 3"/>
          <p:cNvSpPr>
            <a:spLocks noChangeArrowheads="1" noChangeShapeType="1" noTextEdit="1"/>
          </p:cNvSpPr>
          <p:nvPr/>
        </p:nvSpPr>
        <p:spPr bwMode="auto">
          <a:xfrm>
            <a:off x="1607399" y="1398270"/>
            <a:ext cx="5669280" cy="2011680"/>
          </a:xfrm>
          <a:prstGeom prst="rect">
            <a:avLst/>
          </a:prstGeom>
        </p:spPr>
        <p:txBody>
          <a:bodyPr wrap="none" lIns="68580" tIns="34290" rIns="68580" bIns="34290" fromWordArt="1">
            <a:prstTxWarp prst="textWave1">
              <a:avLst>
                <a:gd name="adj1" fmla="val 13005"/>
                <a:gd name="adj2" fmla="val 0"/>
              </a:avLst>
            </a:prstTxWarp>
          </a:bodyPr>
          <a:lstStyle/>
          <a:p>
            <a:pPr algn="ctr"/>
            <a:r>
              <a:rPr lang="vi-VN" sz="2700" kern="10" dirty="0">
                <a:ln w="9525">
                  <a:solidFill>
                    <a:srgbClr val="CC99FF"/>
                  </a:solidFill>
                  <a:rou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Thank you</a:t>
            </a:r>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3581400" y="666750"/>
            <a:ext cx="3800475" cy="2300605"/>
          </a:xfrm>
          <a:prstGeom prst="wedgeEllipseCallout">
            <a:avLst>
              <a:gd name="adj1" fmla="val -47609"/>
              <a:gd name="adj2" fmla="val 512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a:t>
            </a:r>
          </a:p>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 ta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6" name="Content Placeholder 5"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676400" y="2033905"/>
            <a:ext cx="3393440" cy="2835910"/>
          </a:xfrm>
          <a:prstGeom prst="rect">
            <a:avLst/>
          </a:prstGeom>
        </p:spPr>
      </p:pic>
    </p:spTree>
  </p:cSld>
  <p:clrMapOvr>
    <a:masterClrMapping/>
  </p:clrMapOvr>
  <p:transition spd="slow">
    <p:randomBar dir="vert"/>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70" y="361950"/>
            <a:ext cx="3539490" cy="2119630"/>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9604" b="15707"/>
          <a:stretch>
            <a:fillRect/>
          </a:stretch>
        </p:blipFill>
        <p:spPr>
          <a:xfrm>
            <a:off x="702310" y="2660015"/>
            <a:ext cx="3536950" cy="2040255"/>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361315"/>
            <a:ext cx="4158615" cy="4360545"/>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7"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4251960" y="339725"/>
            <a:ext cx="4587240" cy="270256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a:solidFill>
                <a:schemeClr val="tx1"/>
              </a:solidFill>
            </a:endParaRPr>
          </a:p>
        </p:txBody>
      </p:sp>
      <p:sp>
        <p:nvSpPr>
          <p:cNvPr id="3" name="TextBox 2"/>
          <p:cNvSpPr txBox="1"/>
          <p:nvPr/>
        </p:nvSpPr>
        <p:spPr>
          <a:xfrm>
            <a:off x="4800600" y="895350"/>
            <a:ext cx="2820035" cy="1770380"/>
          </a:xfrm>
          <a:prstGeom prst="rect">
            <a:avLst/>
          </a:prstGeom>
          <a:noFill/>
        </p:spPr>
        <p:txBody>
          <a:bodyPr wrap="square" rtlCol="0">
            <a:spAutoFit/>
          </a:bodyPr>
          <a:lstStyle/>
          <a:p>
            <a:pPr algn="ctr">
              <a:lnSpc>
                <a:spcPct val="130000"/>
              </a:lnSpc>
            </a:pP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4648200" y="895350"/>
            <a:ext cx="3597910" cy="1370965"/>
          </a:xfrm>
          <a:prstGeom prst="rect">
            <a:avLst/>
          </a:prstGeom>
          <a:noFill/>
        </p:spPr>
        <p:txBody>
          <a:bodyPr wrap="square" rtlCol="0">
            <a:spAutoFit/>
          </a:bodyPr>
          <a:lstStyle/>
          <a:p>
            <a:pPr algn="ctr">
              <a:lnSpc>
                <a:spcPct val="130000"/>
              </a:lnSpc>
            </a:pP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100</a:t>
            </a:r>
            <a:r>
              <a:rPr lang="en-US" sz="3200" baseline="30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C</a:t>
            </a:r>
          </a:p>
        </p:txBody>
      </p:sp>
      <p:pic>
        <p:nvPicPr>
          <p:cNvPr id="7" name="Content Placeholder 5"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769745" y="1873885"/>
            <a:ext cx="3231515" cy="2949575"/>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5090795" y="339725"/>
            <a:ext cx="3519805" cy="2757805"/>
          </a:xfrm>
          <a:prstGeom prst="wedgeEllipseCallout">
            <a:avLst>
              <a:gd name="adj1" fmla="val -86568"/>
              <a:gd name="adj2" fmla="val 272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a:solidFill>
                <a:schemeClr val="tx1"/>
              </a:solidFill>
            </a:endParaRPr>
          </a:p>
        </p:txBody>
      </p:sp>
      <p:sp>
        <p:nvSpPr>
          <p:cNvPr id="3" name="TextBox 2"/>
          <p:cNvSpPr txBox="1"/>
          <p:nvPr/>
        </p:nvSpPr>
        <p:spPr>
          <a:xfrm>
            <a:off x="5506085" y="976630"/>
            <a:ext cx="2647315" cy="1770380"/>
          </a:xfrm>
          <a:prstGeom prst="rect">
            <a:avLst/>
          </a:prstGeom>
          <a:noFill/>
        </p:spPr>
        <p:txBody>
          <a:bodyPr wrap="square" rtlCol="0">
            <a:spAutoFit/>
          </a:bodyPr>
          <a:lstStyle/>
          <a:p>
            <a:pPr algn="ctr">
              <a:lnSpc>
                <a:spcPct val="130000"/>
              </a:lnSpc>
            </a:pP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5692140" y="822960"/>
            <a:ext cx="2461260" cy="2011045"/>
          </a:xfrm>
          <a:prstGeom prst="rect">
            <a:avLst/>
          </a:prstGeom>
          <a:noFill/>
        </p:spPr>
        <p:txBody>
          <a:bodyPr wrap="square" rtlCol="0">
            <a:spAutoFit/>
          </a:bodyPr>
          <a:lstStyle/>
          <a:p>
            <a:pPr algn="ctr">
              <a:lnSpc>
                <a:spcPct val="130000"/>
              </a:lnSpc>
            </a:pP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tan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0</a:t>
            </a:r>
            <a:r>
              <a:rPr lang="en-US" sz="3200" baseline="30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C</a:t>
            </a:r>
          </a:p>
        </p:txBody>
      </p:sp>
      <p:pic>
        <p:nvPicPr>
          <p:cNvPr id="8" name="Content Placeholder 7"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676400" y="2033905"/>
            <a:ext cx="3393440" cy="2835910"/>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762000" y="613410"/>
            <a:ext cx="7620000" cy="1077218"/>
          </a:xfrm>
          <a:prstGeom prst="rect">
            <a:avLst/>
          </a:prstGeom>
          <a:noFill/>
        </p:spPr>
        <p:txBody>
          <a:bodyPr wrap="square" rtlCol="0">
            <a:spAutoFit/>
          </a:bodyPr>
          <a:lstStyle/>
          <a:p>
            <a:pPr algn="ctr"/>
            <a:r>
              <a:rPr lang="vi-VN" altLang="en-US" sz="3200" b="1" dirty="0">
                <a:latin typeface="Times New Roman" panose="02020603050405020304" pitchFamily="18" charset="0"/>
                <a:cs typeface="Times New Roman" panose="02020603050405020304" pitchFamily="18" charset="0"/>
              </a:rPr>
              <a:t>Khoa học</a:t>
            </a:r>
          </a:p>
          <a:p>
            <a:pPr algn="ct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51: </a:t>
            </a:r>
            <a:r>
              <a:rPr lang="vi-VN" altLang="en-US" sz="3200" b="1" dirty="0">
                <a:latin typeface="Times New Roman" panose="02020603050405020304" pitchFamily="18" charset="0"/>
                <a:cs typeface="Times New Roman" panose="02020603050405020304" pitchFamily="18" charset="0"/>
              </a:rPr>
              <a:t>Nóng, lạnh và nhiệt độ (tiếp theo)</a:t>
            </a:r>
          </a:p>
        </p:txBody>
      </p:sp>
      <p:pic>
        <p:nvPicPr>
          <p:cNvPr id="8194" name="Picture 2" descr="C:\Users\Welcome\Desktop\DẠY HỌC ONL\hình\88041905-avec-la-bande-dessinée-de-caractère-de-thermomètre-de-mégaphone-.jpg"/>
          <p:cNvPicPr>
            <a:picLocks noChangeAspect="1" noChangeArrowheads="1"/>
          </p:cNvPicPr>
          <p:nvPr/>
        </p:nvPicPr>
        <p:blipFill>
          <a:blip r:embed="rId4"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6226810" y="1845310"/>
            <a:ext cx="3298190" cy="3298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143001" y="22681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5" name="Rectangle 5"/>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6" name="Rectangle 6"/>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7"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8"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9" name="Rectangle 9"/>
          <p:cNvSpPr>
            <a:spLocks noChangeArrowheads="1"/>
          </p:cNvSpPr>
          <p:nvPr/>
        </p:nvSpPr>
        <p:spPr bwMode="auto">
          <a:xfrm>
            <a:off x="4479635"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sz="1350"/>
          </a:p>
        </p:txBody>
      </p:sp>
      <p:sp>
        <p:nvSpPr>
          <p:cNvPr id="215050" name="Rectangle 10"/>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1" name="Rectangle 11"/>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2" name="Rectangle 1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3" name="Rectangle 1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pSp>
        <p:nvGrpSpPr>
          <p:cNvPr id="215093" name="Group 6"/>
          <p:cNvGrpSpPr/>
          <p:nvPr/>
        </p:nvGrpSpPr>
        <p:grpSpPr bwMode="auto">
          <a:xfrm>
            <a:off x="304800" y="590550"/>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lt"/>
              </a:endParaRPr>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lt"/>
              </a:endParaRPr>
            </a:p>
          </p:txBody>
        </p:sp>
        <p:sp>
          <p:nvSpPr>
            <p:cNvPr id="7" name="Rectangle 6"/>
            <p:cNvSpPr/>
            <p:nvPr/>
          </p:nvSpPr>
          <p:spPr>
            <a:xfrm>
              <a:off x="2299063" y="1246632"/>
              <a:ext cx="2288527" cy="50708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 </a:t>
              </a:r>
              <a:r>
                <a:rPr lang="vi-VN" altLang="en-US" sz="2400" b="1" dirty="0">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1</a:t>
              </a:r>
              <a:r>
                <a:rPr lang="en-US" sz="2400" b="1" dirty="0">
                  <a:ln w="11430"/>
                  <a:solidFill>
                    <a:srgbClr val="FFFF00"/>
                  </a:solidFill>
                  <a:effectLst>
                    <a:outerShdw blurRad="50800" dist="39000" dir="5460000" algn="tl">
                      <a:srgbClr val="000000">
                        <a:alpha val="38000"/>
                      </a:srgbClr>
                    </a:outerShdw>
                  </a:effectLst>
                  <a:latin typeface="+mj-lt"/>
                  <a:cs typeface="Times New Roman" panose="02020603050405020304" pitchFamily="18" charset="0"/>
                </a:rPr>
                <a:t>:</a:t>
              </a:r>
            </a:p>
          </p:txBody>
        </p:sp>
      </p:grpSp>
      <p:sp>
        <p:nvSpPr>
          <p:cNvPr id="215101" name="WordArt 61"/>
          <p:cNvSpPr>
            <a:spLocks noChangeArrowheads="1" noChangeShapeType="1" noTextEdit="1"/>
          </p:cNvSpPr>
          <p:nvPr/>
        </p:nvSpPr>
        <p:spPr bwMode="auto">
          <a:xfrm>
            <a:off x="1420495" y="1570990"/>
            <a:ext cx="6760210" cy="262890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bodyPr>
          <a:lstStyle/>
          <a:p>
            <a:pPr algn="ctr"/>
            <a:r>
              <a:rPr lang="vi-VN" sz="2100"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Times New Roman" panose="02020603050405020304" pitchFamily="18" charset="0"/>
              </a:rPr>
              <a:t>Tìm hiểu về sự truyền điện</a:t>
            </a:r>
          </a:p>
        </p:txBody>
      </p:sp>
    </p:spTree>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3950"/>
            <a:ext cx="4918710" cy="4019550"/>
          </a:xfrm>
        </p:spPr>
        <p:txBody>
          <a:bodyPr>
            <a:noAutofit/>
          </a:bodyPr>
          <a:lstStyle/>
          <a:p>
            <a:pPr marL="0" indent="0">
              <a:buNone/>
            </a:pPr>
            <a:r>
              <a:rPr lang="vi-VN" sz="2400" dirty="0">
                <a:latin typeface="Times New Roman Regular" panose="02020603050405020304" charset="0"/>
                <a:cs typeface="Times New Roman Regular" panose="02020603050405020304" charset="0"/>
              </a:rPr>
              <a:t>- </a:t>
            </a:r>
            <a:r>
              <a:rPr lang="en-US" sz="2400" dirty="0">
                <a:latin typeface="Times New Roman Regular" panose="02020603050405020304" charset="0"/>
                <a:cs typeface="Times New Roman Regular" panose="02020603050405020304" charset="0"/>
              </a:rPr>
              <a:t>Đặt một cốc nước nóng vào trong một chậu nước.</a:t>
            </a:r>
          </a:p>
          <a:p>
            <a:pPr marL="0" indent="0">
              <a:buNone/>
            </a:pPr>
            <a:r>
              <a:rPr lang="vi-VN" sz="2400" dirty="0">
                <a:latin typeface="Times New Roman Regular" panose="02020603050405020304" charset="0"/>
                <a:cs typeface="Times New Roman Regular" panose="02020603050405020304" charset="0"/>
              </a:rPr>
              <a:t>- </a:t>
            </a:r>
            <a:r>
              <a:rPr lang="en-US" sz="2400" dirty="0">
                <a:latin typeface="Times New Roman Regular" panose="02020603050405020304" charset="0"/>
                <a:cs typeface="Times New Roman Regular" panose="02020603050405020304" charset="0"/>
              </a:rPr>
              <a:t>Hãy dự đoán xem, một lúc sau mức độ nóng, lạnh của cốc nước và chậu nước thay đổi không. Nếu có thì thay đổi như thế nào?</a:t>
            </a:r>
          </a:p>
        </p:txBody>
      </p:sp>
      <p:pic>
        <p:nvPicPr>
          <p:cNvPr id="1026" name="Picture 2" descr="C:\Documents and Settings\Nguyet_NT\My Documents\Downloads\Nong, lanh va nhiet do.jpg"/>
          <p:cNvPicPr>
            <a:picLocks noChangeAspect="1" noChangeArrowheads="1"/>
          </p:cNvPicPr>
          <p:nvPr/>
        </p:nvPicPr>
        <p:blipFill>
          <a:blip r:embed="rId4" cstate="print"/>
          <a:srcRect/>
          <a:stretch>
            <a:fillRect/>
          </a:stretch>
        </p:blipFill>
        <p:spPr bwMode="auto">
          <a:xfrm>
            <a:off x="5029200" y="742926"/>
            <a:ext cx="3621633" cy="3298213"/>
          </a:xfrm>
          <a:prstGeom prst="rect">
            <a:avLst/>
          </a:prstGeom>
          <a:noFill/>
          <a:ln w="3175">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linds(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1023</Words>
  <Application>Microsoft Office PowerPoint</Application>
  <PresentationFormat>On-screen Show (16:9)</PresentationFormat>
  <Paragraphs>86</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Times New Roman</vt:lpstr>
      <vt:lpstr>Times New Roman Bold</vt:lpstr>
      <vt:lpstr>Times New Roman Bold Italic</vt:lpstr>
      <vt:lpstr>Times New Roman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Hương Đào</cp:lastModifiedBy>
  <cp:revision>389</cp:revision>
  <dcterms:created xsi:type="dcterms:W3CDTF">2022-03-06T00:24:00Z</dcterms:created>
  <dcterms:modified xsi:type="dcterms:W3CDTF">2022-03-20T13:36:31Z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1033-11.2.0.11029</vt:lpwstr>
  </property>
  <property fmtid="{D5CDD505-2E9C-101B-9397-08002B2CF9AE}" pid="3" name="ICV">
    <vt:lpwstr>8127DDFF39B542AAB26A8C38A853356A</vt:lpwstr>
  </property>
</Properties>
</file>