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30"/>
  </p:notesMasterIdLst>
  <p:handoutMasterIdLst>
    <p:handoutMasterId r:id="rId31"/>
  </p:handoutMasterIdLst>
  <p:sldIdLst>
    <p:sldId id="497" r:id="rId2"/>
    <p:sldId id="417" r:id="rId3"/>
    <p:sldId id="418" r:id="rId4"/>
    <p:sldId id="489" r:id="rId5"/>
    <p:sldId id="494" r:id="rId6"/>
    <p:sldId id="295" r:id="rId7"/>
    <p:sldId id="482" r:id="rId8"/>
    <p:sldId id="448" r:id="rId9"/>
    <p:sldId id="495" r:id="rId10"/>
    <p:sldId id="464" r:id="rId11"/>
    <p:sldId id="483" r:id="rId12"/>
    <p:sldId id="473" r:id="rId13"/>
    <p:sldId id="474" r:id="rId14"/>
    <p:sldId id="475" r:id="rId15"/>
    <p:sldId id="439" r:id="rId16"/>
    <p:sldId id="496" r:id="rId17"/>
    <p:sldId id="472" r:id="rId18"/>
    <p:sldId id="468" r:id="rId19"/>
    <p:sldId id="476" r:id="rId20"/>
    <p:sldId id="467" r:id="rId21"/>
    <p:sldId id="470" r:id="rId22"/>
    <p:sldId id="469" r:id="rId23"/>
    <p:sldId id="479" r:id="rId24"/>
    <p:sldId id="313" r:id="rId25"/>
    <p:sldId id="314" r:id="rId26"/>
    <p:sldId id="315" r:id="rId27"/>
    <p:sldId id="321" r:id="rId28"/>
    <p:sldId id="460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006600"/>
    <a:srgbClr val="FFE701"/>
    <a:srgbClr val="000000"/>
    <a:srgbClr val="FF990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>
      <p:cViewPr varScale="1">
        <p:scale>
          <a:sx n="82" d="100"/>
          <a:sy n="82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BB65F277-42C5-497F-B318-30F04754E7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48D34BA0-4359-4335-A2F4-4835E8F378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A854A73B-3597-4579-B33F-4CFF6A60C1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9ED70DDE-4F3F-4457-B1D4-CBD78E13B0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4F3D8A-FE7F-4453-890C-2AA07F420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10FAE93-74AC-4971-9CE0-C8D8BEBBC3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B779964-FD5E-4CB9-BD0D-18C964DA61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0AA8909-485B-49EA-9151-27CED070FE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D474CFC-DE22-4A44-A013-983381CB90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3C1512C6-4014-45B3-8D20-6D037ADA6E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6656F6CD-A0D9-4023-B988-567CBBCDC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44FBA9-AF98-4691-A714-B50281791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4AFAF28-6134-4EA8-9EF1-239E42973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71F8620-07DC-45FF-AF8B-9ADDA19A8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1F581F7-DFBC-4DF4-9EE1-1EFD69178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fld id="{0D69415E-4482-4516-9A69-B34B25E8520F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2538A81-EEDE-41F4-92A8-31EC3B1BE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fld id="{C9759FC4-B443-44A2-B229-A682CF3D580E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D838B39-D2D9-4941-A5D5-8D290989B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07E4D13-04DC-42DB-8C10-E189611B3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03E3A-4E7D-4CAA-9270-D237F79C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4988-AB19-4FA6-8433-47F3B6DF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B452C-53BE-484B-A768-1805420D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6917-3AA6-484C-A82D-0CAD1135F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87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BED0-9430-45A9-B3D4-BF8D69DC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A1DB-987E-4E0D-B923-1A5B56B0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66A3-BED0-4AF3-B9A1-739E0AAB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E0F3-C6BB-4C54-BC37-D01792C9E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5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54AE7-6FA4-46C5-9413-8197AD1D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921A8-E6EE-4001-8BF5-1D0AB893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4700E-411D-4A9B-BD43-F16EF636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0965-EB28-4F77-96FA-1B4BE3334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07C6CA-1F6E-4ACC-BC6E-C812486F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F37F14-3E06-4DD2-88F4-A157946F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BD5CE6-C8AC-4AEF-A4E3-F1F3D09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4DFD-87AE-4969-A700-DCA480C72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30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E842E-55EE-4425-98CC-E1B641C8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0DED-A694-4096-A3B7-F5F74AA7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D15F4-4083-4B26-8530-F301ED9B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832D-8B66-4246-B6FD-6ECE23A53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1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B1CE9-099B-4396-A51E-C98819A4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A6989-D4B6-4186-B512-2999ACCB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A81A0-A3B9-4498-8B31-3BCBB0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4974-E092-4ADD-8A8B-AF81DD2E3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48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F592BD-94DE-490F-B089-0AA149B2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3387F-6093-450D-AD84-CF75D8D3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04603A-489A-40FF-BA92-FDCBF067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D61F-CAEB-4379-8A37-D588065E2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13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B2D50D-DB8A-433D-BFF8-A5B86B68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602683-6E72-497D-98B1-B9E7A339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2B0942-9426-430F-A477-7C1F5E45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85FD-28FB-404E-8A99-279DBCF0D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67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08BE17-2F5A-40EC-975C-19DF7D82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0993D1-E0B7-4219-B7C3-C9DC8780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95FCA2-D5D0-4FA9-B339-1CDEEA68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880C-4228-487C-8034-9E28E13F1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F3028AC-D6E3-4B08-8763-8A78343D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0E1E98-27CB-4FA2-9BC0-70D00454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FA554A-64F2-49B3-8D74-477B7A3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100F-7936-46B0-AF93-F42F79A83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C296F9-55F4-4622-A5A6-044C62A2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2368ED-D8D1-4B6D-852C-59BDD790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78786-E523-45C5-8FAE-E88C978A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F2C2-48D2-42A0-8A96-E6EE24852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460386-7A55-440B-823D-A8C0E494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7E12D7-B685-4D6A-8935-D7B7CA1F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92D8AD-72BD-4795-8E01-3F6920AA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29DF-C1A5-4744-9580-64D0D0493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0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6DD38F-6C28-4CD2-9744-B015389A45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C264C9-FFD7-4061-B255-89BA5D1EF4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C7F23-7812-49DE-8443-05F503140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D5947-3480-4FD8-800C-0B0584CBB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62D65-18A6-470C-ACAC-B9139DB38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7893D0-D44C-4D8F-ABB2-1FB527E8D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LS%20B&#192;I%2018+%2019\ThieunhiLacVietNgoNguyenTran-Ta_6qr6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rong-dong-3">
            <a:extLst>
              <a:ext uri="{FF2B5EF4-FFF2-40B4-BE49-F238E27FC236}">
                <a16:creationId xmlns:a16="http://schemas.microsoft.com/office/drawing/2014/main" id="{657B0450-55A9-4409-B329-5DBA5A08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56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7AFC429A-CFBF-42F1-805C-6E0BE284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146175"/>
            <a:ext cx="2181225" cy="4038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CA5E79E8-3C0B-402B-AFC5-BA8B3DD4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730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b="1" i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id="{62E8418A-27B9-4013-8452-D316312C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14338"/>
            <a:ext cx="8237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  <p:sp>
        <p:nvSpPr>
          <p:cNvPr id="4102" name="WordArt 17">
            <a:extLst>
              <a:ext uri="{FF2B5EF4-FFF2-40B4-BE49-F238E27FC236}">
                <a16:creationId xmlns:a16="http://schemas.microsoft.com/office/drawing/2014/main" id="{C1729C4F-6276-44EB-89D6-4A9886AA52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9925" y="1881188"/>
            <a:ext cx="5334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LỊCH SỬ 4</a:t>
            </a:r>
          </a:p>
        </p:txBody>
      </p:sp>
      <p:sp>
        <p:nvSpPr>
          <p:cNvPr id="4103" name="Rectangle 1">
            <a:extLst>
              <a:ext uri="{FF2B5EF4-FFF2-40B4-BE49-F238E27FC236}">
                <a16:creationId xmlns:a16="http://schemas.microsoft.com/office/drawing/2014/main" id="{0A4CA652-3517-4FE4-99B9-5EFE77FF6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810000"/>
            <a:ext cx="751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thời Hậu Lê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">
            <a:extLst>
              <a:ext uri="{FF2B5EF4-FFF2-40B4-BE49-F238E27FC236}">
                <a16:creationId xmlns:a16="http://schemas.microsoft.com/office/drawing/2014/main" id="{3123B4EF-276F-4C83-877B-5015083E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413" y="3200400"/>
            <a:ext cx="4419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5" descr="Untitled-1">
            <a:extLst>
              <a:ext uri="{FF2B5EF4-FFF2-40B4-BE49-F238E27FC236}">
                <a16:creationId xmlns:a16="http://schemas.microsoft.com/office/drawing/2014/main" id="{98947A5E-79FE-4432-88A1-0BBD3D4D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175"/>
            <a:ext cx="9144001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>
            <a:extLst>
              <a:ext uri="{FF2B5EF4-FFF2-40B4-BE49-F238E27FC236}">
                <a16:creationId xmlns:a16="http://schemas.microsoft.com/office/drawing/2014/main" id="{5636B45A-8FE8-4210-8051-5334CE3B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6762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- Đọc thầm sách giáo khoa </a:t>
            </a:r>
            <a:r>
              <a:rPr lang="vi-VN" altLang="en-US" b="1" i="1">
                <a:latin typeface="Times New Roman" panose="02020603050405020304" pitchFamily="18" charset="0"/>
              </a:rPr>
              <a:t>đ</a:t>
            </a:r>
            <a:r>
              <a:rPr lang="en-US" altLang="en-US" b="1" i="1">
                <a:latin typeface="Times New Roman" panose="02020603050405020304" pitchFamily="18" charset="0"/>
              </a:rPr>
              <a:t>ể trả lời vào phiếu học tập sau:</a:t>
            </a:r>
          </a:p>
        </p:txBody>
      </p:sp>
      <p:graphicFrame>
        <p:nvGraphicFramePr>
          <p:cNvPr id="9" name="Group 68">
            <a:extLst>
              <a:ext uri="{FF2B5EF4-FFF2-40B4-BE49-F238E27FC236}">
                <a16:creationId xmlns:a16="http://schemas.microsoft.com/office/drawing/2014/main" id="{ED4A6CC7-81BC-4325-9A46-948B05D5EFE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4925" y="1200150"/>
          <a:ext cx="8991600" cy="5581650"/>
        </p:xfrm>
        <a:graphic>
          <a:graphicData uri="http://schemas.openxmlformats.org/drawingml/2006/table">
            <a:tbl>
              <a:tblPr/>
              <a:tblGrid>
                <a:gridCol w="408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91D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91D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1" name="Text Box 69">
            <a:extLst>
              <a:ext uri="{FF2B5EF4-FFF2-40B4-BE49-F238E27FC236}">
                <a16:creationId xmlns:a16="http://schemas.microsoft.com/office/drawing/2014/main" id="{106BABDC-8D25-449C-AB9B-7F2AA163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981200"/>
            <a:ext cx="4130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Nhà Hậu Lê đã tổ chức trường học như thế nào?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ai được vào học ở Quốc Tử Giám?</a:t>
            </a:r>
          </a:p>
        </p:txBody>
      </p:sp>
      <p:sp>
        <p:nvSpPr>
          <p:cNvPr id="18452" name="Text Box 70">
            <a:extLst>
              <a:ext uri="{FF2B5EF4-FFF2-40B4-BE49-F238E27FC236}">
                <a16:creationId xmlns:a16="http://schemas.microsoft.com/office/drawing/2014/main" id="{C6BC1E37-5485-4E3A-A83C-A32421F8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81463"/>
            <a:ext cx="39735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Nội dung học tập để thi cử  ra sao?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Chế độ thi cử thời Hậu Lê thế nào?</a:t>
            </a:r>
          </a:p>
        </p:txBody>
      </p:sp>
      <p:sp>
        <p:nvSpPr>
          <p:cNvPr id="18453" name="Text Box 65">
            <a:extLst>
              <a:ext uri="{FF2B5EF4-FFF2-40B4-BE49-F238E27FC236}">
                <a16:creationId xmlns:a16="http://schemas.microsoft.com/office/drawing/2014/main" id="{FBF968F3-F7C9-4DB4-9EF4-8E32D1D2D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122488"/>
            <a:ext cx="50292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Dựng lại Quốc Tử Giám, xây dựng nhà Thái học. Mở rộng trường công.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cháu vua quan và con em thường dân học giỏi cũng được vào học.</a:t>
            </a:r>
          </a:p>
        </p:txBody>
      </p:sp>
      <p:sp>
        <p:nvSpPr>
          <p:cNvPr id="13" name="Text Box 67">
            <a:extLst>
              <a:ext uri="{FF2B5EF4-FFF2-40B4-BE49-F238E27FC236}">
                <a16:creationId xmlns:a16="http://schemas.microsoft.com/office/drawing/2014/main" id="{DEC8C25B-3640-4E0A-9461-B2DBA6935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4054475"/>
            <a:ext cx="4800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Nho giáo (Khổng Tử). Học sinh phải học thuộc lòng những điều Nho giáo dạy.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 năm có một kì thi Hương ở các địa phương và thi Hội ở kinh thành. Ai đỗ kì thi Hội được dự kì thi Đình để chọn tiến sĩ.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Untitled-1">
            <a:extLst>
              <a:ext uri="{FF2B5EF4-FFF2-40B4-BE49-F238E27FC236}">
                <a16:creationId xmlns:a16="http://schemas.microsoft.com/office/drawing/2014/main" id="{298DBE53-8C65-4645-872A-E0DB5739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F:\Lich su 4 - 2016\18. Bai 18. Truong hoc thoi hau le\khong tu.jpg">
            <a:extLst>
              <a:ext uri="{FF2B5EF4-FFF2-40B4-BE49-F238E27FC236}">
                <a16:creationId xmlns:a16="http://schemas.microsoft.com/office/drawing/2014/main" id="{A4740CF5-A2A2-4C6C-9A05-3B5DB2B7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20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Hình ảnh có liên quan">
            <a:extLst>
              <a:ext uri="{FF2B5EF4-FFF2-40B4-BE49-F238E27FC236}">
                <a16:creationId xmlns:a16="http://schemas.microsoft.com/office/drawing/2014/main" id="{E74A50AB-3F73-494A-977D-7FBDE584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673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2">
            <a:extLst>
              <a:ext uri="{FF2B5EF4-FFF2-40B4-BE49-F238E27FC236}">
                <a16:creationId xmlns:a16="http://schemas.microsoft.com/office/drawing/2014/main" id="{FE3436B6-4280-4E91-837C-1BE2CA5FE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77691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giáo (còn gọi là Khổng giáo) do Khổng Tử sáng lập.</a:t>
            </a:r>
          </a:p>
        </p:txBody>
      </p:sp>
      <p:sp>
        <p:nvSpPr>
          <p:cNvPr id="19462" name="TextBox 9">
            <a:extLst>
              <a:ext uri="{FF2B5EF4-FFF2-40B4-BE49-F238E27FC236}">
                <a16:creationId xmlns:a16="http://schemas.microsoft.com/office/drawing/2014/main" id="{3CF7FE05-D295-4089-89C4-51D5257B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953000"/>
            <a:ext cx="210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 TỬ</a:t>
            </a:r>
          </a:p>
        </p:txBody>
      </p:sp>
      <p:sp>
        <p:nvSpPr>
          <p:cNvPr id="19463" name="TextBox 10">
            <a:extLst>
              <a:ext uri="{FF2B5EF4-FFF2-40B4-BE49-F238E27FC236}">
                <a16:creationId xmlns:a16="http://schemas.microsoft.com/office/drawing/2014/main" id="{3A55C110-DA3E-4AA2-A4CD-E44FDD5B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5029200"/>
            <a:ext cx="491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NGŨ KINH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Untitled-1">
            <a:extLst>
              <a:ext uri="{FF2B5EF4-FFF2-40B4-BE49-F238E27FC236}">
                <a16:creationId xmlns:a16="http://schemas.microsoft.com/office/drawing/2014/main" id="{77012A25-EADC-4800-A476-E875DD4F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eu_chong_di_thi">
            <a:extLst>
              <a:ext uri="{FF2B5EF4-FFF2-40B4-BE49-F238E27FC236}">
                <a16:creationId xmlns:a16="http://schemas.microsoft.com/office/drawing/2014/main" id="{F0EABAB4-390F-44A3-9362-B4D824FD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>
            <a:fillRect/>
          </a:stretch>
        </p:blipFill>
        <p:spPr bwMode="auto">
          <a:xfrm>
            <a:off x="381000" y="228600"/>
            <a:ext cx="830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4">
            <a:extLst>
              <a:ext uri="{FF2B5EF4-FFF2-40B4-BE49-F238E27FC236}">
                <a16:creationId xmlns:a16="http://schemas.microsoft.com/office/drawing/2014/main" id="{2381E906-1AAA-4DA4-99F6-5B57F400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 chõng đi thi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Untitled-1">
            <a:extLst>
              <a:ext uri="{FF2B5EF4-FFF2-40B4-BE49-F238E27FC236}">
                <a16:creationId xmlns:a16="http://schemas.microsoft.com/office/drawing/2014/main" id="{01DF68DB-78AA-4E88-BF26-53D2DD69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anh_thi_1895">
            <a:extLst>
              <a:ext uri="{FF2B5EF4-FFF2-40B4-BE49-F238E27FC236}">
                <a16:creationId xmlns:a16="http://schemas.microsoft.com/office/drawing/2014/main" id="{C6334FC4-8247-4951-8E81-C15901EE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"/>
          <a:stretch>
            <a:fillRect/>
          </a:stretch>
        </p:blipFill>
        <p:spPr bwMode="auto">
          <a:xfrm>
            <a:off x="495300" y="2286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0">
            <a:extLst>
              <a:ext uri="{FF2B5EF4-FFF2-40B4-BE49-F238E27FC236}">
                <a16:creationId xmlns:a16="http://schemas.microsoft.com/office/drawing/2014/main" id="{3953C5A7-98AE-4ACB-9ECB-053FF703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5943600"/>
            <a:ext cx="3106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Untitled-1">
            <a:extLst>
              <a:ext uri="{FF2B5EF4-FFF2-40B4-BE49-F238E27FC236}">
                <a16:creationId xmlns:a16="http://schemas.microsoft.com/office/drawing/2014/main" id="{53A84AE4-C8EE-42E2-B521-C74DAB59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7" descr="hoi-dong- giam khao">
            <a:extLst>
              <a:ext uri="{FF2B5EF4-FFF2-40B4-BE49-F238E27FC236}">
                <a16:creationId xmlns:a16="http://schemas.microsoft.com/office/drawing/2014/main" id="{C5D74B1A-206F-4AC8-944C-E98D9A52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29">
            <a:extLst>
              <a:ext uri="{FF2B5EF4-FFF2-40B4-BE49-F238E27FC236}">
                <a16:creationId xmlns:a16="http://schemas.microsoft.com/office/drawing/2014/main" id="{0B52795F-4814-4410-BF4B-A5FEC02D0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198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đồng giám khảo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D71EF8E2-749E-49C9-A941-BF17B22B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tổ chức hội thi dưới thời Hậu Lê</a:t>
            </a:r>
          </a:p>
        </p:txBody>
      </p:sp>
      <p:pic>
        <p:nvPicPr>
          <p:cNvPr id="25603" name="Picture 4" descr="Untitled-1">
            <a:extLst>
              <a:ext uri="{FF2B5EF4-FFF2-40B4-BE49-F238E27FC236}">
                <a16:creationId xmlns:a16="http://schemas.microsoft.com/office/drawing/2014/main" id="{994B413C-A3BB-47D2-A384-71252E5C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3" descr="2">
            <a:extLst>
              <a:ext uri="{FF2B5EF4-FFF2-40B4-BE49-F238E27FC236}">
                <a16:creationId xmlns:a16="http://schemas.microsoft.com/office/drawing/2014/main" id="{BC538AD5-B535-4468-B92E-EAA62F92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>
            <a:extLst>
              <a:ext uri="{FF2B5EF4-FFF2-40B4-BE49-F238E27FC236}">
                <a16:creationId xmlns:a16="http://schemas.microsoft.com/office/drawing/2014/main" id="{69337CA2-219D-4A18-AF65-ADB9B5A8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Tái hiện Hội thi Đình ở thời Hậu Lê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>
            <a:extLst>
              <a:ext uri="{FF2B5EF4-FFF2-40B4-BE49-F238E27FC236}">
                <a16:creationId xmlns:a16="http://schemas.microsoft.com/office/drawing/2014/main" id="{3701F2E2-18E5-46C4-BA85-EB261889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FF"/>
                </a:solidFill>
                <a:latin typeface="Times New Roman" panose="02020603050405020304" pitchFamily="18" charset="0"/>
              </a:rPr>
              <a:t>2. Những biện pháp khuyến khích học tập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FF"/>
                </a:solidFill>
                <a:latin typeface="Times New Roman" panose="02020603050405020304" pitchFamily="18" charset="0"/>
              </a:rPr>
              <a:t>của nhà Hậu Lê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9900FF"/>
              </a:solidFill>
              <a:latin typeface=".VnTime" pitchFamily="34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5C152C4C-E40C-4AC7-8BC2-0F18573B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7961313" cy="3505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65000"/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Clr>
                <a:schemeClr val="hlink"/>
              </a:buClr>
              <a:buSzPct val="65000"/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lễ xướng danh</a:t>
            </a:r>
          </a:p>
          <a:p>
            <a:pPr algn="just"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 tên người đỗ đạt cao vào bia đá</a:t>
            </a:r>
          </a:p>
          <a:p>
            <a:pPr algn="just"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ra còn kiểm tra định kỳ trinh độ của quan lại để các quan thường xuyên phải học tập</a:t>
            </a:r>
          </a:p>
          <a:p>
            <a:pPr algn="just"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 altLang="en-US" sz="2800" b="1" dirty="0">
              <a:solidFill>
                <a:srgbClr val="0066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ntitled-1">
            <a:extLst>
              <a:ext uri="{FF2B5EF4-FFF2-40B4-BE49-F238E27FC236}">
                <a16:creationId xmlns:a16="http://schemas.microsoft.com/office/drawing/2014/main" id="{654B32F5-9FAF-4BCD-B559-6DA7C3BC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Vi trang nguyen dau tien duoc dung bia tien si o Van Mieu hinh anh 1">
            <a:extLst>
              <a:ext uri="{FF2B5EF4-FFF2-40B4-BE49-F238E27FC236}">
                <a16:creationId xmlns:a16="http://schemas.microsoft.com/office/drawing/2014/main" id="{E8CD68C9-7D3D-4E81-8347-C01C70BF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1F6F347-E238-44B1-831F-B2E26B8D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AutoShape 6" descr="Kết quả hình ảnh cho lễ xướng danh thời hậu lê">
            <a:extLst>
              <a:ext uri="{FF2B5EF4-FFF2-40B4-BE49-F238E27FC236}">
                <a16:creationId xmlns:a16="http://schemas.microsoft.com/office/drawing/2014/main" id="{17AF690A-6576-4542-B8C5-A6773B2BF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H" pitchFamily="34" charset="0"/>
            </a:endParaRPr>
          </a:p>
        </p:txBody>
      </p:sp>
      <p:sp>
        <p:nvSpPr>
          <p:cNvPr id="30724" name="AutoShape 8" descr="Kết quả hình ảnh cho lễ xướng danh thời hậu lê">
            <a:extLst>
              <a:ext uri="{FF2B5EF4-FFF2-40B4-BE49-F238E27FC236}">
                <a16:creationId xmlns:a16="http://schemas.microsoft.com/office/drawing/2014/main" id="{1BFEF762-94F0-4323-8C56-3E60272B0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H" pitchFamily="34" charset="0"/>
            </a:endParaRPr>
          </a:p>
        </p:txBody>
      </p:sp>
      <p:sp>
        <p:nvSpPr>
          <p:cNvPr id="30725" name="AutoShape 10" descr="Kết quả hình ảnh cho lễ xướng danh thời hậu lê">
            <a:extLst>
              <a:ext uri="{FF2B5EF4-FFF2-40B4-BE49-F238E27FC236}">
                <a16:creationId xmlns:a16="http://schemas.microsoft.com/office/drawing/2014/main" id="{4BB04EE1-1914-4790-BD86-F64D27108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H" pitchFamily="34" charset="0"/>
            </a:endParaRPr>
          </a:p>
        </p:txBody>
      </p:sp>
      <p:sp>
        <p:nvSpPr>
          <p:cNvPr id="30726" name="AutoShape 12" descr="Kết quả hình ảnh cho lễ xướng danh thời hậu lê">
            <a:extLst>
              <a:ext uri="{FF2B5EF4-FFF2-40B4-BE49-F238E27FC236}">
                <a16:creationId xmlns:a16="http://schemas.microsoft.com/office/drawing/2014/main" id="{8E46492E-98CC-4533-9D0A-7749F756BD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H" pitchFamily="34" charset="0"/>
            </a:endParaRPr>
          </a:p>
        </p:txBody>
      </p:sp>
      <p:pic>
        <p:nvPicPr>
          <p:cNvPr id="30727" name="Picture 9" descr="Untitled-1">
            <a:extLst>
              <a:ext uri="{FF2B5EF4-FFF2-40B4-BE49-F238E27FC236}">
                <a16:creationId xmlns:a16="http://schemas.microsoft.com/office/drawing/2014/main" id="{A10210E3-A718-439A-8F3B-5CB49533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Content Placeholder 1">
            <a:extLst>
              <a:ext uri="{FF2B5EF4-FFF2-40B4-BE49-F238E27FC236}">
                <a16:creationId xmlns:a16="http://schemas.microsoft.com/office/drawing/2014/main" id="{2751C509-A7BA-46EA-8340-11EF15C2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9" name="Picture 2" descr="Kết quả hình ảnh cho lễ xướng danh thời hậu lê">
            <a:extLst>
              <a:ext uri="{FF2B5EF4-FFF2-40B4-BE49-F238E27FC236}">
                <a16:creationId xmlns:a16="http://schemas.microsoft.com/office/drawing/2014/main" id="{8B8A2C93-74E9-4DD5-A9AE-635FFEC4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76213"/>
            <a:ext cx="440372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4" descr="Hình ảnh có liên quan">
            <a:extLst>
              <a:ext uri="{FF2B5EF4-FFF2-40B4-BE49-F238E27FC236}">
                <a16:creationId xmlns:a16="http://schemas.microsoft.com/office/drawing/2014/main" id="{E0AF1A4C-9F3E-42CD-B6D6-B898715F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12738"/>
            <a:ext cx="43926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 descr="Kết quả hình ảnh cho lễ xướng danh thời hậu lê">
            <a:extLst>
              <a:ext uri="{FF2B5EF4-FFF2-40B4-BE49-F238E27FC236}">
                <a16:creationId xmlns:a16="http://schemas.microsoft.com/office/drawing/2014/main" id="{3304CF3E-EA6A-4504-B8C7-95D35C76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427413"/>
            <a:ext cx="8904287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Untitled-1">
            <a:extLst>
              <a:ext uri="{FF2B5EF4-FFF2-40B4-BE49-F238E27FC236}">
                <a16:creationId xmlns:a16="http://schemas.microsoft.com/office/drawing/2014/main" id="{8129C90C-7E40-43E7-94C9-5985E8C7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Kết quả hình ảnh cho lê quý đôn">
            <a:extLst>
              <a:ext uri="{FF2B5EF4-FFF2-40B4-BE49-F238E27FC236}">
                <a16:creationId xmlns:a16="http://schemas.microsoft.com/office/drawing/2014/main" id="{3E6FA6FC-ED59-4A93-AE51-D3B2ABF3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71438"/>
            <a:ext cx="4286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Kết quả hình ảnh cho lương thế vinh">
            <a:extLst>
              <a:ext uri="{FF2B5EF4-FFF2-40B4-BE49-F238E27FC236}">
                <a16:creationId xmlns:a16="http://schemas.microsoft.com/office/drawing/2014/main" id="{D276A314-232B-447E-841A-4C1CC7CB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725"/>
            <a:ext cx="38862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Kết quả hình ảnh cho ngô sĩ liên">
            <a:extLst>
              <a:ext uri="{FF2B5EF4-FFF2-40B4-BE49-F238E27FC236}">
                <a16:creationId xmlns:a16="http://schemas.microsoft.com/office/drawing/2014/main" id="{E7FD2F98-6F44-4E24-8EBE-A4150AC2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657600"/>
            <a:ext cx="42862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Kết quả hình ảnh cho ngô thì nhậm">
            <a:extLst>
              <a:ext uri="{FF2B5EF4-FFF2-40B4-BE49-F238E27FC236}">
                <a16:creationId xmlns:a16="http://schemas.microsoft.com/office/drawing/2014/main" id="{A52CEA2D-1092-403B-BEE7-74057442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657600"/>
            <a:ext cx="38877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9">
            <a:extLst>
              <a:ext uri="{FF2B5EF4-FFF2-40B4-BE49-F238E27FC236}">
                <a16:creationId xmlns:a16="http://schemas.microsoft.com/office/drawing/2014/main" id="{0EACEFA8-8C73-4493-B4A2-B0A7FA0E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6334125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Ngô Thì Nhậm</a:t>
            </a:r>
          </a:p>
        </p:txBody>
      </p:sp>
      <p:sp>
        <p:nvSpPr>
          <p:cNvPr id="31752" name="TextBox 3">
            <a:extLst>
              <a:ext uri="{FF2B5EF4-FFF2-40B4-BE49-F238E27FC236}">
                <a16:creationId xmlns:a16="http://schemas.microsoft.com/office/drawing/2014/main" id="{2E88BACD-1F75-41ED-AAE8-5F543F72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16675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Ngô Sĩ Liên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 Box 18">
            <a:extLst>
              <a:ext uri="{FF2B5EF4-FFF2-40B4-BE49-F238E27FC236}">
                <a16:creationId xmlns:a16="http://schemas.microsoft.com/office/drawing/2014/main" id="{B68A96CF-64FA-470A-8EDD-FA777087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2600325"/>
            <a:ext cx="3962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Lê Thái Tông.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Lê Lợi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Lê Thánh Tông.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Lê Hoàn.</a:t>
            </a:r>
          </a:p>
        </p:txBody>
      </p:sp>
      <p:sp>
        <p:nvSpPr>
          <p:cNvPr id="6" name="Oval 49">
            <a:extLst>
              <a:ext uri="{FF2B5EF4-FFF2-40B4-BE49-F238E27FC236}">
                <a16:creationId xmlns:a16="http://schemas.microsoft.com/office/drawing/2014/main" id="{D826BCFA-C142-444F-8768-D77DFF2F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4114800"/>
            <a:ext cx="522287" cy="533400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7D61EF75-7078-4996-BCBF-5375B04A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284288"/>
            <a:ext cx="6324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Vị vua nào dưới đây đã cho soạn Bộ luật Hồng Đức: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Untitled-1">
            <a:extLst>
              <a:ext uri="{FF2B5EF4-FFF2-40B4-BE49-F238E27FC236}">
                <a16:creationId xmlns:a16="http://schemas.microsoft.com/office/drawing/2014/main" id="{0D9B866E-3942-4E4F-B49D-F7D80697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20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Kết quả hình ảnh cho lễ xướng danh thời hậu lê">
            <a:extLst>
              <a:ext uri="{FF2B5EF4-FFF2-40B4-BE49-F238E27FC236}">
                <a16:creationId xmlns:a16="http://schemas.microsoft.com/office/drawing/2014/main" id="{00F6B933-99A9-4D7F-95F8-9A93DD73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225"/>
            <a:ext cx="37338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2" descr="Kết quả hình ảnh cho lễ vinh quy bái tổ">
            <a:extLst>
              <a:ext uri="{FF2B5EF4-FFF2-40B4-BE49-F238E27FC236}">
                <a16:creationId xmlns:a16="http://schemas.microsoft.com/office/drawing/2014/main" id="{391561F1-8CC3-49B7-8725-C888AB73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725"/>
            <a:ext cx="47037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Kết quả hình ảnh cho lễ vu vinh quy bái tổ thời hậu lê">
            <a:extLst>
              <a:ext uri="{FF2B5EF4-FFF2-40B4-BE49-F238E27FC236}">
                <a16:creationId xmlns:a16="http://schemas.microsoft.com/office/drawing/2014/main" id="{B7C609B9-7198-4B41-A2B2-0ACA6508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7338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3">
            <a:extLst>
              <a:ext uri="{FF2B5EF4-FFF2-40B4-BE49-F238E27FC236}">
                <a16:creationId xmlns:a16="http://schemas.microsoft.com/office/drawing/2014/main" id="{7655A6B0-3DB1-483E-9297-FAB9BB03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6235700"/>
            <a:ext cx="382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Vinh quy bái tổ</a:t>
            </a:r>
          </a:p>
        </p:txBody>
      </p:sp>
      <p:pic>
        <p:nvPicPr>
          <p:cNvPr id="32775" name="Picture 11" descr="http://nguoithanhoai.vn/upload/Untitled(22).jpg">
            <a:extLst>
              <a:ext uri="{FF2B5EF4-FFF2-40B4-BE49-F238E27FC236}">
                <a16:creationId xmlns:a16="http://schemas.microsoft.com/office/drawing/2014/main" id="{C775C1B9-B7D2-4328-9CEB-834D3435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-308" r="49614" b="308"/>
          <a:stretch>
            <a:fillRect/>
          </a:stretch>
        </p:blipFill>
        <p:spPr bwMode="auto">
          <a:xfrm>
            <a:off x="4114800" y="3200400"/>
            <a:ext cx="47037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1">
            <a:extLst>
              <a:ext uri="{FF2B5EF4-FFF2-40B4-BE49-F238E27FC236}">
                <a16:creationId xmlns:a16="http://schemas.microsoft.com/office/drawing/2014/main" id="{0CFE5E60-1894-4CF2-ACCF-D4A929D2C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590073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Trực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Untitled-1">
            <a:extLst>
              <a:ext uri="{FF2B5EF4-FFF2-40B4-BE49-F238E27FC236}">
                <a16:creationId xmlns:a16="http://schemas.microsoft.com/office/drawing/2014/main" id="{78E0E36D-CCBE-49C2-A572-5D8E98C1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Kết quả hình ảnh cho lễ xướng danh thời hậu lê">
            <a:extLst>
              <a:ext uri="{FF2B5EF4-FFF2-40B4-BE49-F238E27FC236}">
                <a16:creationId xmlns:a16="http://schemas.microsoft.com/office/drawing/2014/main" id="{8351F5B4-5187-45D6-B2B1-FFD7A6D2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38"/>
            <a:ext cx="41910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Hình ảnh có liên quan">
            <a:extLst>
              <a:ext uri="{FF2B5EF4-FFF2-40B4-BE49-F238E27FC236}">
                <a16:creationId xmlns:a16="http://schemas.microsoft.com/office/drawing/2014/main" id="{29EE88BB-49D4-4D59-945B-4B064258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96838"/>
            <a:ext cx="4338638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Hình ảnh có liên quan">
            <a:extLst>
              <a:ext uri="{FF2B5EF4-FFF2-40B4-BE49-F238E27FC236}">
                <a16:creationId xmlns:a16="http://schemas.microsoft.com/office/drawing/2014/main" id="{A17F4524-5DDA-4E58-8A72-222333A8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24188"/>
            <a:ext cx="41910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ình ảnh có liên quan">
            <a:extLst>
              <a:ext uri="{FF2B5EF4-FFF2-40B4-BE49-F238E27FC236}">
                <a16:creationId xmlns:a16="http://schemas.microsoft.com/office/drawing/2014/main" id="{D313DA1B-C506-436C-97C6-33B84F88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024188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3">
            <a:extLst>
              <a:ext uri="{FF2B5EF4-FFF2-40B4-BE49-F238E27FC236}">
                <a16:creationId xmlns:a16="http://schemas.microsoft.com/office/drawing/2014/main" id="{6BE4BC45-0306-4EF2-BEBE-BB3E1A55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6396038"/>
            <a:ext cx="2562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H" pitchFamily="34" charset="0"/>
              </a:rPr>
              <a:t>L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ễ xướng danh</a:t>
            </a:r>
            <a:endParaRPr lang="en-US" altLang="en-US" sz="2400" b="1">
              <a:latin typeface=".VnTimeH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Untitled-1">
            <a:extLst>
              <a:ext uri="{FF2B5EF4-FFF2-40B4-BE49-F238E27FC236}">
                <a16:creationId xmlns:a16="http://schemas.microsoft.com/office/drawing/2014/main" id="{E24DAED7-C5CE-4A36-B87C-ECFB7D7F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20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ontent Placeholder 1">
            <a:extLst>
              <a:ext uri="{FF2B5EF4-FFF2-40B4-BE49-F238E27FC236}">
                <a16:creationId xmlns:a16="http://schemas.microsoft.com/office/drawing/2014/main" id="{937624E2-11D7-47B1-876A-25E11ADA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Picture 16" descr="Hình ảnh có liên quan">
            <a:extLst>
              <a:ext uri="{FF2B5EF4-FFF2-40B4-BE49-F238E27FC236}">
                <a16:creationId xmlns:a16="http://schemas.microsoft.com/office/drawing/2014/main" id="{082AC1BC-7B37-4C89-A174-5AAD0957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>
            <a:extLst>
              <a:ext uri="{FF2B5EF4-FFF2-40B4-BE49-F238E27FC236}">
                <a16:creationId xmlns:a16="http://schemas.microsoft.com/office/drawing/2014/main" id="{883C366A-8FFE-4633-A349-5D04373D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896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vàng khắc tên những người trúng tuyển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Untitled-1">
            <a:extLst>
              <a:ext uri="{FF2B5EF4-FFF2-40B4-BE49-F238E27FC236}">
                <a16:creationId xmlns:a16="http://schemas.microsoft.com/office/drawing/2014/main" id="{27D7EF39-336D-4458-8730-B3234635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20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Bouquet">
            <a:extLst>
              <a:ext uri="{FF2B5EF4-FFF2-40B4-BE49-F238E27FC236}">
                <a16:creationId xmlns:a16="http://schemas.microsoft.com/office/drawing/2014/main" id="{45F69664-5DD9-415C-9BB1-BB2CE57D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55663"/>
            <a:ext cx="8915400" cy="4343400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008ECF9-EABC-4370-BB4E-5930EEDB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19238"/>
            <a:ext cx="8458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học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 Giáo dục thời Hậu Lê đã có nền nếp và quy củ.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Trường học thời Hậu Lê nhằm đào tạo những người trung thành với chế độ phong kiến và nhân tài cho đất nước.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>
            <a:extLst>
              <a:ext uri="{FF2B5EF4-FFF2-40B4-BE49-F238E27FC236}">
                <a16:creationId xmlns:a16="http://schemas.microsoft.com/office/drawing/2014/main" id="{DC4D7E9D-8A77-4A01-8D88-59E469794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718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A4FA9B1B-B5F9-4FEF-8B4C-07BCF9D7F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00188"/>
            <a:ext cx="6553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Nhà Hậu Lê tổ chức trường học như thế nào?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A10B30F2-C8CD-4F56-8D28-0A555E66A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210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Chưa quy củ.</a:t>
            </a: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15DADD5F-F9BE-464D-961C-D6FEBF6E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3700463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nhiều học sinh.</a:t>
            </a:r>
          </a:p>
        </p:txBody>
      </p:sp>
      <p:sp>
        <p:nvSpPr>
          <p:cNvPr id="38918" name="Text Box 5">
            <a:extLst>
              <a:ext uri="{FF2B5EF4-FFF2-40B4-BE49-F238E27FC236}">
                <a16:creationId xmlns:a16="http://schemas.microsoft.com/office/drawing/2014/main" id="{574535DC-BF13-4D7E-A080-FA71F81A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4495800"/>
            <a:ext cx="5257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 C.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nề nếp và quy củ.</a:t>
            </a:r>
          </a:p>
        </p:txBody>
      </p:sp>
      <p:sp>
        <p:nvSpPr>
          <p:cNvPr id="14" name="Oval 23">
            <a:extLst>
              <a:ext uri="{FF2B5EF4-FFF2-40B4-BE49-F238E27FC236}">
                <a16:creationId xmlns:a16="http://schemas.microsoft.com/office/drawing/2014/main" id="{1967CB8F-07D1-42F6-A240-E7D74DF9E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4495800"/>
            <a:ext cx="533400" cy="6096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A8608D92-F651-4A35-A64C-67D73406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thời Hậu Lê, những ai được vào học trong Quốc Tử Giám?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B11883E9-D9A6-485B-8C54-ADCC66E7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189288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cháu vua quan và con dân thường nếu học giỏi.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60CD1462-19A3-4B52-A271-7CC8831F8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3271838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D9C590E1-667E-44AC-8024-10D1BD27E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44069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mọi người có tiền.</a:t>
            </a:r>
          </a:p>
        </p:txBody>
      </p:sp>
      <p:sp>
        <p:nvSpPr>
          <p:cNvPr id="39942" name="Text Box 5">
            <a:extLst>
              <a:ext uri="{FF2B5EF4-FFF2-40B4-BE49-F238E27FC236}">
                <a16:creationId xmlns:a16="http://schemas.microsoft.com/office/drawing/2014/main" id="{2F502347-EA46-4B57-B016-AC08ED71A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5257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con cháu vua quan mới được học.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4B8DB172-5C1F-45E2-AE69-E1FCA7A7D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1524000"/>
            <a:ext cx="6781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3.Thời Hậu Lê có mấy kì thi lớn được tổ chức để chọn nhân tài?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0E683776-C094-403F-9EB3-C2D9CE50B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2849563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A .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kì thi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CFDF03AE-D67C-4213-869C-BF2AAB41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67665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  B .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kì thi</a:t>
            </a:r>
            <a:endParaRPr lang="en-US" altLang="en-US" sz="1800" b="1">
              <a:solidFill>
                <a:srgbClr val="0033CC"/>
              </a:solidFill>
              <a:latin typeface=".VnTimeH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B92AEE63-06E3-43B5-9848-3C3DD658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4529138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 C . 3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thi</a:t>
            </a:r>
            <a:endParaRPr lang="en-US" altLang="en-US" sz="1800" b="1">
              <a:solidFill>
                <a:srgbClr val="0033CC"/>
              </a:solidFill>
              <a:latin typeface=".VnTimeH" pitchFamily="34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65F42BB9-9867-46A8-8602-19336C59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4557713"/>
            <a:ext cx="533400" cy="538162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428CD694-FE43-4937-AAB2-D0971058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574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lễ nào dưới đây được Nhà Hậu Lê cho tổ chức để khuyến khích học tập?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3069FACF-1247-41B3-837B-EAB5A377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95663"/>
            <a:ext cx="617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A. Lễ xướng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danh.</a:t>
            </a:r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B840D443-127B-4C9F-9059-F64A06527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4815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B. 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xướng danh và lễ Vinh quy bái tổ.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C48E67AC-C4A2-440E-8190-B9058A2C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4275138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A9AEA66F-D702-467B-8C44-622A5EFF2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6095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C. 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Vinh quy bái tổ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Untitled-1">
            <a:extLst>
              <a:ext uri="{FF2B5EF4-FFF2-40B4-BE49-F238E27FC236}">
                <a16:creationId xmlns:a16="http://schemas.microsoft.com/office/drawing/2014/main" id="{FF036754-3D88-4B37-8257-F51F3A85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pink_white_flower_div_a_ha">
            <a:extLst>
              <a:ext uri="{FF2B5EF4-FFF2-40B4-BE49-F238E27FC236}">
                <a16:creationId xmlns:a16="http://schemas.microsoft.com/office/drawing/2014/main" id="{AC5F1887-7E30-4480-A7A1-B9050CB612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25">
            <a:extLst>
              <a:ext uri="{FF2B5EF4-FFF2-40B4-BE49-F238E27FC236}">
                <a16:creationId xmlns:a16="http://schemas.microsoft.com/office/drawing/2014/main" id="{CF0C9DF3-6E28-47BC-9400-A1CEA87E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05000"/>
            <a:ext cx="8458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pink_white_flower_div_a_ha">
            <a:extLst>
              <a:ext uri="{FF2B5EF4-FFF2-40B4-BE49-F238E27FC236}">
                <a16:creationId xmlns:a16="http://schemas.microsoft.com/office/drawing/2014/main" id="{531E4288-3E8C-41B2-8F17-0E0E223A7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3338" y="5619750"/>
            <a:ext cx="9144001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id="{24BE17C5-308D-4F38-BAFD-6BCC0624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209800"/>
            <a:ext cx="81851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Bảo vệ chủ quyền quốc gia.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Giữ gìn truyền thống tốt đẹp của dân tộc.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Bảo vệ một số quyền lợi của phụ nữ.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Bảo vệ quyền lợi của vua, quan lại, địa chủ.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33D52BBA-A1AE-4CC2-8BB8-30FFF19D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5240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Điểm tiến bộ trong Bộ luật Hồng Đức là:</a:t>
            </a:r>
          </a:p>
        </p:txBody>
      </p:sp>
      <p:sp>
        <p:nvSpPr>
          <p:cNvPr id="5" name="Oval 49">
            <a:extLst>
              <a:ext uri="{FF2B5EF4-FFF2-40B4-BE49-F238E27FC236}">
                <a16:creationId xmlns:a16="http://schemas.microsoft.com/office/drawing/2014/main" id="{9B8C4901-C913-423A-B0E7-44ED32DA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733800"/>
            <a:ext cx="463550" cy="519113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titled-1">
            <a:extLst>
              <a:ext uri="{FF2B5EF4-FFF2-40B4-BE49-F238E27FC236}">
                <a16:creationId xmlns:a16="http://schemas.microsoft.com/office/drawing/2014/main" id="{71DACC18-F000-45CD-BD64-58B1CF3A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1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Buombay">
            <a:extLst>
              <a:ext uri="{FF2B5EF4-FFF2-40B4-BE49-F238E27FC236}">
                <a16:creationId xmlns:a16="http://schemas.microsoft.com/office/drawing/2014/main" id="{C232A467-B740-4174-8665-BAAFE5963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 descr="3900c34f3c7bfe9f57b3dd0344203623-10053">
            <a:extLst>
              <a:ext uri="{FF2B5EF4-FFF2-40B4-BE49-F238E27FC236}">
                <a16:creationId xmlns:a16="http://schemas.microsoft.com/office/drawing/2014/main" id="{46228C44-209D-4784-A800-85D8A6E4B8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" y="2068513"/>
            <a:ext cx="8001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ln w="9525">
                  <a:solidFill>
                    <a:srgbClr val="4203F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18: Trường học thời hậu Lê</a:t>
            </a:r>
            <a:endParaRPr lang="en-US" sz="2000" b="1" kern="10">
              <a:ln w="9525">
                <a:solidFill>
                  <a:srgbClr val="4203F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ieunhiLacVietNgoNguyenTran-Ta_6qr6.mp3">
            <a:hlinkClick r:id="" action="ppaction://media"/>
            <a:extLst>
              <a:ext uri="{FF2B5EF4-FFF2-40B4-BE49-F238E27FC236}">
                <a16:creationId xmlns:a16="http://schemas.microsoft.com/office/drawing/2014/main" id="{46F43962-D44D-4760-8DA4-5459C9C75C8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38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Hộp_Văn_Bản 7">
            <a:extLst>
              <a:ext uri="{FF2B5EF4-FFF2-40B4-BE49-F238E27FC236}">
                <a16:creationId xmlns:a16="http://schemas.microsoft.com/office/drawing/2014/main" id="{9D8CFDC2-21F1-4247-A958-2B3D02A0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6613"/>
            <a:ext cx="8001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lang="en-US" altLang="en-US" sz="4000" b="1">
              <a:solidFill>
                <a:srgbClr val="0033CC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3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51FA7646-63C8-44DF-94EB-5CE3B969C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90563"/>
            <a:ext cx="77724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Ở thời Lý, nhà n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ớc lập Văn Miếu, mở Quốc Tử Giám làm tr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ờng đào tạo nhân tài. Qua thời Trần, việc tổ chức dạy học và thi cử bắt đầu có quy củ. Đến thời Hậu Lê, giáo dục đ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ợc phát triển và chế độ đào tạo mới thực sự đ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ợc quy định chặt chẽ.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Nhà Hậu Lê cho dựng nhà Thái học, dựng lại Quốc Tử Giám. Tại đây có lớp học, có chỗ ở cho học sinh và cả kho sách. Tr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ờng không chỉ thu nhận con cháu vua và các quan mà đón nhận cả con em gia đình th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ờng dân nếu học giỏi. Ở các địa ph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ơng, nhà n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ớc cũng mở tr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ờng công bên cạnh các lớp học t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của các thầy đồ.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20EAA19-EA84-4ABE-B634-65D3A4EF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590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 giáo dục thời Hậu Lê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>
              <a:latin typeface=".VnTimeH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24" name="Group 68">
            <a:extLst>
              <a:ext uri="{FF2B5EF4-FFF2-40B4-BE49-F238E27FC236}">
                <a16:creationId xmlns:a16="http://schemas.microsoft.com/office/drawing/2014/main" id="{DFBAA76E-9AE2-4883-B5CF-FD4AE5CCCA7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4925" y="1200150"/>
          <a:ext cx="8991600" cy="5581650"/>
        </p:xfrm>
        <a:graphic>
          <a:graphicData uri="http://schemas.openxmlformats.org/drawingml/2006/table">
            <a:tbl>
              <a:tblPr/>
              <a:tblGrid>
                <a:gridCol w="408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91D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91D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62" name="Text Box 6">
            <a:extLst>
              <a:ext uri="{FF2B5EF4-FFF2-40B4-BE49-F238E27FC236}">
                <a16:creationId xmlns:a16="http://schemas.microsoft.com/office/drawing/2014/main" id="{76BD69A2-9966-4037-A129-DE30A641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6762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- Đọc thầm sách giáo khoa </a:t>
            </a:r>
            <a:r>
              <a:rPr lang="vi-VN" altLang="en-US" b="1" i="1">
                <a:latin typeface="Times New Roman" panose="02020603050405020304" pitchFamily="18" charset="0"/>
              </a:rPr>
              <a:t>đ</a:t>
            </a:r>
            <a:r>
              <a:rPr lang="en-US" altLang="en-US" b="1" i="1">
                <a:latin typeface="Times New Roman" panose="02020603050405020304" pitchFamily="18" charset="0"/>
              </a:rPr>
              <a:t>ể trả lời vào phiếu học tập sau:</a:t>
            </a:r>
          </a:p>
        </p:txBody>
      </p:sp>
      <p:sp>
        <p:nvSpPr>
          <p:cNvPr id="13329" name="Text Box 31">
            <a:extLst>
              <a:ext uri="{FF2B5EF4-FFF2-40B4-BE49-F238E27FC236}">
                <a16:creationId xmlns:a16="http://schemas.microsoft.com/office/drawing/2014/main" id="{9FF6F51D-95A1-4E1B-8230-02AFD3BA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5121" name="Text Box 65">
            <a:extLst>
              <a:ext uri="{FF2B5EF4-FFF2-40B4-BE49-F238E27FC236}">
                <a16:creationId xmlns:a16="http://schemas.microsoft.com/office/drawing/2014/main" id="{4151B52A-575A-402B-A291-DBC41C23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122488"/>
            <a:ext cx="50292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Dựng lại Quốc Tử Giám, xây dựng nhà Thái học. Mở rộng trường công.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cháu vua quan và con em thường dân học giỏi cũng được vào học.</a:t>
            </a:r>
          </a:p>
        </p:txBody>
      </p:sp>
      <p:sp>
        <p:nvSpPr>
          <p:cNvPr id="45125" name="Text Box 69">
            <a:extLst>
              <a:ext uri="{FF2B5EF4-FFF2-40B4-BE49-F238E27FC236}">
                <a16:creationId xmlns:a16="http://schemas.microsoft.com/office/drawing/2014/main" id="{0C281BF1-3A16-447A-98AE-77E636F8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981200"/>
            <a:ext cx="4130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Nhà Hậu Lê đã tổ chức trường học như thế nào?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ai được vào học ở Quốc Tử Giám?</a:t>
            </a:r>
          </a:p>
        </p:txBody>
      </p:sp>
      <p:sp>
        <p:nvSpPr>
          <p:cNvPr id="45126" name="Text Box 70">
            <a:extLst>
              <a:ext uri="{FF2B5EF4-FFF2-40B4-BE49-F238E27FC236}">
                <a16:creationId xmlns:a16="http://schemas.microsoft.com/office/drawing/2014/main" id="{A1B8A069-DCE5-4AA1-B6EF-56707E90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81463"/>
            <a:ext cx="39735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Nội dung học tập để thi cử  ra sao?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Chế độ thi cử thời Hậu Lê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121" grpId="0" autoUpdateAnimBg="0"/>
      <p:bldP spid="45125" grpId="0" autoUpdateAnimBg="0"/>
      <p:bldP spid="451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Untitled-1">
            <a:extLst>
              <a:ext uri="{FF2B5EF4-FFF2-40B4-BE49-F238E27FC236}">
                <a16:creationId xmlns:a16="http://schemas.microsoft.com/office/drawing/2014/main" id="{55F075AA-3A0C-43D6-A0A9-740521A0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Thay_do">
            <a:extLst>
              <a:ext uri="{FF2B5EF4-FFF2-40B4-BE49-F238E27FC236}">
                <a16:creationId xmlns:a16="http://schemas.microsoft.com/office/drawing/2014/main" id="{FB05F66C-9648-4434-8C7C-0CAC0347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8006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r">
            <a:extLst>
              <a:ext uri="{FF2B5EF4-FFF2-40B4-BE49-F238E27FC236}">
                <a16:creationId xmlns:a16="http://schemas.microsoft.com/office/drawing/2014/main" id="{1814F855-ED09-4320-B811-F99AE242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86000"/>
            <a:ext cx="4419600" cy="453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ntitled-1">
            <a:extLst>
              <a:ext uri="{FF2B5EF4-FFF2-40B4-BE49-F238E27FC236}">
                <a16:creationId xmlns:a16="http://schemas.microsoft.com/office/drawing/2014/main" id="{36504977-B831-4712-87ED-14B53004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Nha thai hoc trong Van Mieu">
            <a:extLst>
              <a:ext uri="{FF2B5EF4-FFF2-40B4-BE49-F238E27FC236}">
                <a16:creationId xmlns:a16="http://schemas.microsoft.com/office/drawing/2014/main" id="{54198039-C55A-4017-9DBB-304461BA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52400" y="126479"/>
            <a:ext cx="42672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 descr="Van-Mieu[1]">
            <a:extLst>
              <a:ext uri="{FF2B5EF4-FFF2-40B4-BE49-F238E27FC236}">
                <a16:creationId xmlns:a16="http://schemas.microsoft.com/office/drawing/2014/main" id="{766B46AB-3DB1-46E2-B19F-3D35CC9EE6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133850" y="2893018"/>
            <a:ext cx="4857750" cy="364772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40FBD215-7976-406F-9AFB-DB6A6570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5116513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Nhà Thái Học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91DD658-D2EF-461D-A272-388677206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57863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(xem video)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AA6A4FDA-F9DC-4D6C-A080-AC737BE23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582613"/>
            <a:ext cx="76962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Nội dung học tập để thi cử là Nho giáo. Học sinh phải học thuộc lòng những điều Nho giáo dạy để trở thành ng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biết suy nghĩ và hành động theo đúng quy định của Nho giáo.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Cứ ba năm có một kì thi 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ơng ở các địa ph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ơng và thi Hội ở kinh thành. Những ng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đỗ kì thi Hội đ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ợc dự kì thi Đình để chọn tiến sĩ. Ngoài ra, theo định kì có kiểm tra trình độ của quan lại. Nhà Hậu Lê đặt ra lễ x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ớng danh (lễ đọc tên ng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đỗ), lễ vinh quy (lễ đón r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ớc ng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đỗ cao về làng) và khắc tên tuổi của ng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đỗ cao (tiến sĩ) vào bia đá dựng ở Văn Miếu để tôn vinh những người có tài.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9abb2938a92efff13ecd272be2fa483c7e79b6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3333</TotalTime>
  <Words>1096</Words>
  <Application>Microsoft Office PowerPoint</Application>
  <PresentationFormat>On-screen Show (4:3)</PresentationFormat>
  <Paragraphs>89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.VnTime</vt:lpstr>
      <vt:lpstr>.VnTimeH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</dc:creator>
  <cp:lastModifiedBy>Hương Đào</cp:lastModifiedBy>
  <cp:revision>369</cp:revision>
  <dcterms:created xsi:type="dcterms:W3CDTF">2009-03-28T14:46:43Z</dcterms:created>
  <dcterms:modified xsi:type="dcterms:W3CDTF">2022-02-19T14:48:34Z</dcterms:modified>
</cp:coreProperties>
</file>