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77" r:id="rId2"/>
    <p:sldId id="301" r:id="rId3"/>
    <p:sldId id="302" r:id="rId4"/>
    <p:sldId id="303" r:id="rId5"/>
    <p:sldId id="318" r:id="rId6"/>
    <p:sldId id="311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B3C"/>
    <a:srgbClr val="945641"/>
    <a:srgbClr val="8D7545"/>
    <a:srgbClr val="CDBF97"/>
    <a:srgbClr val="ECE8E5"/>
    <a:srgbClr val="E4CBCB"/>
    <a:srgbClr val="A88755"/>
    <a:srgbClr val="1F2020"/>
    <a:srgbClr val="263B45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9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7BD26-6F24-456C-A489-72630F8D8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75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827C6-F4D0-47F6-AE8F-9C0124CFD860}" type="datetimeFigureOut">
              <a:rPr lang="en-US"/>
              <a:pPr>
                <a:defRPr/>
              </a:pPr>
              <a:t>12/21/2022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61D33B8-D88F-40C6-8CE8-9FBD50902D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18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openxmlformats.org/officeDocument/2006/relationships/slide" Target="slide15.xml"/><Relationship Id="rId5" Type="http://schemas.openxmlformats.org/officeDocument/2006/relationships/slide" Target="slide5.xml"/><Relationship Id="rId10" Type="http://schemas.openxmlformats.org/officeDocument/2006/relationships/slide" Target="slide14.xml"/><Relationship Id="rId4" Type="http://schemas.openxmlformats.org/officeDocument/2006/relationships/slide" Target="slide4.xml"/><Relationship Id="rId9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330F5B51-47F1-4FD8-8F1E-A019075A81A2}"/>
              </a:ext>
            </a:extLst>
          </p:cNvPr>
          <p:cNvSpPr txBox="1"/>
          <p:nvPr/>
        </p:nvSpPr>
        <p:spPr>
          <a:xfrm>
            <a:off x="3099460" y="2244912"/>
            <a:ext cx="65638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>
                <a:solidFill>
                  <a:srgbClr val="945641"/>
                </a:solidFill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ĐẠO ĐỨC 4</a:t>
            </a:r>
            <a:endParaRPr lang="zh-CN" altLang="en-US" sz="8800" b="1" dirty="0">
              <a:solidFill>
                <a:srgbClr val="945641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5c249dca6369b">
            <a:hlinkClick r:id="" action="ppaction://media"/>
            <a:extLst>
              <a:ext uri="{FF2B5EF4-FFF2-40B4-BE49-F238E27FC236}">
                <a16:creationId xmlns:a16="http://schemas.microsoft.com/office/drawing/2014/main" id="{07307838-D627-4CBA-A955-D7883BF04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66595" y="-13874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3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0225" y="317500"/>
            <a:ext cx="11503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6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chữ gồm 6 chữ cái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người làm việc giữ gìn sự an ninh, trật tự cho xã hội; thường xuyên phải đối mặt với hiểm nguy và tội phạm?</a:t>
            </a:r>
            <a:b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290638" y="1103313"/>
          <a:ext cx="8128002" cy="1136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3665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35100" y="1103313"/>
          <a:ext cx="8128000" cy="1181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1100">
                <a:tc>
                  <a:txBody>
                    <a:bodyPr/>
                    <a:lstStyle/>
                    <a:p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    Ô    N     G</a:t>
                      </a:r>
                      <a:r>
                        <a:rPr lang="en-US" sz="6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A    N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53" marB="457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1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0225" y="317500"/>
            <a:ext cx="11503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6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chữ gồm 5 chữ cái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có thể khám, chữa bệnh cho bệnh nhân?</a:t>
            </a:r>
            <a:b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58988" y="1020763"/>
          <a:ext cx="8128000" cy="1258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5888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7" marB="4571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7" marB="4571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7" marB="4571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7" marB="4571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7" marB="4571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89188" y="1147763"/>
          <a:ext cx="8128000" cy="1006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6475">
                <a:tc>
                  <a:txBody>
                    <a:bodyPr/>
                    <a:lstStyle/>
                    <a:p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     Á      C</a:t>
                      </a:r>
                      <a:r>
                        <a:rPr lang="en-US" sz="6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S       Ĩ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0225" y="131763"/>
            <a:ext cx="11503025" cy="64341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“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…..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95475" y="4678363"/>
          <a:ext cx="8128000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6" marB="4574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6" marB="4574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46" marB="4574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46" marB="4574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6" marB="4574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22500" y="4822825"/>
          <a:ext cx="8128000" cy="1006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6475">
                <a:tc>
                  <a:txBody>
                    <a:bodyPr/>
                    <a:lstStyle/>
                    <a:p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B     Ộ</a:t>
                      </a:r>
                      <a:r>
                        <a:rPr lang="en-US" sz="6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Đ      Ộ      I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9" marB="457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8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0225" y="317500"/>
            <a:ext cx="11503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chữ gồm 4 chữ cái. </a:t>
            </a: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người thể hiện rất hay những bài hát, tạo sự giải trí cho người nghe? </a:t>
            </a:r>
            <a:b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84388" y="1050925"/>
          <a:ext cx="7232652" cy="1479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8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8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8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7955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7" marR="91457" marT="45700" marB="4570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7" marR="91457" marT="45700" marB="4570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7" marR="91457" marT="45700" marB="4570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7" marR="91457" marT="45700" marB="4570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17738" y="1287463"/>
          <a:ext cx="8128000" cy="1006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6475">
                <a:tc>
                  <a:txBody>
                    <a:bodyPr/>
                    <a:lstStyle/>
                    <a:p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C      A       S       Ĩ</a:t>
                      </a:r>
                    </a:p>
                  </a:txBody>
                  <a:tcPr marT="45749" marB="457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3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636000" y="1166813"/>
            <a:ext cx="81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Â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818438" y="1166813"/>
            <a:ext cx="81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92838" y="1166813"/>
            <a:ext cx="81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Ậ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005638" y="11668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80038" y="1166813"/>
            <a:ext cx="81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448800" y="1166813"/>
            <a:ext cx="81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3754438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4567238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8636000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7818438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Ọ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92838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7005638" y="17764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5380038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9416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37544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45672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Ấ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78184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61928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7005638" y="23860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À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53800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754438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67238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8636000" y="2992438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Ạ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7818438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6192838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7005638" y="29956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5380038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Ọ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9448800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8612188" y="3605213"/>
            <a:ext cx="836612" cy="6096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7818438" y="3605213"/>
            <a:ext cx="812800" cy="6096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Ể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6192838" y="3605213"/>
            <a:ext cx="812800" cy="6096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7005638" y="36052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8636000" y="4214813"/>
            <a:ext cx="812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7818438" y="4214813"/>
            <a:ext cx="812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6192838" y="4214813"/>
            <a:ext cx="812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7005638" y="42148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5380038" y="4214813"/>
            <a:ext cx="812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9448800" y="4214813"/>
            <a:ext cx="812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7823200" y="4824413"/>
            <a:ext cx="812800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92838" y="4824413"/>
            <a:ext cx="812800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7005638" y="48244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" name="Oval 7"/>
          <p:cNvSpPr/>
          <p:nvPr/>
        </p:nvSpPr>
        <p:spPr>
          <a:xfrm>
            <a:off x="341313" y="1173163"/>
            <a:ext cx="812800" cy="6096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341313" y="1782763"/>
            <a:ext cx="812800" cy="6096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341313" y="2392363"/>
            <a:ext cx="812800" cy="609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341313" y="3001963"/>
            <a:ext cx="812800" cy="609600"/>
          </a:xfrm>
          <a:prstGeom prst="ellipse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341313" y="3605213"/>
            <a:ext cx="812800" cy="609600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341313" y="4227513"/>
            <a:ext cx="812800" cy="6096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341313" y="4837113"/>
            <a:ext cx="8128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35200" y="0"/>
            <a:ext cx="83312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TRÒ CHƠI Ô CHỮ </a:t>
            </a:r>
          </a:p>
        </p:txBody>
      </p:sp>
      <p:sp>
        <p:nvSpPr>
          <p:cNvPr id="3" name="Rectangle 2">
            <a:hlinkClick r:id="rId8" action="ppaction://hlinksldjump"/>
          </p:cNvPr>
          <p:cNvSpPr/>
          <p:nvPr/>
        </p:nvSpPr>
        <p:spPr>
          <a:xfrm>
            <a:off x="11204575" y="979488"/>
            <a:ext cx="708025" cy="617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3" name="Rectangle 52">
            <a:hlinkClick r:id="rId9" action="ppaction://hlinksldjump"/>
          </p:cNvPr>
          <p:cNvSpPr/>
          <p:nvPr/>
        </p:nvSpPr>
        <p:spPr>
          <a:xfrm>
            <a:off x="11204575" y="1701800"/>
            <a:ext cx="708025" cy="619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4" name="Rectangle 53">
            <a:hlinkClick r:id="rId10" action="ppaction://hlinksldjump"/>
          </p:cNvPr>
          <p:cNvSpPr/>
          <p:nvPr/>
        </p:nvSpPr>
        <p:spPr>
          <a:xfrm>
            <a:off x="11204575" y="2322513"/>
            <a:ext cx="708025" cy="619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5" name="Rectangle 54">
            <a:hlinkClick r:id="rId11" action="ppaction://hlinksldjump"/>
          </p:cNvPr>
          <p:cNvSpPr/>
          <p:nvPr/>
        </p:nvSpPr>
        <p:spPr>
          <a:xfrm>
            <a:off x="11204575" y="2984500"/>
            <a:ext cx="708025" cy="627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6" name="Rectangle 55">
            <a:hlinkClick r:id="rId2" action="ppaction://hlinksldjump"/>
          </p:cNvPr>
          <p:cNvSpPr/>
          <p:nvPr/>
        </p:nvSpPr>
        <p:spPr>
          <a:xfrm>
            <a:off x="11204575" y="3611563"/>
            <a:ext cx="708025" cy="627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7" name="Rectangle 56">
            <a:hlinkClick r:id="rId3" action="ppaction://hlinksldjump"/>
          </p:cNvPr>
          <p:cNvSpPr/>
          <p:nvPr/>
        </p:nvSpPr>
        <p:spPr>
          <a:xfrm>
            <a:off x="11204575" y="4241800"/>
            <a:ext cx="708025" cy="6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8" name="Rectangle 57">
            <a:hlinkClick r:id="rId4" action="ppaction://hlinksldjump"/>
          </p:cNvPr>
          <p:cNvSpPr/>
          <p:nvPr/>
        </p:nvSpPr>
        <p:spPr>
          <a:xfrm>
            <a:off x="11204575" y="4884738"/>
            <a:ext cx="708025" cy="6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4394" name="TextBox 3"/>
          <p:cNvSpPr txBox="1">
            <a:spLocks noChangeArrowheads="1"/>
          </p:cNvSpPr>
          <p:nvPr/>
        </p:nvSpPr>
        <p:spPr bwMode="auto">
          <a:xfrm>
            <a:off x="11088688" y="282575"/>
            <a:ext cx="93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b="1"/>
              <a:t>Câu hỏi </a:t>
            </a:r>
          </a:p>
        </p:txBody>
      </p:sp>
    </p:spTree>
    <p:extLst>
      <p:ext uri="{BB962C8B-B14F-4D97-AF65-F5344CB8AC3E}">
        <p14:creationId xmlns:p14="http://schemas.microsoft.com/office/powerpoint/2010/main" val="3397845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25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25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5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25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5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25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25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4197" y="1309994"/>
            <a:ext cx="12386380" cy="32316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latin typeface="+mj-lt"/>
                <a:cs typeface="+mn-cs"/>
              </a:rPr>
              <a:t>CÂU HỎI 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latin typeface="+mj-lt"/>
                <a:cs typeface="+mn-cs"/>
              </a:rPr>
              <a:t>Từ nói chăm sóc học sinh </a:t>
            </a:r>
            <a:endParaRPr lang="en-US" sz="480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latin typeface="+mj-lt"/>
                <a:cs typeface="+mn-cs"/>
              </a:rPr>
              <a:t>của các thầy cô giáo. </a:t>
            </a:r>
            <a:endParaRPr lang="en-US" sz="480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latin typeface="+mj-lt"/>
                <a:cs typeface="+mn-cs"/>
              </a:rPr>
              <a:t>( Gồm 6 chữ cái)</a:t>
            </a:r>
            <a:endParaRPr lang="en-US" sz="480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latin typeface="+mj-lt"/>
              <a:cs typeface="+mn-cs"/>
            </a:endParaRP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09958"/>
      </p:ext>
    </p:extLst>
  </p:cSld>
  <p:clrMapOvr>
    <a:masterClrMapping/>
  </p:clrMapOvr>
  <p:transition spd="slow">
    <p:sndAc>
      <p:stSnd>
        <p:snd r:embed="rId2" name="click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048000" y="2967038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>
                <a:latin typeface="Arial" panose="020B0604020202020204" pitchFamily="34" charset="0"/>
              </a:rPr>
              <a:t> 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84545" y="1166545"/>
            <a:ext cx="8092280" cy="3970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CÂU HỎI 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 </a:t>
            </a:r>
            <a:r>
              <a:rPr lang="vi-VN" sz="48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Học sinh phải thể hiện điều này</a:t>
            </a:r>
            <a:endParaRPr lang="en-US" sz="48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 trong học tập</a:t>
            </a:r>
            <a:endParaRPr lang="en-US" sz="48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 để thầy cô, cha mẹ vui lòng. </a:t>
            </a:r>
            <a:endParaRPr lang="en-US" sz="48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( Gồm 7 chữ cái).</a:t>
            </a:r>
            <a:endParaRPr lang="en-US" sz="48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latin typeface="+mj-lt"/>
              <a:cs typeface="+mn-cs"/>
            </a:endParaRPr>
          </a:p>
        </p:txBody>
      </p:sp>
      <p:sp>
        <p:nvSpPr>
          <p:cNvPr id="33" name="Action Button: Home 32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4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049" y="1336767"/>
            <a:ext cx="8233344" cy="280076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193B3C">
                    <a:alpha val="5700"/>
                  </a:srgbClr>
                </a:solidFill>
                <a:latin typeface="Times New Roman" pitchFamily="18" charset="0"/>
                <a:cs typeface="Times New Roman" pitchFamily="18" charset="0"/>
              </a:rPr>
              <a:t>CÂU HỎI 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193B3C">
                    <a:alpha val="5700"/>
                  </a:srgbClr>
                </a:solidFill>
                <a:latin typeface="Times New Roman" pitchFamily="18" charset="0"/>
                <a:cs typeface="Times New Roman" pitchFamily="18" charset="0"/>
              </a:rPr>
              <a:t>Thầy cô thường làm việc này sau </a:t>
            </a:r>
            <a:endParaRPr lang="en-US" sz="4400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193B3C">
                  <a:alpha val="57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193B3C">
                    <a:alpha val="5700"/>
                  </a:srgbClr>
                </a:solidFill>
                <a:latin typeface="Times New Roman" pitchFamily="18" charset="0"/>
                <a:cs typeface="Times New Roman" pitchFamily="18" charset="0"/>
              </a:rPr>
              <a:t>khi thu bài kiểm tra của học sinh.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193B3C">
                    <a:alpha val="5700"/>
                  </a:srgbClr>
                </a:solidFill>
                <a:latin typeface="Times New Roman" pitchFamily="18" charset="0"/>
                <a:cs typeface="Times New Roman" pitchFamily="18" charset="0"/>
              </a:rPr>
              <a:t>( Gồm 7 chữ cái)</a:t>
            </a:r>
            <a:endParaRPr lang="en-US" sz="4400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193B3C">
                  <a:alpha val="57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ction Button: Home 30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12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3022" y="1532709"/>
            <a:ext cx="7590539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>
                  <a:prstDash val="solid"/>
                </a:ln>
                <a:latin typeface="+mn-lt"/>
                <a:cs typeface="+mn-cs"/>
              </a:rPr>
              <a:t>CÂU HỎI 4</a:t>
            </a:r>
            <a:r>
              <a:rPr lang="vi-VN" sz="5400" b="1" dirty="0">
                <a:ln>
                  <a:prstDash val="solid"/>
                </a:ln>
                <a:latin typeface="+mn-lt"/>
                <a:cs typeface="+mn-cs"/>
              </a:rPr>
              <a:t> </a:t>
            </a:r>
            <a:endParaRPr lang="en-US" sz="5400" b="1" dirty="0">
              <a:ln>
                <a:prstDash val="solid"/>
              </a:ln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>
                  <a:prstDash val="solid"/>
                </a:ln>
                <a:latin typeface="+mj-lt"/>
                <a:cs typeface="+mn-cs"/>
              </a:rPr>
              <a:t>Đây là một truyền thống </a:t>
            </a:r>
            <a:endParaRPr lang="en-US" sz="5400" b="1" dirty="0">
              <a:ln>
                <a:prstDash val="solid"/>
              </a:ln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>
                  <a:prstDash val="solid"/>
                </a:ln>
                <a:latin typeface="+mj-lt"/>
                <a:cs typeface="+mn-cs"/>
              </a:rPr>
              <a:t>tốt đẹp của dân tộc ta.</a:t>
            </a:r>
            <a:endParaRPr lang="en-US" sz="5400" b="1" dirty="0">
              <a:ln>
                <a:prstDash val="solid"/>
              </a:ln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>
                  <a:prstDash val="solid"/>
                </a:ln>
                <a:latin typeface="+mj-lt"/>
                <a:cs typeface="+mn-cs"/>
              </a:rPr>
              <a:t> ( Gồm 8 chữ cái)</a:t>
            </a:r>
            <a:r>
              <a:rPr lang="vi-VN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latin typeface="+mj-lt"/>
                <a:cs typeface="+mn-cs"/>
              </a:rPr>
              <a:t> </a:t>
            </a:r>
          </a:p>
        </p:txBody>
      </p:sp>
      <p:sp>
        <p:nvSpPr>
          <p:cNvPr id="31" name="Action Button: Home 30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28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5223" y="1454331"/>
            <a:ext cx="9932527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CÂU HỎI 5</a:t>
            </a:r>
            <a:r>
              <a:rPr lang="vi-VN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Con số đánh giá </a:t>
            </a:r>
            <a:endParaRPr 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kết quả bài làm của học sinh. </a:t>
            </a:r>
            <a:endParaRPr 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( Gồm 4 chữ cái)</a:t>
            </a:r>
            <a:endParaRPr 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ction Button: Home 30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89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21239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B044F5-1663-43DD-AB23-C7114D9B3FCD}"/>
              </a:ext>
            </a:extLst>
          </p:cNvPr>
          <p:cNvSpPr txBox="1"/>
          <p:nvPr/>
        </p:nvSpPr>
        <p:spPr>
          <a:xfrm>
            <a:off x="2051547" y="1431679"/>
            <a:ext cx="28682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945641"/>
                </a:solidFill>
                <a:latin typeface="小白" panose="02010601030101010101" pitchFamily="2" charset="-122"/>
                <a:ea typeface="小白" panose="02010601030101010101" pitchFamily="2" charset="-122"/>
              </a:rPr>
              <a:t>01</a:t>
            </a:r>
            <a:endParaRPr lang="zh-CN" altLang="en-US" sz="16600" dirty="0">
              <a:solidFill>
                <a:srgbClr val="945641"/>
              </a:solidFill>
              <a:latin typeface="小白" panose="02010601030101010101" pitchFamily="2" charset="-122"/>
              <a:ea typeface="小白" panose="02010601030101010101" pitchFamily="2" charset="-122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6520814" y="2705983"/>
            <a:ext cx="4617920" cy="14885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KIẾN THỨC ĐÃ HỌC</a:t>
            </a:r>
          </a:p>
        </p:txBody>
      </p:sp>
    </p:spTree>
    <p:extLst>
      <p:ext uri="{BB962C8B-B14F-4D97-AF65-F5344CB8AC3E}">
        <p14:creationId xmlns:p14="http://schemas.microsoft.com/office/powerpoint/2010/main" val="31884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4479" y="1219200"/>
            <a:ext cx="8129148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HỎI 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 cô thường chuẩn bị 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 này trước khi lên lớp. 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Gồm 6 chữ cái).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ction Button: Home 30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86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9653" y="1530531"/>
            <a:ext cx="9334350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CÂU HỎI 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Ngày Nhà giáo Việt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Nam, học sinh 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tặng thầy cô . . .để 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tỏ lòng biết ơn công lao dạy dỗ. 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 Gồm 3 chữ cái)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ction Button: Home 34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8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312753" y="798563"/>
            <a:ext cx="6158086" cy="1350602"/>
            <a:chOff x="-41990" y="240669"/>
            <a:chExt cx="5852963" cy="3203728"/>
          </a:xfrm>
        </p:grpSpPr>
        <p:grpSp>
          <p:nvGrpSpPr>
            <p:cNvPr id="2" name="Group 1"/>
            <p:cNvGrpSpPr/>
            <p:nvPr/>
          </p:nvGrpSpPr>
          <p:grpSpPr>
            <a:xfrm>
              <a:off x="-41990" y="240669"/>
              <a:ext cx="5852963" cy="3203728"/>
              <a:chOff x="-41990" y="304800"/>
              <a:chExt cx="5852963" cy="3203728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1B72D8B-8AB1-44D0-BC6E-68395FBAB1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065" b="22198"/>
              <a:stretch/>
            </p:blipFill>
            <p:spPr>
              <a:xfrm>
                <a:off x="-41990" y="304800"/>
                <a:ext cx="5852963" cy="3203728"/>
              </a:xfrm>
              <a:prstGeom prst="rect">
                <a:avLst/>
              </a:prstGeom>
            </p:spPr>
          </p:pic>
          <p:sp>
            <p:nvSpPr>
              <p:cNvPr id="5" name="Shape 887">
                <a:extLst>
                  <a:ext uri="{FF2B5EF4-FFF2-40B4-BE49-F238E27FC236}">
                    <a16:creationId xmlns:a16="http://schemas.microsoft.com/office/drawing/2014/main" id="{FF774C26-45CF-4CEB-9BA9-5D8E58F2C456}"/>
                  </a:ext>
                </a:extLst>
              </p:cNvPr>
              <p:cNvSpPr/>
              <p:nvPr/>
            </p:nvSpPr>
            <p:spPr>
              <a:xfrm>
                <a:off x="2394202" y="2023025"/>
                <a:ext cx="2250232" cy="2509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/>
              <a:p>
                <a:pPr>
                  <a:lnSpc>
                    <a:spcPct val="160000"/>
                  </a:lnSpc>
                  <a:defRPr sz="2000">
                    <a:latin typeface="Slabo 27px"/>
                    <a:ea typeface="Slabo 27px"/>
                    <a:cs typeface="Slabo 27px"/>
                    <a:sym typeface="Slabo 27px"/>
                  </a:defRPr>
                </a:pPr>
                <a:endParaRPr sz="900" dirty="0">
                  <a:latin typeface="仓耳玄三M W05" panose="02020400000000000000" pitchFamily="18" charset="-122"/>
                  <a:ea typeface="仓耳玄三M W05" panose="02020400000000000000" pitchFamily="18" charset="-122"/>
                </a:endParaRPr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A9CCB34-8EC9-4117-8E70-C36A92B85CB1}"/>
                  </a:ext>
                </a:extLst>
              </p:cNvPr>
              <p:cNvSpPr txBox="1"/>
              <p:nvPr/>
            </p:nvSpPr>
            <p:spPr>
              <a:xfrm>
                <a:off x="1262034" y="1802933"/>
                <a:ext cx="8762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latin typeface="字魂7号-温暖童稚体" panose="00000500000000000000" pitchFamily="2" charset="-122"/>
                    <a:ea typeface="字魂7号-温暖童稚体" panose="00000500000000000000" pitchFamily="2" charset="-122"/>
                  </a:rPr>
                  <a:t>01</a:t>
                </a:r>
                <a:endParaRPr lang="zh-CN" altLang="en-US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endParaRPr>
              </a:p>
            </p:txBody>
          </p:sp>
        </p:grpSp>
        <p:sp>
          <p:nvSpPr>
            <p:cNvPr id="10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026332" y="1738802"/>
              <a:ext cx="2831963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Trung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thực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trong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học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tập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251737" y="2142297"/>
            <a:ext cx="5879312" cy="1225844"/>
            <a:chOff x="213922" y="3124200"/>
            <a:chExt cx="5852963" cy="320372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02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11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670660"/>
              <a:ext cx="2610662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Vượt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khó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trong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học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tập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-158116" y="3334339"/>
            <a:ext cx="5879312" cy="1225844"/>
            <a:chOff x="213922" y="3124200"/>
            <a:chExt cx="5852963" cy="3203728"/>
          </a:xfrm>
        </p:grpSpPr>
        <p:pic>
          <p:nvPicPr>
            <p:cNvPr id="40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41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03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42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232002"/>
              <a:ext cx="2610662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Bày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tỏ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ý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kiến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-173366" y="4721167"/>
            <a:ext cx="5879312" cy="1225844"/>
            <a:chOff x="213922" y="3124200"/>
            <a:chExt cx="5852963" cy="3203728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45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04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46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232002"/>
              <a:ext cx="2610662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Tiết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kiệm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tiền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của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304617" y="817212"/>
            <a:ext cx="5879312" cy="1225844"/>
            <a:chOff x="213922" y="3124200"/>
            <a:chExt cx="5852963" cy="3203728"/>
          </a:xfrm>
        </p:grpSpPr>
        <p:pic>
          <p:nvPicPr>
            <p:cNvPr id="48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49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05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50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232002"/>
              <a:ext cx="2610662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Tiết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kiệm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thời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gian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304617" y="1945814"/>
            <a:ext cx="5879312" cy="1225844"/>
            <a:chOff x="213922" y="3124200"/>
            <a:chExt cx="5852963" cy="3203728"/>
          </a:xfrm>
        </p:grpSpPr>
        <p:pic>
          <p:nvPicPr>
            <p:cNvPr id="52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53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166212" y="417122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06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54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1947174" y="4300363"/>
              <a:ext cx="3303251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Hiếu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thảo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với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ông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bà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cha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mẹ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173737" y="3269546"/>
            <a:ext cx="5879312" cy="1225844"/>
            <a:chOff x="213922" y="3124200"/>
            <a:chExt cx="5852963" cy="3203728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57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07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58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232002"/>
              <a:ext cx="2610662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Biết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ơn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thầy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cô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giáo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212076" y="4803993"/>
            <a:ext cx="5879312" cy="1225844"/>
            <a:chOff x="213922" y="3124200"/>
            <a:chExt cx="5852963" cy="3203728"/>
          </a:xfrm>
        </p:grpSpPr>
        <p:pic>
          <p:nvPicPr>
            <p:cNvPr id="64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65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08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66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232002"/>
              <a:ext cx="2610662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Yêu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lao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động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93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21239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B044F5-1663-43DD-AB23-C7114D9B3FCD}"/>
              </a:ext>
            </a:extLst>
          </p:cNvPr>
          <p:cNvSpPr txBox="1"/>
          <p:nvPr/>
        </p:nvSpPr>
        <p:spPr>
          <a:xfrm>
            <a:off x="2051547" y="1431679"/>
            <a:ext cx="28682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945641"/>
                </a:solidFill>
                <a:latin typeface="小白" panose="02010601030101010101" pitchFamily="2" charset="-122"/>
                <a:ea typeface="小白" panose="02010601030101010101" pitchFamily="2" charset="-122"/>
              </a:rPr>
              <a:t>02</a:t>
            </a:r>
            <a:endParaRPr lang="zh-CN" altLang="en-US" sz="16600" dirty="0">
              <a:solidFill>
                <a:srgbClr val="945641"/>
              </a:solidFill>
              <a:latin typeface="小白" panose="02010601030101010101" pitchFamily="2" charset="-122"/>
              <a:ea typeface="小白" panose="02010601030101010101" pitchFamily="2" charset="-122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6520814" y="2705983"/>
            <a:ext cx="4617920" cy="14885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	IÊN HỆ THỰC TẾ</a:t>
            </a:r>
          </a:p>
        </p:txBody>
      </p:sp>
    </p:spTree>
    <p:extLst>
      <p:ext uri="{BB962C8B-B14F-4D97-AF65-F5344CB8AC3E}">
        <p14:creationId xmlns:p14="http://schemas.microsoft.com/office/powerpoint/2010/main" val="29800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1155" y="320625"/>
            <a:ext cx="106802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CÁC VIỆC LÀM THEO CÁC         CHỦ ĐIỂM ĐÃ HỌC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4443" y="2270849"/>
            <a:ext cx="10668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4443" y="3419868"/>
            <a:ext cx="10668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9649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21239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B044F5-1663-43DD-AB23-C7114D9B3FCD}"/>
              </a:ext>
            </a:extLst>
          </p:cNvPr>
          <p:cNvSpPr txBox="1"/>
          <p:nvPr/>
        </p:nvSpPr>
        <p:spPr>
          <a:xfrm>
            <a:off x="2051547" y="1431679"/>
            <a:ext cx="28682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945641"/>
                </a:solidFill>
                <a:latin typeface="小白" panose="02010601030101010101" pitchFamily="2" charset="-122"/>
                <a:ea typeface="小白" panose="02010601030101010101" pitchFamily="2" charset="-122"/>
              </a:rPr>
              <a:t>03</a:t>
            </a:r>
            <a:endParaRPr lang="zh-CN" altLang="en-US" sz="16600" dirty="0">
              <a:solidFill>
                <a:srgbClr val="945641"/>
              </a:solidFill>
              <a:latin typeface="小白" panose="02010601030101010101" pitchFamily="2" charset="-122"/>
              <a:ea typeface="小白" panose="02010601030101010101" pitchFamily="2" charset="-122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6287588" y="2144280"/>
            <a:ext cx="5904412" cy="14885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VUI HỌC TẬP</a:t>
            </a:r>
          </a:p>
        </p:txBody>
      </p:sp>
    </p:spTree>
    <p:extLst>
      <p:ext uri="{BB962C8B-B14F-4D97-AF65-F5344CB8AC3E}">
        <p14:creationId xmlns:p14="http://schemas.microsoft.com/office/powerpoint/2010/main" val="13369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7500" y="131763"/>
            <a:ext cx="11503025" cy="64817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31925" y="4217988"/>
          <a:ext cx="9272585" cy="146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4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4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4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46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46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46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6685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31925" y="4494213"/>
          <a:ext cx="9272588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72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N     Ô    N      G</a:t>
                      </a:r>
                      <a:r>
                        <a:rPr lang="en-US" sz="5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D    Â     N</a:t>
                      </a:r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ight Arrow 6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7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0225" y="317500"/>
            <a:ext cx="11503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2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chữ gồm 7 chữ cái. </a:t>
            </a: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Nhà thơ Tố Hữu đã từng viết: 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“Tiếng chổi tre 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Đêm hè 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Quét rác…”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nói về công việc này?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04900" y="1274763"/>
          <a:ext cx="8128001" cy="1216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16025"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04900" y="1379538"/>
          <a:ext cx="8339138" cy="1006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39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6475">
                <a:tc>
                  <a:txBody>
                    <a:bodyPr/>
                    <a:lstStyle/>
                    <a:p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    A    O</a:t>
                      </a:r>
                      <a:r>
                        <a:rPr lang="en-US" sz="6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C   Ô    N   G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 marT="45749" marB="457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ight Arrow 6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0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0225" y="317500"/>
            <a:ext cx="11503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2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chữ gồm 8 chữ cái. </a:t>
            </a: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câu nói nổi tiếng của Bác Hồ: 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Vì lợi ích mười năm trồng cây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Vì lợi ích trăm năm trồng người”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công việc gì?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30325" y="1077913"/>
          <a:ext cx="8582024" cy="1254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2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27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27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27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27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27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541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30325" y="1155700"/>
          <a:ext cx="8542338" cy="1098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42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8550">
                <a:tc>
                  <a:txBody>
                    <a:bodyPr/>
                    <a:lstStyle/>
                    <a:p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   I    Á   O</a:t>
                      </a:r>
                      <a:r>
                        <a:rPr lang="en-US" sz="6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V   I    Ê   N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 marT="45663" marB="456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1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690</Words>
  <Application>Microsoft Office PowerPoint</Application>
  <PresentationFormat>Widescreen</PresentationFormat>
  <Paragraphs>166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Times New Roman</vt:lpstr>
      <vt:lpstr>仓耳玄三M W05</vt:lpstr>
      <vt:lpstr>字魂7号-温暖童稚体</vt:lpstr>
      <vt:lpstr>小白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Hương Đào</cp:lastModifiedBy>
  <cp:revision>83</cp:revision>
  <dcterms:created xsi:type="dcterms:W3CDTF">2019-04-23T14:05:41Z</dcterms:created>
  <dcterms:modified xsi:type="dcterms:W3CDTF">2022-12-21T05:29:02Z</dcterms:modified>
</cp:coreProperties>
</file>