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790" r:id="rId5"/>
    <p:sldMasterId id="2147483826" r:id="rId6"/>
    <p:sldMasterId id="2147483839" r:id="rId7"/>
    <p:sldMasterId id="2147483851" r:id="rId8"/>
  </p:sldMasterIdLst>
  <p:notesMasterIdLst>
    <p:notesMasterId r:id="rId32"/>
  </p:notesMasterIdLst>
  <p:sldIdLst>
    <p:sldId id="262" r:id="rId9"/>
    <p:sldId id="320" r:id="rId10"/>
    <p:sldId id="317" r:id="rId11"/>
    <p:sldId id="318" r:id="rId12"/>
    <p:sldId id="313" r:id="rId13"/>
    <p:sldId id="315" r:id="rId14"/>
    <p:sldId id="316" r:id="rId15"/>
    <p:sldId id="308" r:id="rId16"/>
    <p:sldId id="321" r:id="rId17"/>
    <p:sldId id="323" r:id="rId18"/>
    <p:sldId id="325" r:id="rId19"/>
    <p:sldId id="327" r:id="rId20"/>
    <p:sldId id="328" r:id="rId21"/>
    <p:sldId id="326" r:id="rId22"/>
    <p:sldId id="329" r:id="rId23"/>
    <p:sldId id="330" r:id="rId24"/>
    <p:sldId id="319" r:id="rId25"/>
    <p:sldId id="338" r:id="rId26"/>
    <p:sldId id="331" r:id="rId27"/>
    <p:sldId id="332" r:id="rId28"/>
    <p:sldId id="333" r:id="rId29"/>
    <p:sldId id="335" r:id="rId30"/>
    <p:sldId id="300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A8"/>
    <a:srgbClr val="ECF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108" d="100"/>
          <a:sy n="108" d="100"/>
        </p:scale>
        <p:origin x="546" y="10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B8B3E-4B32-4EB0-92F0-D588FB36BC4D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E6200-E232-4CD7-BF50-74ADE41C7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3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hỗ dành sẵn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Chỗ dành sẵn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9700" name="Chỗ dành sẵn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1F5E985-73EB-4CD0-85C1-34BAE7E447D1}" type="slidenum">
              <a:rPr 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hỗ dành sẵn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Chỗ dành sẵn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24" name="Chỗ dành sẵn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A351D7-D7D4-4F55-B1CF-1CBBF87DF722}" type="slidenum">
              <a:rPr lang="en-US">
                <a:solidFill>
                  <a:srgbClr val="000000"/>
                </a:solidFill>
              </a:rPr>
              <a:pPr eaLnBrk="1" hangingPunct="1"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5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hỗ dành sẵn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Chỗ dành sẵn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3796" name="Chỗ dành sẵn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22183B-A899-4425-A3FC-C091D88963F1}" type="slidenum">
              <a:rPr lang="en-US">
                <a:solidFill>
                  <a:srgbClr val="000000"/>
                </a:solidFill>
              </a:rPr>
              <a:pPr eaLnBrk="1" hangingPunct="1"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8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0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4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37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9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3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4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0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26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82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90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7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12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1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03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18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74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7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65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65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44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94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6004"/>
            <a:ext cx="7620000" cy="433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/>
          <p:cNvSpPr/>
          <p:nvPr userDrawn="1"/>
        </p:nvSpPr>
        <p:spPr>
          <a:xfrm>
            <a:off x="236935" y="261938"/>
            <a:ext cx="8670131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07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/>
          <p:cNvSpPr/>
          <p:nvPr userDrawn="1"/>
        </p:nvSpPr>
        <p:spPr>
          <a:xfrm>
            <a:off x="236935" y="261938"/>
            <a:ext cx="8670131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803673"/>
            <a:ext cx="4572000" cy="433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683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386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7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6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22459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65020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4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7797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478052"/>
            <a:ext cx="2581528" cy="2579847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84615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1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90439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1586584"/>
            <a:ext cx="1881154" cy="2526344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51488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0" y="2130393"/>
            <a:ext cx="1895722" cy="1895093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19690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151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1978708"/>
            <a:ext cx="1765239" cy="1765238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7858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9989FE-60BE-4AE9-B95A-32674EA3A949}" type="datetimeFigureOut">
              <a:rPr lang="vi-VN" sz="27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12/12/2021</a:t>
            </a:fld>
            <a:endParaRPr lang="vi-VN" sz="27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7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D036EB-D4D5-4C97-AEDF-495AA1AC80C7}" type="slidenum">
              <a:rPr lang="vi-VN" sz="27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2290673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6870700" cy="1200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7719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7719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397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697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3FCC7E-786F-48E0-B915-B167B3D2D698}" type="slidenum">
              <a:rPr lang="en-US" altLang="en-US" sz="270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5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14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7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7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09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05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57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26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52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58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6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13C6B-808F-4CC7-BD0C-B4DE47F9C8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33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B5E95-181D-4AC4-8A5E-481D29CF93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69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E18DE-4887-4BF7-90AD-9EBE0F3991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483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2DD1E-FB4E-4F63-B1DD-9520133CE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312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9CE7C-76FB-45DA-9D31-17862310D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108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8B4D3-D406-4BB2-BBA3-4EC97D0C0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564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3C6CD-9901-4109-9C64-54E628AD56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361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1AE2C-B190-4306-8BD7-A346D4E94F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043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12838-27E9-4741-9828-C8E0B292B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77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5FBAB-D244-48B2-B08C-97D112BD19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0329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3DE85-ECAC-4B93-ABDD-8E9AFE6A8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10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B7A1E-B8E4-4C6E-AE4B-A7916AF8CC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943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F4046-E7C7-4443-B2D3-16F796D6AB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129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2594F-9E3C-40B8-B430-A609D5B0A8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52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91F3D-BBEF-4CF0-BAD7-5598F5E531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02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72864-92E5-4628-B85F-57B805AB9B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842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8E0DF-9AD3-43E4-8D09-828F138477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38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2E57B-3D32-4378-92E5-38473A105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3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CAED4-30FF-40D3-995A-5FC6A64D2D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27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25B28-F140-42D7-A00E-D12CC30248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5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C43A3-E928-4585-A8EA-0C58CE9C6A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8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A14A6-E6FC-4F21-A54F-8739F7615C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80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4C66E-C27D-4ED1-83C9-F91E742CA0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22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60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34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94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605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431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72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83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9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19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855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6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4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12/12/2021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7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236935" y="261938"/>
            <a:ext cx="8670131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rcRect l="21709" t="28104"/>
          <a:stretch>
            <a:fillRect/>
          </a:stretch>
        </p:blipFill>
        <p:spPr>
          <a:xfrm rot="21135172">
            <a:off x="-111118" y="-151457"/>
            <a:ext cx="2548802" cy="1476036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rcRect r="24130" b="22282"/>
          <a:stretch>
            <a:fillRect/>
          </a:stretch>
        </p:blipFill>
        <p:spPr>
          <a:xfrm>
            <a:off x="6943726" y="3516266"/>
            <a:ext cx="2200275" cy="1627237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702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65816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531632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797448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063265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27397" indent="-127397" algn="l" defTabSz="51316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8457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64174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89892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15609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41432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01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0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0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5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04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49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79B43C-A0CE-4013-AE22-B6C1C9CA2EE5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8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A6FFD-54D6-4CC2-86B2-338A0FD859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7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27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22.xml"/><Relationship Id="rId5" Type="http://schemas.openxmlformats.org/officeDocument/2006/relationships/image" Target="../media/image34.jpeg"/><Relationship Id="rId10" Type="http://schemas.openxmlformats.org/officeDocument/2006/relationships/image" Target="../media/image37.jpeg"/><Relationship Id="rId4" Type="http://schemas.openxmlformats.org/officeDocument/2006/relationships/slide" Target="slide20.xml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jpeg"/><Relationship Id="rId4" Type="http://schemas.openxmlformats.org/officeDocument/2006/relationships/hyperlink" Target="http://www.google.com.vn/url?sa=i&amp;rct=j&amp;q=&amp;esrc=s&amp;source=images&amp;cd=&amp;ved=0CAcQjRw&amp;url=http://www.quehuongonline.vn/VietNam/Home/Ban-sac-van-hoa/?d%3D6/27/2012%202:20:51%20PM&amp;ei=2px6VNPuMY268gXonoKACQ&amp;bvm=bv.80642063,d.dGc&amp;psig=AFQjCNFQZ2e7Ct7-djZ-ZMuT8NmZvoSuSQ&amp;ust=141740808196924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wma"/><Relationship Id="rId16" Type="http://schemas.openxmlformats.org/officeDocument/2006/relationships/image" Target="../media/image20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wma"/><Relationship Id="rId16" Type="http://schemas.openxmlformats.org/officeDocument/2006/relationships/image" Target="../media/image20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wma"/><Relationship Id="rId16" Type="http://schemas.openxmlformats.org/officeDocument/2006/relationships/image" Target="../media/image20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0690" y="127635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14550"/>
            <a:ext cx="4440594" cy="251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8750" y="499705"/>
            <a:ext cx="82550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CHÀO MỪNG CÁC EM ĐẾN VỚI TIẾT HỌC TRỰC TUYẾN</a:t>
            </a:r>
          </a:p>
        </p:txBody>
      </p:sp>
    </p:spTree>
    <p:extLst>
      <p:ext uri="{BB962C8B-B14F-4D97-AF65-F5344CB8AC3E}">
        <p14:creationId xmlns:p14="http://schemas.microsoft.com/office/powerpoint/2010/main" val="123042998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533400" y="498442"/>
            <a:ext cx="6858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dung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   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447800" y="4656155"/>
            <a:ext cx="1657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5486400" y="4708923"/>
            <a:ext cx="171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Tranh 2</a:t>
            </a:r>
          </a:p>
        </p:txBody>
      </p:sp>
      <p:pic>
        <p:nvPicPr>
          <p:cNvPr id="168969" name="Picture 9" descr="WP_20141109_08_30_54_P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581149"/>
            <a:ext cx="4191000" cy="316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0" name="Picture 10" descr="WP_20141109_08_30_41_P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1150"/>
            <a:ext cx="3962400" cy="31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63311" y="1050608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63311" y="160240"/>
            <a:ext cx="8447314" cy="3459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1:</a:t>
            </a:r>
            <a:r>
              <a:rPr lang="en-US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Đóng vai xử lí tình huống</a:t>
            </a:r>
            <a:r>
              <a:rPr lang="vi-VN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AEDEF">
                    <a:lumMod val="50000"/>
                  </a:srgbClr>
                </a:solidFill>
                <a:latin typeface="Times New Roman"/>
                <a:cs typeface="Times New Roman"/>
              </a:rPr>
              <a:t>.</a:t>
            </a:r>
            <a:endParaRPr lang="en-US" sz="105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DAEDEF">
                  <a:lumMod val="50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5886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6" grpId="0"/>
      <p:bldP spid="168967" grpId="0"/>
      <p:bldP spid="16896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609600" y="257478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1600200" y="4791757"/>
            <a:ext cx="125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6000750" y="479175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pic>
        <p:nvPicPr>
          <p:cNvPr id="8198" name="Picture 10" descr="WP_20141109_08_30_41_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1" y="1504950"/>
            <a:ext cx="4056846" cy="330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 descr="WP_20141109_08_30_54_P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422253"/>
            <a:ext cx="4057650" cy="33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"/>
          <p:cNvGrpSpPr>
            <a:grpSpLocks/>
          </p:cNvGrpSpPr>
          <p:nvPr/>
        </p:nvGrpSpPr>
        <p:grpSpPr bwMode="auto">
          <a:xfrm>
            <a:off x="1371600" y="0"/>
            <a:ext cx="6400800" cy="3371850"/>
            <a:chOff x="192" y="1608"/>
            <a:chExt cx="2544" cy="2196"/>
          </a:xfrm>
        </p:grpSpPr>
        <p:sp>
          <p:nvSpPr>
            <p:cNvPr id="11269" name="Rectangle 4"/>
            <p:cNvSpPr>
              <a:spLocks noChangeArrowheads="1"/>
            </p:cNvSpPr>
            <p:nvPr/>
          </p:nvSpPr>
          <p:spPr bwMode="auto">
            <a:xfrm>
              <a:off x="672" y="3468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i="1">
                  <a:solidFill>
                    <a:prstClr val="black"/>
                  </a:solidFill>
                </a:rPr>
                <a:t>Tranh 1</a:t>
              </a:r>
            </a:p>
          </p:txBody>
        </p:sp>
        <p:pic>
          <p:nvPicPr>
            <p:cNvPr id="11270" name="Picture 5" descr="Xu ly tinh huong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08"/>
              <a:ext cx="2544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314450" y="3429000"/>
            <a:ext cx="559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>
                <a:solidFill>
                  <a:srgbClr val="C0504D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100" b="1">
                <a:solidFill>
                  <a:srgbClr val="C0504D"/>
                </a:solidFill>
                <a:latin typeface="Times New Roman" panose="02020603050405020304" pitchFamily="18" charset="0"/>
              </a:rPr>
              <a:t>* Nếu em là bạn nhỏ trong tranh, em sẽ làm gì?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57350" y="3943350"/>
            <a:ext cx="5657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Em sẽ hỏi thăm bà và đấm lưng cho bà.</a:t>
            </a:r>
          </a:p>
        </p:txBody>
      </p:sp>
    </p:spTree>
    <p:extLst>
      <p:ext uri="{BB962C8B-B14F-4D97-AF65-F5344CB8AC3E}">
        <p14:creationId xmlns:p14="http://schemas.microsoft.com/office/powerpoint/2010/main" val="42677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" grpId="0" autoUpdateAnimBg="0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1314450" y="92869"/>
            <a:ext cx="6572250" cy="3200400"/>
            <a:chOff x="2976" y="1608"/>
            <a:chExt cx="2640" cy="2184"/>
          </a:xfrm>
        </p:grpSpPr>
        <p:sp>
          <p:nvSpPr>
            <p:cNvPr id="12293" name="Rectangle 6"/>
            <p:cNvSpPr>
              <a:spLocks noChangeArrowheads="1"/>
            </p:cNvSpPr>
            <p:nvPr/>
          </p:nvSpPr>
          <p:spPr bwMode="auto">
            <a:xfrm>
              <a:off x="3648" y="3504"/>
              <a:ext cx="1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i="1">
                  <a:solidFill>
                    <a:prstClr val="black"/>
                  </a:solidFill>
                </a:rPr>
                <a:t>Tranh 2</a:t>
              </a:r>
            </a:p>
          </p:txBody>
        </p:sp>
        <p:pic>
          <p:nvPicPr>
            <p:cNvPr id="12294" name="Picture 7" descr="Xu ly tinh huo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608"/>
              <a:ext cx="2640" cy="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1485900" y="3257550"/>
            <a:ext cx="62293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>
                <a:solidFill>
                  <a:srgbClr val="C0504D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100" b="1">
                <a:solidFill>
                  <a:srgbClr val="C0504D"/>
                </a:solidFill>
                <a:latin typeface="Times New Roman" panose="02020603050405020304" pitchFamily="18" charset="0"/>
              </a:rPr>
              <a:t>*Nếu em là bạn nhỏ trong tranh, em sẽ làm gì?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5900" y="3829050"/>
            <a:ext cx="758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Em sẽ đi lấy nước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ông, hỏi thăm ông có muốn ăn hay uống gì không, ngồi bên cạnh để xoa bóp cho ông đỡ mỏi.</a:t>
            </a:r>
          </a:p>
        </p:txBody>
      </p:sp>
    </p:spTree>
    <p:extLst>
      <p:ext uri="{BB962C8B-B14F-4D97-AF65-F5344CB8AC3E}">
        <p14:creationId xmlns:p14="http://schemas.microsoft.com/office/powerpoint/2010/main" val="30177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800100" y="554330"/>
            <a:ext cx="7696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808A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080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2400" b="1" dirty="0">
                <a:solidFill>
                  <a:srgbClr val="080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nhận được sự quan tâm, chăm sóc của con cháu ông bà, bố mẹ có cảm nhận gì?</a:t>
            </a:r>
            <a:endParaRPr lang="en-US" sz="2400" b="1" dirty="0">
              <a:solidFill>
                <a:srgbClr val="080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1446881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808A8"/>
                </a:solidFill>
                <a:sym typeface="Wingdings" panose="05000000000000000000" pitchFamily="2" charset="2"/>
              </a:rPr>
              <a:t>   </a:t>
            </a:r>
            <a:r>
              <a:rPr lang="en-US" sz="3200" b="1" dirty="0">
                <a:solidFill>
                  <a:srgbClr val="0808A8"/>
                </a:solidFill>
              </a:rPr>
              <a:t> 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, cha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đau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?</a:t>
            </a:r>
            <a:r>
              <a:rPr lang="en-US" sz="2400" b="1" dirty="0">
                <a:solidFill>
                  <a:srgbClr val="0808A8"/>
                </a:solidFill>
              </a:rPr>
              <a:t>         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57200" y="2400988"/>
            <a:ext cx="8229599" cy="2323411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Kết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luận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: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cháu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chăm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sóc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cha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già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yếu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ốm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đau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514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533400" y="571500"/>
            <a:ext cx="82296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1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vi-VN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trao đổi với các bạn trong nhóm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hiếu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, cha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vi-VN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altLang="en-US" sz="21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phiếu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2000250" y="357187"/>
            <a:ext cx="4800600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09800" y="1046150"/>
            <a:ext cx="11128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</a:t>
            </a:r>
            <a:endParaRPr lang="en-US" altLang="en-US" sz="2100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96200" y="1352550"/>
            <a:ext cx="5437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endParaRPr lang="en-US" altLang="en-US" sz="2100" dirty="0">
              <a:solidFill>
                <a:srgbClr val="FF0000"/>
              </a:solidFill>
              <a:latin typeface="VNI-Times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365570"/>
              </p:ext>
            </p:extLst>
          </p:nvPr>
        </p:nvGraphicFramePr>
        <p:xfrm>
          <a:off x="1295400" y="2114550"/>
          <a:ext cx="6553200" cy="2904174"/>
        </p:xfrm>
        <a:graphic>
          <a:graphicData uri="http://schemas.openxmlformats.org/drawingml/2006/table">
            <a:tbl>
              <a:tblPr firstRow="1" bandRow="1"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758"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Việc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đã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làm</a:t>
                      </a:r>
                      <a:endParaRPr lang="en-US" altLang="en-US" sz="2400" dirty="0">
                        <a:solidFill>
                          <a:schemeClr val="accent2"/>
                        </a:solidFill>
                        <a:latin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Việc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sẽ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làm</a:t>
                      </a:r>
                      <a:endParaRPr lang="en-US" altLang="en-US" sz="2400" dirty="0">
                        <a:solidFill>
                          <a:schemeClr val="accent2"/>
                        </a:solidFill>
                        <a:latin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842"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Khi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thời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tiết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thay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đổi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bà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hay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bị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đau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lưng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.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Em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đã</a:t>
                      </a:r>
                      <a:r>
                        <a:rPr lang="vi-VN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đấm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lưng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cho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bà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</a:t>
                      </a:r>
                      <a:endParaRPr lang="vi-VN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Tiffany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</a:t>
                      </a:r>
                      <a:endParaRPr lang="vi-VN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Tiffany" pitchFamily="18" charset="0"/>
                        <a:cs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vi-VN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Đọc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báo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hằng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ngày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cho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ông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nghe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vì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mắt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ông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đã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kém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.</a:t>
                      </a:r>
                      <a:endParaRPr lang="vi-VN" altLang="en-US" sz="2100" dirty="0">
                        <a:solidFill>
                          <a:schemeClr val="accent2"/>
                        </a:solidFill>
                        <a:latin typeface="Times New Roman" pitchFamily="18" charset="0"/>
                      </a:endParaRP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............................................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</a:t>
                      </a:r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</a:t>
                      </a:r>
                    </a:p>
                    <a:p>
                      <a:pPr algn="l"/>
                      <a:r>
                        <a:rPr lang="vi-VN" sz="21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............................................</a:t>
                      </a:r>
                      <a:endParaRPr lang="en-US" sz="21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ffany" pitchFamily="18" charset="0"/>
                        <a:cs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7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470990"/>
              </p:ext>
            </p:extLst>
          </p:nvPr>
        </p:nvGraphicFramePr>
        <p:xfrm>
          <a:off x="914400" y="361950"/>
          <a:ext cx="7543800" cy="4495800"/>
        </p:xfrm>
        <a:graphic>
          <a:graphicData uri="http://schemas.openxmlformats.org/drawingml/2006/table">
            <a:tbl>
              <a:tblPr/>
              <a:tblGrid>
                <a:gridCol w="3706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b)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dìu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đắp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mền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vã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lặt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Cha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mệt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xoa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giặt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xuyên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xuyên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chuyện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tặng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495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752600" y="514350"/>
            <a:ext cx="6457950" cy="3448050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Kết</a:t>
            </a:r>
            <a:r>
              <a:rPr kumimoji="0" lang="en-US" sz="27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luận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Cần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hiếu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thảo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biết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quan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tâm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chăm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sóc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đỡ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đần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ông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bà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cha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mẹ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ở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mọi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lúc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mọi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nơi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; ở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hiện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mãi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mãi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về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sau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</p:txBody>
      </p:sp>
      <p:pic>
        <p:nvPicPr>
          <p:cNvPr id="3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2419349"/>
            <a:ext cx="2210298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7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786413"/>
            <a:ext cx="6172200" cy="1085850"/>
          </a:xfrm>
        </p:spPr>
        <p:txBody>
          <a:bodyPr>
            <a:noAutofit/>
          </a:bodyPr>
          <a:lstStyle/>
          <a:p>
            <a:b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ẩn</a:t>
            </a:r>
            <a:endParaRPr lang="en-US" sz="52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8841" y="690218"/>
            <a:ext cx="3943350" cy="9002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 CHƠI</a:t>
            </a:r>
            <a:endParaRPr lang="en-US" sz="13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Hình nền làm slide\school_boy_reading_book_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2" y="3086100"/>
            <a:ext cx="1271017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Hình nền làm slide\hinh-nen-anh-nen-tho-con-de-thuong.689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09129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ThanhTuyen\Pictures\00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59" y="114300"/>
            <a:ext cx="1838001" cy="183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00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50000">
              <a:srgbClr val="99CC00"/>
            </a:gs>
            <a:gs pos="100000">
              <a:srgbClr val="00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 descr="ANd9GcS_zN4NbdBSrP0MMFxs1BaEQAUXYc-L0D_uYJpsmxy23qLKuRhW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63" y="590550"/>
            <a:ext cx="2579914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ANd9GcQi2KmCjAmNFMfA5lbaK8qwNClvxL5nAVOX4J9TsjqYoYSjc41_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14" y="590550"/>
            <a:ext cx="258663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ANd9GcSZJ8d1ELvOquXIA6iqusaQPkuE8yv3IxfMzeA_ydaJVVuVmVgq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5" y="2627200"/>
            <a:ext cx="2471661" cy="17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9" name="AutoShape 19" descr="9k=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41" name="AutoShape 21" descr="9k=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5143" name="Picture 23" descr="ANd9GcSr41EcyS05espzmhrsGfhnW4ih2P3pljMf2XwQjhSfojZBMpu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68" y="2627200"/>
            <a:ext cx="2573909" cy="17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10" descr="red-rose-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15519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322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Hình nền làm slide\0008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575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775" y="2514600"/>
            <a:ext cx="5886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74279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red-rose-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8836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mung-th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26" y="209550"/>
            <a:ext cx="605039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1800925" y="3790950"/>
            <a:ext cx="6050395" cy="707886"/>
          </a:xfrm>
          <a:prstGeom prst="rect">
            <a:avLst/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1135520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red-rose-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469907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475014" y="514350"/>
            <a:ext cx="6629400" cy="83099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50000">
                <a:schemeClr val="bg1"/>
              </a:gs>
              <a:gs pos="100000">
                <a:srgbClr val="99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503177"/>
            <a:ext cx="8610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		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 khắp thế gian, không ai tốt bằng mẹ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Gánh nặng cuộc đời, không ai khổ bằng cha.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Nước biển mênh mông không đong đầy tình mẹ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Mây trời lồng lộng không phủ kín lòng cha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 cha nặng lắm ai ơi!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Nghĩa mẹ bằng trời, chín tháng cưu man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3714750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cha đức mẹ cao dày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Cưu mang trứng nước những ngày ngây thơ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con khó nhọc đến giờ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 thành con phải biết thờ song thân</a:t>
            </a:r>
          </a:p>
        </p:txBody>
      </p:sp>
      <p:pic>
        <p:nvPicPr>
          <p:cNvPr id="8" name="Picture 3" descr="E:\Hình nền làm slide\hinh-nen-anh-nen-tho-con-de-thuong.689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3" y="2876550"/>
            <a:ext cx="1695174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84159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5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295400" y="315454"/>
            <a:ext cx="6858000" cy="830997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343" name="Picture 5" descr="red-rose-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:\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2871"/>
            <a:ext cx="3962400" cy="366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:\anh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78743"/>
            <a:ext cx="3886200" cy="371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8222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5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31" y="1160797"/>
            <a:ext cx="3167743" cy="257544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509873" y="315159"/>
            <a:ext cx="242893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4371" y="1402215"/>
            <a:ext cx="457200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6" y="2448522"/>
            <a:ext cx="371475" cy="246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7" y="2067645"/>
            <a:ext cx="371475" cy="246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2" y="1498656"/>
            <a:ext cx="371475" cy="2464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9" y="1278987"/>
            <a:ext cx="371475" cy="246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8" y="1745115"/>
            <a:ext cx="371475" cy="246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9" y="2112765"/>
            <a:ext cx="371475" cy="2464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7" y="1989534"/>
            <a:ext cx="371475" cy="2464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82775" y="2480413"/>
            <a:ext cx="2742277" cy="2767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089056" y="3178048"/>
            <a:ext cx="4054947" cy="19654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703114" y="2552305"/>
            <a:ext cx="6428105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44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39445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3140041" y="206181"/>
            <a:ext cx="3042820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/>
            <a:r>
              <a:rPr lang="en-US" sz="5400" b="1" dirty="0" err="1">
                <a:ln/>
                <a:solidFill>
                  <a:srgbClr val="FFC000"/>
                </a:solidFill>
              </a:rPr>
              <a:t>Luật</a:t>
            </a:r>
            <a:r>
              <a:rPr lang="en-US" sz="5400" b="1" dirty="0">
                <a:ln/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FFC000"/>
                </a:solidFill>
              </a:rPr>
              <a:t>chơi</a:t>
            </a:r>
            <a:r>
              <a:rPr lang="en-US" sz="5400" b="1" dirty="0">
                <a:ln/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1221302" y="2074126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29359" y="313619"/>
            <a:ext cx="1826087" cy="188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1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014391"/>
            <a:ext cx="9144000" cy="5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642938"/>
            <a:ext cx="9144000" cy="3935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955885"/>
            <a:ext cx="9144000" cy="52168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7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7" y="2034526"/>
            <a:ext cx="8981003" cy="1394474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7" y="3190261"/>
            <a:ext cx="313407" cy="58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76" y="771138"/>
            <a:ext cx="4302625" cy="1327138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3348715"/>
            <a:ext cx="7286460" cy="942848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nghe lời, giúp đỡ ông bà, cha mẹ.</a:t>
            </a:r>
            <a:endParaRPr lang="en-US" alt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3008995"/>
            <a:ext cx="1664995" cy="155013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46" y="4411133"/>
            <a:ext cx="3400425" cy="5088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71" y="4410562"/>
            <a:ext cx="3400425" cy="5088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243876"/>
            <a:ext cx="947738" cy="94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44" y="2901441"/>
            <a:ext cx="442913" cy="3321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379260"/>
            <a:ext cx="585788" cy="798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080694"/>
            <a:ext cx="947738" cy="1105998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1638130"/>
            <a:ext cx="457200" cy="3429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873825"/>
            <a:ext cx="457200" cy="3429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279877"/>
            <a:ext cx="457200" cy="342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784155"/>
            <a:ext cx="4286250" cy="15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014391"/>
            <a:ext cx="9144000" cy="5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642938"/>
            <a:ext cx="9144000" cy="3935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955885"/>
            <a:ext cx="9144000" cy="52168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7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7" y="2034526"/>
            <a:ext cx="8981003" cy="1394474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7" y="3190261"/>
            <a:ext cx="313407" cy="58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76" y="771138"/>
            <a:ext cx="4302625" cy="1327138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3348715"/>
            <a:ext cx="7286460" cy="942848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nào sau đây không phải là hiếu thảo với ông bà, cha mẹ</a:t>
            </a:r>
            <a:endParaRPr lang="en-US" alt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3008995"/>
            <a:ext cx="1664995" cy="155013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46" y="4411133"/>
            <a:ext cx="3400425" cy="5088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71" y="4410562"/>
            <a:ext cx="3400425" cy="5088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Ham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243876"/>
            <a:ext cx="947738" cy="94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44" y="2901441"/>
            <a:ext cx="442913" cy="3321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379260"/>
            <a:ext cx="585788" cy="798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080694"/>
            <a:ext cx="947738" cy="1105998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1638130"/>
            <a:ext cx="457200" cy="3429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873825"/>
            <a:ext cx="457200" cy="3429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279877"/>
            <a:ext cx="457200" cy="342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784155"/>
            <a:ext cx="4286250" cy="15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014391"/>
            <a:ext cx="9144000" cy="5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642938"/>
            <a:ext cx="9144000" cy="3935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-42863" y="955885"/>
            <a:ext cx="9144000" cy="52168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7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7" y="2034526"/>
            <a:ext cx="8981003" cy="1394474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7" y="3190261"/>
            <a:ext cx="313407" cy="58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76" y="771138"/>
            <a:ext cx="4302625" cy="1327138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79969" y="3352014"/>
            <a:ext cx="7021658" cy="973835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ông bà,bố mẹ bị ốm.Chúng ta cần phải làm gì? </a:t>
            </a:r>
            <a:endParaRPr lang="vi-VN" alt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3008995"/>
            <a:ext cx="1664995" cy="155013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662820" y="4372364"/>
            <a:ext cx="3400425" cy="5088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5201205" y="4372366"/>
            <a:ext cx="3400425" cy="5088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243876"/>
            <a:ext cx="947738" cy="94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44" y="2901441"/>
            <a:ext cx="442913" cy="3321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379260"/>
            <a:ext cx="585788" cy="798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080694"/>
            <a:ext cx="947738" cy="1105998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1638130"/>
            <a:ext cx="457200" cy="3429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873825"/>
            <a:ext cx="457200" cy="3429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279877"/>
            <a:ext cx="457200" cy="342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784155"/>
            <a:ext cx="4286250" cy="15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7778" y="536654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340" y="1283897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86051"/>
            <a:ext cx="3732756" cy="211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3526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6600" y="542252"/>
            <a:ext cx="2483644" cy="5393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22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213247" y="1301316"/>
            <a:ext cx="6863952" cy="940211"/>
            <a:chOff x="274201" y="1472695"/>
            <a:chExt cx="8739132" cy="1254335"/>
          </a:xfrm>
        </p:grpSpPr>
        <p:sp>
          <p:nvSpPr>
            <p:cNvPr id="16" name="Rectangle 15"/>
            <p:cNvSpPr/>
            <p:nvPr/>
          </p:nvSpPr>
          <p:spPr>
            <a:xfrm>
              <a:off x="997527" y="1472695"/>
              <a:ext cx="8015806" cy="12543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it-IT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 công lao sinh thành, dạy dỗ của ông bà, cha mẹ và bổn phận của con cháu đối với ông bà, cha mẹ.</a:t>
              </a:r>
              <a:r>
                <a:rPr lang="it-IT" sz="2100" dirty="0">
                  <a:solidFill>
                    <a:prstClr val="white"/>
                  </a:solidFill>
                </a:rPr>
                <a:t>.</a:t>
              </a:r>
              <a:endParaRPr lang="en-US" sz="2025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74201" y="1791371"/>
              <a:ext cx="576299" cy="576593"/>
            </a:xfrm>
            <a:prstGeom prst="ellipse">
              <a:avLst/>
            </a:prstGeom>
            <a:solidFill>
              <a:srgbClr val="BDFFD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25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260871" y="2560484"/>
            <a:ext cx="6816328" cy="701278"/>
            <a:chOff x="228080" y="2564904"/>
            <a:chExt cx="8687076" cy="936104"/>
          </a:xfrm>
        </p:grpSpPr>
        <p:sp>
          <p:nvSpPr>
            <p:cNvPr id="19" name="Rectangle 18"/>
            <p:cNvSpPr/>
            <p:nvPr/>
          </p:nvSpPr>
          <p:spPr>
            <a:xfrm>
              <a:off x="899614" y="2564904"/>
              <a:ext cx="8015542" cy="936104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 định giá trị tình cảm của ông bà, cha mẹ dành c</a:t>
              </a:r>
              <a:r>
                <a:rPr lang="en-US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</a:t>
              </a:r>
              <a:r>
                <a:rPr lang="vi-VN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con cháu</a:t>
              </a:r>
              <a:endParaRPr lang="en-U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1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cháu</a:t>
              </a:r>
              <a:endPara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28080" y="2709531"/>
              <a:ext cx="576281" cy="57533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25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213246" y="3667664"/>
            <a:ext cx="6863953" cy="1044405"/>
            <a:chOff x="169447" y="3717032"/>
            <a:chExt cx="8669972" cy="1008112"/>
          </a:xfrm>
        </p:grpSpPr>
        <p:sp>
          <p:nvSpPr>
            <p:cNvPr id="22" name="Rectangle 21"/>
            <p:cNvSpPr/>
            <p:nvPr/>
          </p:nvSpPr>
          <p:spPr>
            <a:xfrm>
              <a:off x="900422" y="3717032"/>
              <a:ext cx="7938997" cy="1008112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25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69447" y="3852994"/>
              <a:ext cx="576772" cy="57629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25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392426" y="3650240"/>
            <a:ext cx="638354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/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kern="1400" dirty="0">
              <a:solidFill>
                <a:srgbClr val="0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933</Words>
  <Application>Microsoft Office PowerPoint</Application>
  <PresentationFormat>On-screen Show (16:9)</PresentationFormat>
  <Paragraphs>103</Paragraphs>
  <Slides>23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Constantia</vt:lpstr>
      <vt:lpstr>Times New Roman</vt:lpstr>
      <vt:lpstr>VNI-Times</vt:lpstr>
      <vt:lpstr>Wingdings 2</vt:lpstr>
      <vt:lpstr>5_Office Theme</vt:lpstr>
      <vt:lpstr>Office Theme</vt:lpstr>
      <vt:lpstr>1_Office Theme</vt:lpstr>
      <vt:lpstr>1_Office 主题​​</vt:lpstr>
      <vt:lpstr>Flow</vt:lpstr>
      <vt:lpstr>Chủ đề của Office</vt:lpstr>
      <vt:lpstr>Default Design</vt:lpstr>
      <vt:lpstr>2_Flow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Bức tranh bí ẩn</vt:lpstr>
      <vt:lpstr>PowerPoint Presentation</vt:lpstr>
      <vt:lpstr>PowerPoint Presentation</vt:lpstr>
      <vt:lpstr>PowerPoint Presentation</vt:lpstr>
      <vt:lpstr>PowerPoint Presentation</vt:lpstr>
      <vt:lpstr>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Hương Đào</cp:lastModifiedBy>
  <cp:revision>247</cp:revision>
  <dcterms:created xsi:type="dcterms:W3CDTF">2018-11-27T03:06:59Z</dcterms:created>
  <dcterms:modified xsi:type="dcterms:W3CDTF">2021-12-12T09:38:13Z</dcterms:modified>
</cp:coreProperties>
</file>