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80" r:id="rId12"/>
    <p:sldId id="268" r:id="rId13"/>
    <p:sldId id="271" r:id="rId14"/>
    <p:sldId id="265" r:id="rId15"/>
    <p:sldId id="269" r:id="rId16"/>
    <p:sldId id="273" r:id="rId17"/>
    <p:sldId id="270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D9FC04"/>
    <a:srgbClr val="178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1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0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8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1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6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7E45-8464-4660-B40A-3F08396A2E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2D10-7D38-4BCC-B2DA-BE61DC1A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6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4106" y="957380"/>
            <a:ext cx="97512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CHUYÊN ĐỀ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vi-V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Giáo dục thể chất 5 - Tuần 14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385" y="2827417"/>
            <a:ext cx="11410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u="sng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Bài dạy</a:t>
            </a:r>
            <a:r>
              <a:rPr lang="vi-VN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: Đội hình đội ngũ – 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T</a:t>
            </a:r>
            <a:r>
              <a:rPr lang="vi-VN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rò chơi </a:t>
            </a:r>
            <a:r>
              <a:rPr lang="vi-VN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“ Nhảy 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”</a:t>
            </a:r>
            <a:endParaRPr lang="vi-VN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75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33375" y="1266825"/>
            <a:ext cx="4200525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đánh mặt qua trái, hô to số của mình và trở về tư thế đứng nghiêm. Người cuối cùng hô to số của mình và hô “ HẾT”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73194" r="-182" b="417"/>
          <a:stretch/>
        </p:blipFill>
        <p:spPr>
          <a:xfrm>
            <a:off x="4982712" y="1590674"/>
            <a:ext cx="6839383" cy="376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2931" y="58811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Ôn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ập hợp hàng ngang, dóng hàng, điểm số.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85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6"/>
            <a:ext cx="12192000" cy="68414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3318" y="4272260"/>
            <a:ext cx="95253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8-Point Star 5">
            <a:extLst>
              <a:ext uri="{FF2B5EF4-FFF2-40B4-BE49-F238E27FC236}">
                <a16:creationId xmlns:a16="http://schemas.microsoft.com/office/drawing/2014/main" id="{CC897EC7-EFFA-47BC-9388-E148B9A4828D}"/>
              </a:ext>
            </a:extLst>
          </p:cNvPr>
          <p:cNvSpPr/>
          <p:nvPr/>
        </p:nvSpPr>
        <p:spPr>
          <a:xfrm>
            <a:off x="923027" y="3253339"/>
            <a:ext cx="1396661" cy="1119762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28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8362" y="681487"/>
            <a:ext cx="7953555" cy="483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4925" y="1526261"/>
            <a:ext cx="824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CHÂN KHI ĐI ĐỀU SAI NHỊP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114" y="2249802"/>
            <a:ext cx="10283586" cy="44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>
              <a:lnSpc>
                <a:spcPct val="200000"/>
              </a:lnSpc>
            </a:pP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GV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>
              <a:lnSpc>
                <a:spcPct val="200000"/>
              </a:lnSpc>
            </a:pP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76" y="162069"/>
            <a:ext cx="1737324" cy="2004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3" y="258444"/>
            <a:ext cx="1974242" cy="1608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4" y="284457"/>
            <a:ext cx="6949556" cy="10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9426" y="1609725"/>
            <a:ext cx="7200900" cy="249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C00000"/>
                </a:solidFill>
                <a:latin typeface="+mj-lt"/>
              </a:rPr>
              <a:t>CHÚNG TA QUAN SÁT GIÁO VIÊN THỰC HIỆN ĐỘNG TÁC ĐI ĐỀU VÒNG PHẢI, VÒNG TRÁI 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8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80D0D-7771-43BE-891E-572007CFC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1" y="2625115"/>
            <a:ext cx="7607546" cy="36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1FD35-7735-4896-88BC-E79DD6F14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39" y="2625115"/>
            <a:ext cx="373977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13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609849"/>
            <a:ext cx="12192000" cy="27517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kỹ thuật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đều, đẹp và đúng khẩu lệnh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24" y="3955692"/>
            <a:ext cx="2895878" cy="3178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7" y="123175"/>
            <a:ext cx="1828213" cy="2248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3211"/>
            <a:ext cx="8639175" cy="23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26" y="4581525"/>
            <a:ext cx="2091811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2" y="4695285"/>
            <a:ext cx="2764453" cy="2086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240731"/>
            <a:ext cx="7367174" cy="51284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75766" y="3938885"/>
            <a:ext cx="4592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Chơi trò chơi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" y="176102"/>
            <a:ext cx="1923640" cy="2205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24" y="176102"/>
            <a:ext cx="2112096" cy="28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825" y="107384"/>
            <a:ext cx="95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TRÒ CHƠI NHẢY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TIẾP SỨC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t="28559" r="34535" b="24509"/>
          <a:stretch/>
        </p:blipFill>
        <p:spPr>
          <a:xfrm>
            <a:off x="6419850" y="3771540"/>
            <a:ext cx="5562600" cy="3086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829" y="107384"/>
            <a:ext cx="1225917" cy="1079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47" y="3275569"/>
            <a:ext cx="4603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lần luợt như vậy cho đến 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47" y="587592"/>
            <a:ext cx="118491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1. Chuẩn bị : 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Kẻ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1- 10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. Tập hợp học sinh thành 2 hàng dọc sau vạch chuẩn bị.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2. Cách chơi :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Lần lượt từng em bật nhảy bằng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 chân vào ô số 1, sau đó bật nhảy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rồi bật nhảy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5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15" y="0"/>
            <a:ext cx="12212515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94890" y="140677"/>
            <a:ext cx="6022731" cy="62425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+mj-lt"/>
              </a:rPr>
              <a:t>NỘI DUNG BÀI HỌC 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Cloud 6"/>
          <p:cNvSpPr/>
          <p:nvPr/>
        </p:nvSpPr>
        <p:spPr>
          <a:xfrm rot="21399818">
            <a:off x="5499547" y="2592258"/>
            <a:ext cx="4798237" cy="21328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2. </a:t>
            </a:r>
          </a:p>
          <a:p>
            <a:pPr algn="ctr"/>
            <a:r>
              <a:rPr lang="vi-VN" b="1" dirty="0">
                <a:solidFill>
                  <a:srgbClr val="C00000"/>
                </a:solidFill>
              </a:rPr>
              <a:t>Trò chơi “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vi-VN" b="1" dirty="0">
                <a:solidFill>
                  <a:srgbClr val="C00000"/>
                </a:solidFill>
              </a:rPr>
              <a:t>Nhảy </a:t>
            </a:r>
            <a:r>
              <a:rPr lang="en-US" b="1" dirty="0">
                <a:solidFill>
                  <a:srgbClr val="C00000"/>
                </a:solidFill>
              </a:rPr>
              <a:t>ô </a:t>
            </a:r>
            <a:r>
              <a:rPr lang="en-US" b="1" dirty="0" err="1">
                <a:solidFill>
                  <a:srgbClr val="C00000"/>
                </a:solidFill>
              </a:rPr>
              <a:t>tiếp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sức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vi-VN" b="1" dirty="0">
                <a:solidFill>
                  <a:srgbClr val="C00000"/>
                </a:solidFill>
              </a:rPr>
              <a:t>”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 rot="199175">
            <a:off x="2458528" y="1475117"/>
            <a:ext cx="4280140" cy="209480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1.</a:t>
            </a:r>
          </a:p>
          <a:p>
            <a:pPr algn="ctr"/>
            <a:r>
              <a:rPr lang="vi-VN" b="1" dirty="0">
                <a:solidFill>
                  <a:srgbClr val="C00000"/>
                </a:solidFill>
              </a:rPr>
              <a:t>Ôn để củng cố và nâng cao kỹ thuật động tác đội hình đội ngũ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15407" y="237393"/>
            <a:ext cx="5961185" cy="685800"/>
          </a:xfrm>
          <a:prstGeom prst="roundRect">
            <a:avLst/>
          </a:prstGeom>
          <a:solidFill>
            <a:srgbClr val="178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FFFF00"/>
                </a:solidFill>
                <a:latin typeface="+mj-lt"/>
              </a:rPr>
              <a:t>YÊU CẦU CẦN ĐẠT </a:t>
            </a:r>
            <a:endParaRPr lang="en-US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96816" y="2107664"/>
            <a:ext cx="4518856" cy="871268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1. HS quan sát và thực hiện đội hình đội ngũ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423509" y="3760864"/>
            <a:ext cx="4518856" cy="871268"/>
          </a:xfrm>
          <a:prstGeom prst="flowChartTerminator">
            <a:avLst/>
          </a:prstGeom>
          <a:solidFill>
            <a:srgbClr val="D9F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thực hiện được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7453224" y="2170869"/>
            <a:ext cx="4518856" cy="871268"/>
          </a:xfrm>
          <a:prstGeom prst="flowChartTerminator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kiến thức đã học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7453224" y="3749502"/>
            <a:ext cx="4518856" cy="871268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14942" r="48970" b="7757"/>
          <a:stretch/>
        </p:blipFill>
        <p:spPr>
          <a:xfrm>
            <a:off x="4942365" y="2140759"/>
            <a:ext cx="2389398" cy="2449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8" y="386458"/>
            <a:ext cx="2749069" cy="1548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03" y="4861710"/>
            <a:ext cx="1882413" cy="1755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31" y="305956"/>
            <a:ext cx="2943531" cy="18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4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75137" y="2236914"/>
            <a:ext cx="57406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+mj-lt"/>
              </a:rPr>
              <a:t>KHỞI      ĐỘNG</a:t>
            </a:r>
            <a:endParaRPr lang="en-US" sz="6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36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342900" y="1562100"/>
            <a:ext cx="10772775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565" y="4386560"/>
            <a:ext cx="71048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Đội hình đội ngũ 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4" y="75024"/>
            <a:ext cx="2168889" cy="297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26" y="168866"/>
            <a:ext cx="4449712" cy="2005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68866"/>
            <a:ext cx="2106394" cy="205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538"/>
            <a:ext cx="12192000" cy="6861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5884" y="1474965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NỘI DUNG BÀI HỌC 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8528" y="2707580"/>
            <a:ext cx="7082287" cy="166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+mj-lt"/>
              </a:rPr>
              <a:t>ÔN TẬP CÁC PHẦN ĐÃ HỌC CỦA ĐỘI HÌNH ĐỘI NGŨ 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8-Point Star 5"/>
          <p:cNvSpPr/>
          <p:nvPr/>
        </p:nvSpPr>
        <p:spPr>
          <a:xfrm rot="265352">
            <a:off x="1592458" y="2945219"/>
            <a:ext cx="1232210" cy="10534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8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C5CFFA-9135-4810-BDA0-BC47DF721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34166" r="13701" b="48889"/>
          <a:stretch/>
        </p:blipFill>
        <p:spPr>
          <a:xfrm>
            <a:off x="7928962" y="2851489"/>
            <a:ext cx="4263037" cy="154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144F74-3512-4FE5-B055-18FBE76B5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11186" r="21669" b="72361"/>
          <a:stretch/>
        </p:blipFill>
        <p:spPr>
          <a:xfrm>
            <a:off x="4162574" y="2851489"/>
            <a:ext cx="3462950" cy="18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BE3324-9F2A-4DA7-98AB-E02F20862E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81527" r="10863" b="417"/>
          <a:stretch/>
        </p:blipFill>
        <p:spPr>
          <a:xfrm>
            <a:off x="64675" y="2851489"/>
            <a:ext cx="3946180" cy="18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ED4D30-D65D-4B9F-BE62-3FFC8F9794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4" t="48612" r="24464" b="36782"/>
          <a:stretch/>
        </p:blipFill>
        <p:spPr>
          <a:xfrm>
            <a:off x="8264111" y="795186"/>
            <a:ext cx="3289546" cy="165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DC6E2E-8230-4951-AA5A-50D0A6EC8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3" t="34860" r="26854" b="51250"/>
          <a:stretch/>
        </p:blipFill>
        <p:spPr>
          <a:xfrm>
            <a:off x="638343" y="854391"/>
            <a:ext cx="3146581" cy="1584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0CF4F3-4290-41C7-B3F2-E389C74075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9" t="83704" r="23534" b="2222"/>
          <a:stretch/>
        </p:blipFill>
        <p:spPr>
          <a:xfrm>
            <a:off x="4679133" y="860728"/>
            <a:ext cx="3156376" cy="1548000"/>
          </a:xfrm>
          <a:prstGeom prst="rect">
            <a:avLst/>
          </a:prstGeom>
        </p:spPr>
      </p:pic>
      <p:sp>
        <p:nvSpPr>
          <p:cNvPr id="38" name="TextBox 12">
            <a:extLst>
              <a:ext uri="{FF2B5EF4-FFF2-40B4-BE49-F238E27FC236}">
                <a16:creationId xmlns:a16="http://schemas.microsoft.com/office/drawing/2014/main" id="{BE867C61-A223-4E9D-8191-BB7FD280012C}"/>
              </a:ext>
            </a:extLst>
          </p:cNvPr>
          <p:cNvSpPr txBox="1"/>
          <p:nvPr/>
        </p:nvSpPr>
        <p:spPr>
          <a:xfrm>
            <a:off x="9930265" y="6303519"/>
            <a:ext cx="3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5B2B4B52-4F07-4530-80AE-86E769291F02}"/>
              </a:ext>
            </a:extLst>
          </p:cNvPr>
          <p:cNvSpPr txBox="1"/>
          <p:nvPr/>
        </p:nvSpPr>
        <p:spPr>
          <a:xfrm>
            <a:off x="5915998" y="6309601"/>
            <a:ext cx="3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A826D123-88D6-473D-8153-CFB48EE4FC45}"/>
              </a:ext>
            </a:extLst>
          </p:cNvPr>
          <p:cNvSpPr txBox="1"/>
          <p:nvPr/>
        </p:nvSpPr>
        <p:spPr>
          <a:xfrm>
            <a:off x="1964782" y="6305541"/>
            <a:ext cx="3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B3D75F06-F2B2-4050-B07A-C9CE5AD316BB}"/>
              </a:ext>
            </a:extLst>
          </p:cNvPr>
          <p:cNvSpPr txBox="1"/>
          <p:nvPr/>
        </p:nvSpPr>
        <p:spPr>
          <a:xfrm>
            <a:off x="9929305" y="5250088"/>
            <a:ext cx="3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BC9B1AC3-141F-41BD-9B53-AFB9207AB16F}"/>
              </a:ext>
            </a:extLst>
          </p:cNvPr>
          <p:cNvSpPr txBox="1"/>
          <p:nvPr/>
        </p:nvSpPr>
        <p:spPr>
          <a:xfrm>
            <a:off x="5915998" y="5250088"/>
            <a:ext cx="3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6012AEAF-ABC4-40CB-8D74-D9C2DF5C613F}"/>
              </a:ext>
            </a:extLst>
          </p:cNvPr>
          <p:cNvSpPr txBox="1"/>
          <p:nvPr/>
        </p:nvSpPr>
        <p:spPr>
          <a:xfrm>
            <a:off x="1964782" y="5250088"/>
            <a:ext cx="3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83D68224-6C73-43D0-B350-D0E09CC177F5}"/>
              </a:ext>
            </a:extLst>
          </p:cNvPr>
          <p:cNvSpPr txBox="1"/>
          <p:nvPr/>
        </p:nvSpPr>
        <p:spPr>
          <a:xfrm>
            <a:off x="8264111" y="5990323"/>
            <a:ext cx="36000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DÓNG HÀNG DỌC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BE1C9F51-4113-4AB1-8116-9818CB3BE756}"/>
              </a:ext>
            </a:extLst>
          </p:cNvPr>
          <p:cNvSpPr txBox="1"/>
          <p:nvPr/>
        </p:nvSpPr>
        <p:spPr>
          <a:xfrm>
            <a:off x="4295998" y="5991378"/>
            <a:ext cx="36000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ĐIỂM SỐ HÀNG DỌC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CFD1A836-EE0E-4D32-A6FB-D7AB913E8E95}"/>
              </a:ext>
            </a:extLst>
          </p:cNvPr>
          <p:cNvSpPr txBox="1"/>
          <p:nvPr/>
        </p:nvSpPr>
        <p:spPr>
          <a:xfrm>
            <a:off x="348000" y="5991378"/>
            <a:ext cx="36000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DÓNG HÀNG NGANG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2C1D16AA-0165-49E0-9A52-695401BB5408}"/>
              </a:ext>
            </a:extLst>
          </p:cNvPr>
          <p:cNvSpPr txBox="1"/>
          <p:nvPr/>
        </p:nvSpPr>
        <p:spPr>
          <a:xfrm>
            <a:off x="8244000" y="4960485"/>
            <a:ext cx="36000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ĐIỂM SỐ HÀNG NGANG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4B70C852-7660-4622-89E9-46525C95E1B1}"/>
              </a:ext>
            </a:extLst>
          </p:cNvPr>
          <p:cNvSpPr txBox="1"/>
          <p:nvPr/>
        </p:nvSpPr>
        <p:spPr>
          <a:xfrm>
            <a:off x="4296000" y="4960485"/>
            <a:ext cx="36000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TẬP HỢP HÀNG DỌC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A41AE26-7E2A-44B6-80BB-E660CCD759CF}"/>
              </a:ext>
            </a:extLst>
          </p:cNvPr>
          <p:cNvSpPr txBox="1"/>
          <p:nvPr/>
        </p:nvSpPr>
        <p:spPr>
          <a:xfrm>
            <a:off x="348000" y="4960485"/>
            <a:ext cx="36000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TẬP HỢP HÀNG NGANG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33FF6D-20BF-4E00-9760-44584FAE9C74}"/>
              </a:ext>
            </a:extLst>
          </p:cNvPr>
          <p:cNvSpPr txBox="1"/>
          <p:nvPr/>
        </p:nvSpPr>
        <p:spPr>
          <a:xfrm>
            <a:off x="2105146" y="2305929"/>
            <a:ext cx="3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5A02FB-C67A-4074-A41A-A48974B7F028}"/>
              </a:ext>
            </a:extLst>
          </p:cNvPr>
          <p:cNvSpPr txBox="1"/>
          <p:nvPr/>
        </p:nvSpPr>
        <p:spPr>
          <a:xfrm>
            <a:off x="6161884" y="2305929"/>
            <a:ext cx="3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A55A38-384D-40AC-8D49-EEE1FD8875F9}"/>
              </a:ext>
            </a:extLst>
          </p:cNvPr>
          <p:cNvSpPr txBox="1"/>
          <p:nvPr/>
        </p:nvSpPr>
        <p:spPr>
          <a:xfrm>
            <a:off x="9864787" y="2305929"/>
            <a:ext cx="3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F2DF2E-6703-499F-828D-4593BD840E7A}"/>
              </a:ext>
            </a:extLst>
          </p:cNvPr>
          <p:cNvSpPr txBox="1"/>
          <p:nvPr/>
        </p:nvSpPr>
        <p:spPr>
          <a:xfrm>
            <a:off x="2120352" y="4312575"/>
            <a:ext cx="3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9EB92B-D30B-4FF4-A578-F0BF52CC8A71}"/>
              </a:ext>
            </a:extLst>
          </p:cNvPr>
          <p:cNvSpPr txBox="1"/>
          <p:nvPr/>
        </p:nvSpPr>
        <p:spPr>
          <a:xfrm>
            <a:off x="6177090" y="4312575"/>
            <a:ext cx="3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11E6C-5200-46AE-BF19-2EC13CB8A586}"/>
              </a:ext>
            </a:extLst>
          </p:cNvPr>
          <p:cNvSpPr txBox="1"/>
          <p:nvPr/>
        </p:nvSpPr>
        <p:spPr>
          <a:xfrm>
            <a:off x="9879993" y="4312575"/>
            <a:ext cx="3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165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6" grpId="0"/>
      <p:bldP spid="35" grpId="0"/>
      <p:bldP spid="34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11186" r="21669" b="72361"/>
          <a:stretch/>
        </p:blipFill>
        <p:spPr>
          <a:xfrm>
            <a:off x="5419726" y="3171824"/>
            <a:ext cx="4772024" cy="2480441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333375" y="1266825"/>
            <a:ext cx="4200525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huy đưa tay trái sang ngang cao bằng vai học sinh tập hợp từ thấp đến cao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071467" y="1586033"/>
            <a:ext cx="3358158" cy="1347666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</a:rPr>
              <a:t>Thành 1 (2,3,4...) hàng ngang -tập hợp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0627" y="5725774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5" y="266700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hợp 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hàng ngang, dóng hàng, điểm số.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9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34166" r="6838" b="48889"/>
          <a:stretch/>
        </p:blipFill>
        <p:spPr>
          <a:xfrm>
            <a:off x="7618907" y="1612896"/>
            <a:ext cx="4306393" cy="137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57778" r="7936" b="26805"/>
          <a:stretch/>
        </p:blipFill>
        <p:spPr>
          <a:xfrm>
            <a:off x="7618907" y="3933826"/>
            <a:ext cx="4472116" cy="16383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618907" y="670612"/>
            <a:ext cx="2552701" cy="850897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Nhìn phải – thẳng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885607" y="3048880"/>
            <a:ext cx="2601418" cy="884946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Thôi !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228601" y="1104900"/>
            <a:ext cx="5600700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đầu hàng đứng làm chuẩn học sinh khác đánh mặt qua phải dóng hàng, mỗi bạn cách nhau một khửu tay. Khi có khẩu lệnh “ Thôi!”học sinh bỏ tay xuống và trở về tư thế đứng nghiêm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9752" y="59573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ập hợp hàng ngang, dóng hàng, điểm số.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52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722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Docta X</cp:lastModifiedBy>
  <cp:revision>79</cp:revision>
  <dcterms:created xsi:type="dcterms:W3CDTF">2021-12-01T17:52:29Z</dcterms:created>
  <dcterms:modified xsi:type="dcterms:W3CDTF">2023-03-18T15:48:48Z</dcterms:modified>
</cp:coreProperties>
</file>