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3" r:id="rId3"/>
    <p:sldId id="273" r:id="rId4"/>
    <p:sldId id="274" r:id="rId5"/>
    <p:sldId id="265" r:id="rId6"/>
    <p:sldId id="258" r:id="rId7"/>
    <p:sldId id="262" r:id="rId8"/>
    <p:sldId id="259" r:id="rId9"/>
    <p:sldId id="272" r:id="rId10"/>
    <p:sldId id="260" r:id="rId11"/>
    <p:sldId id="261" r:id="rId12"/>
    <p:sldId id="264" r:id="rId13"/>
    <p:sldId id="266" r:id="rId14"/>
    <p:sldId id="267" r:id="rId15"/>
    <p:sldId id="268" r:id="rId16"/>
    <p:sldId id="269" r:id="rId17"/>
    <p:sldId id="270" r:id="rId18"/>
    <p:sldId id="275"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微软雅黑" panose="020B0503020204020204" pitchFamily="34" charset="-122"/>
      <p:regular r:id="rId24"/>
      <p:bold r:id="rId25"/>
    </p:embeddedFont>
    <p:embeddedFont>
      <p:font typeface="UTM Avo" panose="02040603050506020204" pitchFamily="18" charset="0"/>
      <p:regular r:id="rId26"/>
      <p:bold r:id="rId27"/>
      <p:italic r:id="rId28"/>
      <p:boldItalic r:id="rId29"/>
    </p:embeddedFont>
    <p:embeddedFont>
      <p:font typeface="SVN-Newton" panose="02040603050506020204" pitchFamily="18" charset="0"/>
      <p:regular r:id="rId30"/>
    </p:embeddedFont>
    <p:embeddedFont>
      <p:font typeface="#9Slide07 SFU Rhythm" panose="00000400000000000000" pitchFamily="2" charset="0"/>
      <p:regular r:id="rId31"/>
    </p:embeddedFont>
    <p:embeddedFont>
      <p:font typeface="#9Slide07 Altus" pitchFamily="2" charset="0"/>
      <p:regular r:id="rId32"/>
    </p:embeddedFont>
    <p:embeddedFont>
      <p:font typeface="#9Slide07 HoneyCream" pitchFamily="2" charset="0"/>
      <p:regular r:id="rId33"/>
    </p:embeddedFont>
    <p:embeddedFont>
      <p:font typeface="Calibri Light" panose="020F0302020204030204" pitchFamily="34" charset="0"/>
      <p:regular r:id="rId34"/>
      <p:italic r:id="rId35"/>
    </p:embeddedFont>
    <p:embeddedFont>
      <p:font typeface="#9Slide05 IcielSanelma" pitchFamily="2" charset="0"/>
      <p:regular r:id="rId36"/>
    </p:embeddedFont>
    <p:embeddedFont>
      <p:font typeface="#9Slide03 AmpleSoft Bold" panose="020000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35" autoAdjust="0"/>
    <p:restoredTop sz="94660"/>
  </p:normalViewPr>
  <p:slideViewPr>
    <p:cSldViewPr snapToGrid="0" showGuides="1">
      <p:cViewPr>
        <p:scale>
          <a:sx n="66" d="100"/>
          <a:sy n="66" d="100"/>
        </p:scale>
        <p:origin x="998" y="461"/>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6795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8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408871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539835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6749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909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2361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621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4094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9655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283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FFBDFEB-1B64-468E-9F8F-D560DD6D8C70}" type="datetimeFigureOut">
              <a:rPr lang="en-US" smtClean="0">
                <a:solidFill>
                  <a:prstClr val="black">
                    <a:tint val="75000"/>
                  </a:prstClr>
                </a:solidFill>
                <a:cs typeface="Arial"/>
                <a:sym typeface="Arial"/>
              </a:rPr>
              <a:pPr defTabSz="914377"/>
              <a:t>7/22/2022</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5"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1"/>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4"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10" y="-26525564"/>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7" y="29176638"/>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4" y="29176637"/>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8" y="-80913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sym typeface="Arial"/>
              </a:rPr>
              <a:t>By</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sym typeface="Arial"/>
              </a:rPr>
              <a:t>:</a:t>
            </a:r>
            <a:r>
              <a:rPr kumimoji="0" lang="vi-VN"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sym typeface="Arial"/>
              </a:rPr>
              <a:t> Tư Bùi</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sym typeface="Arial"/>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sym typeface="Arial"/>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6"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50AE47"/>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sym typeface="Arial"/>
              </a:rPr>
              <a:t> Non</a:t>
            </a: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1"/>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7"/>
            <a:ext cx="3627531" cy="4761671"/>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7"/>
            <a:ext cx="3627531" cy="4761671"/>
          </a:xfrm>
          <a:prstGeom prst="rect">
            <a:avLst/>
          </a:prstGeom>
        </p:spPr>
      </p:pic>
    </p:spTree>
    <p:extLst>
      <p:ext uri="{BB962C8B-B14F-4D97-AF65-F5344CB8AC3E}">
        <p14:creationId xmlns:p14="http://schemas.microsoft.com/office/powerpoint/2010/main" val="2727737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7.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0.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6.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7.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4C9EFF-C59B-47AD-BC67-24488957F3EB}"/>
              </a:ext>
            </a:extLst>
          </p:cNvPr>
          <p:cNvSpPr txBox="1">
            <a:spLocks/>
          </p:cNvSpPr>
          <p:nvPr/>
        </p:nvSpPr>
        <p:spPr>
          <a:xfrm>
            <a:off x="1281747" y="934869"/>
            <a:ext cx="6208823" cy="787400"/>
          </a:xfrm>
          <a:prstGeom prst="rect">
            <a:avLst/>
          </a:prstGeom>
        </p:spPr>
        <p:txBody>
          <a:bodyPr spcFirstLastPara="1" vert="horz" lIns="91440" tIns="45720" rIns="91440" bIns="45720" numCol="1" rtlCol="0" anchor="b">
            <a:prstTxWarp prst="textArchUp">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77">
              <a:defRPr/>
            </a:pPr>
            <a:r>
              <a:rPr lang="vi-VN" sz="6667" b="1" dirty="0">
                <a:solidFill>
                  <a:srgbClr val="A7115C"/>
                </a:solidFill>
                <a:latin typeface="#9Slide07 HoneyCream" pitchFamily="2" charset="0"/>
                <a:sym typeface="Arial"/>
              </a:rPr>
              <a:t>Tập làm văn</a:t>
            </a:r>
            <a:endParaRPr lang="en-US" sz="6667" b="1" dirty="0">
              <a:solidFill>
                <a:srgbClr val="A7115C"/>
              </a:solidFill>
              <a:latin typeface="#9Slide07 HoneyCream" pitchFamily="2" charset="0"/>
              <a:sym typeface="Arial"/>
            </a:endParaRPr>
          </a:p>
        </p:txBody>
      </p:sp>
      <p:sp>
        <p:nvSpPr>
          <p:cNvPr id="9" name="TextBox 8">
            <a:extLst>
              <a:ext uri="{FF2B5EF4-FFF2-40B4-BE49-F238E27FC236}">
                <a16:creationId xmlns:a16="http://schemas.microsoft.com/office/drawing/2014/main" id="{209BD930-1C43-AB77-BA72-09E586C7E4D3}"/>
              </a:ext>
            </a:extLst>
          </p:cNvPr>
          <p:cNvSpPr txBox="1"/>
          <p:nvPr/>
        </p:nvSpPr>
        <p:spPr>
          <a:xfrm>
            <a:off x="141878" y="1223626"/>
            <a:ext cx="11165479" cy="3810046"/>
          </a:xfrm>
          <a:prstGeom prst="rect">
            <a:avLst/>
          </a:prstGeom>
          <a:noFill/>
        </p:spPr>
        <p:txBody>
          <a:bodyPr wrap="square" lIns="115599" tIns="57799" rIns="115599" bIns="57799">
            <a:spAutoFit/>
          </a:bodyPr>
          <a:lstStyle/>
          <a:p>
            <a:pPr algn="ctr" defTabSz="1625519">
              <a:buClr>
                <a:srgbClr val="000000"/>
              </a:buClr>
            </a:pPr>
            <a:r>
              <a:rPr lang="vi-VN" altLang="zh-CN" sz="12000" kern="0" cap="all" dirty="0">
                <a:solidFill>
                  <a:srgbClr val="00B050"/>
                </a:solidFill>
                <a:effectLst/>
                <a:latin typeface="#9Slide05 IcielSanelma" pitchFamily="2" charset="0"/>
                <a:ea typeface="方正粗谭黑简体" panose="02000000000000000000" pitchFamily="2" charset="-122"/>
                <a:cs typeface="Arial" panose="020B0604020202020204" pitchFamily="34" charset="0"/>
                <a:sym typeface="Arial"/>
              </a:rPr>
              <a:t>LUYỆN TẬP</a:t>
            </a:r>
          </a:p>
          <a:p>
            <a:pPr algn="ctr" defTabSz="1625519">
              <a:buClr>
                <a:srgbClr val="000000"/>
              </a:buClr>
            </a:pPr>
            <a:r>
              <a:rPr lang="vi-VN" altLang="zh-CN" sz="12000" kern="0" cap="all" dirty="0">
                <a:solidFill>
                  <a:srgbClr val="ED7D31"/>
                </a:solidFill>
                <a:effectLst/>
                <a:latin typeface="#9Slide05 IcielSanelma" pitchFamily="2" charset="0"/>
                <a:ea typeface="方正粗谭黑简体" panose="02000000000000000000" pitchFamily="2" charset="-122"/>
                <a:cs typeface="Arial" panose="020B0604020202020204" pitchFamily="34" charset="0"/>
                <a:sym typeface="Arial"/>
              </a:rPr>
              <a:t>VIẾT TIN NHẮN</a:t>
            </a:r>
            <a:endParaRPr lang="zh-CN" altLang="en-US" sz="12000" kern="0" cap="all" dirty="0">
              <a:solidFill>
                <a:srgbClr val="ED7D31"/>
              </a:solidFill>
              <a:effectLst/>
              <a:latin typeface="#9Slide05 IcielSanelma" pitchFamily="2" charset="0"/>
              <a:ea typeface="方正粗谭黑简体" panose="02000000000000000000" pitchFamily="2" charset="-122"/>
              <a:cs typeface="Arial" panose="020B0604020202020204" pitchFamily="34" charset="0"/>
              <a:sym typeface="Arial"/>
            </a:endParaRPr>
          </a:p>
        </p:txBody>
      </p:sp>
      <p:pic>
        <p:nvPicPr>
          <p:cNvPr id="1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095" y="2757320"/>
            <a:ext cx="6457253" cy="4552705"/>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65701" y="-71043"/>
            <a:ext cx="2031941" cy="2011824"/>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49012" b="71728" l="53125" r="60347"/>
                    </a14:imgEffect>
                    <a14:imgEffect>
                      <a14:saturation sat="200000"/>
                    </a14:imgEffect>
                  </a14:imgLayer>
                </a14:imgProps>
              </a:ext>
              <a:ext uri="{28A0092B-C50C-407E-A947-70E740481C1C}">
                <a14:useLocalDpi xmlns:a14="http://schemas.microsoft.com/office/drawing/2010/main" val="0"/>
              </a:ext>
            </a:extLst>
          </a:blip>
          <a:srcRect l="52222" t="46173" r="38750" b="25432"/>
          <a:stretch/>
        </p:blipFill>
        <p:spPr>
          <a:xfrm rot="1065795">
            <a:off x="6560639" y="4216511"/>
            <a:ext cx="1938957" cy="3342237"/>
          </a:xfrm>
          <a:prstGeom prst="rect">
            <a:avLst/>
          </a:prstGeom>
        </p:spPr>
      </p:pic>
      <p:pic>
        <p:nvPicPr>
          <p:cNvPr id="13" name="Picture 12">
            <a:extLst>
              <a:ext uri="{FF2B5EF4-FFF2-40B4-BE49-F238E27FC236}">
                <a16:creationId xmlns:a16="http://schemas.microsoft.com/office/drawing/2014/main" id="{E601A826-9DBC-4144-A309-96D00EDA9B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667"/>
          <a:stretch/>
        </p:blipFill>
        <p:spPr>
          <a:xfrm>
            <a:off x="10168680" y="413680"/>
            <a:ext cx="1138677" cy="1206989"/>
          </a:xfrm>
          <a:prstGeom prst="rect">
            <a:avLst/>
          </a:prstGeom>
        </p:spPr>
      </p:pic>
    </p:spTree>
    <p:extLst>
      <p:ext uri="{BB962C8B-B14F-4D97-AF65-F5344CB8AC3E}">
        <p14:creationId xmlns:p14="http://schemas.microsoft.com/office/powerpoint/2010/main" val="28190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par>
                          <p:cTn id="21" fill="hold">
                            <p:stCondLst>
                              <p:cond delay="500"/>
                            </p:stCondLst>
                            <p:childTnLst>
                              <p:par>
                                <p:cTn id="22" presetID="26" presetClass="emph" presetSubtype="0" fill="hold" grpId="0" nodeType="afterEffect">
                                  <p:stCondLst>
                                    <p:cond delay="0"/>
                                  </p:stCondLst>
                                  <p:childTnLst>
                                    <p:animEffect transition="out" filter="fade">
                                      <p:cBhvr>
                                        <p:cTn id="23" dur="500" tmFilter="0, 0; .2, .5; .8, .5; 1, 0"/>
                                        <p:tgtEl>
                                          <p:spTgt spid="9">
                                            <p:txEl>
                                              <p:pRg st="0" end="0"/>
                                            </p:txEl>
                                          </p:spTgt>
                                        </p:tgtEl>
                                      </p:cBhvr>
                                    </p:animEffect>
                                    <p:animScale>
                                      <p:cBhvr>
                                        <p:cTn id="24" dur="250" autoRev="1" fill="hold"/>
                                        <p:tgtEl>
                                          <p:spTgt spid="9">
                                            <p:txEl>
                                              <p:pRg st="0" end="0"/>
                                            </p:txEl>
                                          </p:spTgt>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9">
                                            <p:txEl>
                                              <p:pRg st="1" end="1"/>
                                            </p:txEl>
                                          </p:spTgt>
                                        </p:tgtEl>
                                      </p:cBhvr>
                                    </p:animEffect>
                                    <p:animScale>
                                      <p:cBhvr>
                                        <p:cTn id="27" dur="250" autoRev="1" fill="hold"/>
                                        <p:tgtEl>
                                          <p:spTgt spid="9">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a:extLst>
              <a:ext uri="{FF2B5EF4-FFF2-40B4-BE49-F238E27FC236}">
                <a16:creationId xmlns:a16="http://schemas.microsoft.com/office/drawing/2014/main" id="{10270DDF-2B9B-423E-B9F6-1E9D945F81C8}"/>
              </a:ext>
            </a:extLst>
          </p:cNvPr>
          <p:cNvSpPr/>
          <p:nvPr/>
        </p:nvSpPr>
        <p:spPr>
          <a:xfrm>
            <a:off x="44919" y="106407"/>
            <a:ext cx="12147081" cy="914400"/>
          </a:xfrm>
          <a:prstGeom prst="rect">
            <a:avLst/>
          </a:prstGeom>
          <a:solidFill>
            <a:srgbClr val="00B050"/>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7" name="Rectangle 6"/>
          <p:cNvSpPr/>
          <p:nvPr/>
        </p:nvSpPr>
        <p:spPr>
          <a:xfrm>
            <a:off x="0" y="278619"/>
            <a:ext cx="12329962" cy="609398"/>
          </a:xfrm>
          <a:prstGeom prst="rect">
            <a:avLst/>
          </a:prstGeom>
        </p:spPr>
        <p:txBody>
          <a:bodyPr wrap="square">
            <a:spAutoFit/>
          </a:bodyPr>
          <a:lstStyle/>
          <a:p>
            <a:pPr algn="just">
              <a:lnSpc>
                <a:spcPct val="120000"/>
              </a:lnSpc>
              <a:spcAft>
                <a:spcPts val="0"/>
              </a:spcAft>
            </a:pPr>
            <a:r>
              <a:rPr lang="nl-NL" sz="2800" b="1" dirty="0">
                <a:solidFill>
                  <a:schemeClr val="bg1"/>
                </a:solidFill>
                <a:latin typeface="UTM Avo" panose="02040603050506020204" pitchFamily="18" charset="0"/>
                <a:ea typeface="Times New Roman" panose="02020603050405020304" pitchFamily="18" charset="0"/>
              </a:rPr>
              <a:t>Bài tập </a:t>
            </a:r>
            <a:r>
              <a:rPr lang="vi-VN" sz="2800" b="1" dirty="0" smtClean="0">
                <a:solidFill>
                  <a:schemeClr val="bg1"/>
                </a:solidFill>
                <a:latin typeface="UTM Avo" panose="02040603050506020204" pitchFamily="18" charset="0"/>
                <a:ea typeface="Times New Roman" panose="02020603050405020304" pitchFamily="18" charset="0"/>
              </a:rPr>
              <a:t>2: Em hãy soạn tin nhắn với một trong các tình huống </a:t>
            </a:r>
            <a:r>
              <a:rPr lang="vi-VN" sz="2800" b="1" dirty="0" smtClean="0">
                <a:solidFill>
                  <a:schemeClr val="bg1"/>
                </a:solidFill>
                <a:latin typeface="UTM Avo" panose="02040603050506020204" pitchFamily="18" charset="0"/>
                <a:ea typeface="Times New Roman" panose="02020603050405020304" pitchFamily="18" charset="0"/>
              </a:rPr>
              <a:t>sau</a:t>
            </a:r>
            <a:endParaRPr lang="en-US" sz="2800" b="1" dirty="0" smtClean="0">
              <a:solidFill>
                <a:schemeClr val="bg1"/>
              </a:solidFill>
              <a:effectLst/>
              <a:latin typeface="UTM Avo" panose="02040603050506020204" pitchFamily="18" charset="0"/>
              <a:ea typeface="Times New Roman" panose="02020603050405020304" pitchFamily="18" charset="0"/>
            </a:endParaRPr>
          </a:p>
        </p:txBody>
      </p:sp>
      <p:pic>
        <p:nvPicPr>
          <p:cNvPr id="8" name="Picture 7"/>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53263" t="63291" r="8762" b="15106"/>
          <a:stretch/>
        </p:blipFill>
        <p:spPr>
          <a:xfrm>
            <a:off x="-517247" y="2336799"/>
            <a:ext cx="7029004" cy="3868823"/>
          </a:xfrm>
          <a:prstGeom prst="rect">
            <a:avLst/>
          </a:prstGeom>
        </p:spPr>
      </p:pic>
      <p:pic>
        <p:nvPicPr>
          <p:cNvPr id="9" name="Picture 8"/>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53263" t="63291" r="8762" b="15106"/>
          <a:stretch/>
        </p:blipFill>
        <p:spPr>
          <a:xfrm>
            <a:off x="5734516" y="1090547"/>
            <a:ext cx="6744511" cy="3754512"/>
          </a:xfrm>
          <a:prstGeom prst="rect">
            <a:avLst/>
          </a:prstGeom>
        </p:spPr>
      </p:pic>
      <p:sp>
        <p:nvSpPr>
          <p:cNvPr id="10" name="TextBox 9"/>
          <p:cNvSpPr txBox="1"/>
          <p:nvPr/>
        </p:nvSpPr>
        <p:spPr>
          <a:xfrm>
            <a:off x="570426" y="3060700"/>
            <a:ext cx="5190030" cy="1985159"/>
          </a:xfrm>
          <a:prstGeom prst="rect">
            <a:avLst/>
          </a:prstGeom>
          <a:noFill/>
        </p:spPr>
        <p:txBody>
          <a:bodyPr wrap="square" rtlCol="0">
            <a:spAutoFit/>
          </a:bodyPr>
          <a:lstStyle/>
          <a:p>
            <a:pPr algn="ctr"/>
            <a:r>
              <a:rPr lang="nl-NL" sz="3500" b="1" dirty="0">
                <a:solidFill>
                  <a:srgbClr val="C00000"/>
                </a:solidFill>
                <a:latin typeface="UTM Avo" panose="02040603050506020204" pitchFamily="18" charset="0"/>
              </a:rPr>
              <a:t>a. Em nhắn người thân mua cho mình một đồ dùng học tập.</a:t>
            </a:r>
            <a:endParaRPr lang="en-US" sz="3500" b="1" dirty="0">
              <a:solidFill>
                <a:srgbClr val="C00000"/>
              </a:solidFill>
              <a:latin typeface="UTM Avo" panose="02040603050506020204" pitchFamily="18" charset="0"/>
            </a:endParaRPr>
          </a:p>
          <a:p>
            <a:endParaRPr lang="en-US" dirty="0"/>
          </a:p>
        </p:txBody>
      </p:sp>
      <p:sp>
        <p:nvSpPr>
          <p:cNvPr id="11" name="TextBox 10"/>
          <p:cNvSpPr txBox="1"/>
          <p:nvPr/>
        </p:nvSpPr>
        <p:spPr>
          <a:xfrm>
            <a:off x="6511757" y="1918183"/>
            <a:ext cx="5190030" cy="1985159"/>
          </a:xfrm>
          <a:prstGeom prst="rect">
            <a:avLst/>
          </a:prstGeom>
          <a:noFill/>
        </p:spPr>
        <p:txBody>
          <a:bodyPr wrap="square" rtlCol="0">
            <a:spAutoFit/>
          </a:bodyPr>
          <a:lstStyle/>
          <a:p>
            <a:pPr algn="ctr"/>
            <a:r>
              <a:rPr lang="nl-NL" sz="3500" b="1" dirty="0">
                <a:solidFill>
                  <a:srgbClr val="002060"/>
                </a:solidFill>
                <a:latin typeface="UTM Avo" panose="02040603050506020204" pitchFamily="18" charset="0"/>
              </a:rPr>
              <a:t>b. Em nhắn bạn mang cho mình mượn cuốn truyện.</a:t>
            </a:r>
            <a:endParaRPr lang="en-US" sz="3500" b="1" dirty="0">
              <a:solidFill>
                <a:srgbClr val="002060"/>
              </a:solidFill>
              <a:latin typeface="UTM Avo" panose="02040603050506020204" pitchFamily="18" charset="0"/>
            </a:endParaRPr>
          </a:p>
          <a:p>
            <a:pPr algn="ctr"/>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5630" b="95905" l="0" r="100000">
                        <a14:foregroundMark x1="24690" y1="19002" x2="26713" y2="24056"/>
                        <a14:foregroundMark x1="12345" y1="57326" x2="13336" y2="93730"/>
                        <a14:foregroundMark x1="18662" y1="67690" x2="16763" y2="73768"/>
                        <a14:foregroundMark x1="16763" y1="73768" x2="17258" y2="81638"/>
                        <a14:foregroundMark x1="7514" y1="63980" x2="6771" y2="67306"/>
                        <a14:foregroundMark x1="11189" y1="71465" x2="8671" y2="71017"/>
                        <a14:foregroundMark x1="7019" y1="67690" x2="9042" y2="70441"/>
                        <a14:foregroundMark x1="32411" y1="63788" x2="37077" y2="80806"/>
                        <a14:foregroundMark x1="28365" y1="57965" x2="28365" y2="57965"/>
                        <a14:foregroundMark x1="28365" y1="57774" x2="36705" y2="56942"/>
                        <a14:foregroundMark x1="38852" y1="62444" x2="39843" y2="69098"/>
                        <a14:foregroundMark x1="42362" y1="74792" x2="43765" y2="82022"/>
                        <a14:foregroundMark x1="54005" y1="62252" x2="55656" y2="81830"/>
                        <a14:foregroundMark x1="59166" y1="70250" x2="57143" y2="86308"/>
                        <a14:foregroundMark x1="51610" y1="68906" x2="49339" y2="69674"/>
                        <a14:foregroundMark x1="62841" y1="68906" x2="61561" y2="75176"/>
                        <a14:foregroundMark x1="48555" y1="77095" x2="46656" y2="82598"/>
                        <a14:foregroundMark x1="60570" y1="12156" x2="61189" y2="48177"/>
                        <a14:foregroundMark x1="59166" y1="10365" x2="61685" y2="10749"/>
                        <a14:foregroundMark x1="57267" y1="24888" x2="57803" y2="28023"/>
                        <a14:foregroundMark x1="62097" y1="26424" x2="60818" y2="30518"/>
                        <a14:foregroundMark x1="41123" y1="18042" x2="42775" y2="22137"/>
                        <a14:foregroundMark x1="40875" y1="10365" x2="41990" y2="14907"/>
                        <a14:foregroundMark x1="47688" y1="15099" x2="46160" y2="19962"/>
                        <a14:foregroundMark x1="36086" y1="15675" x2="37820" y2="20345"/>
                        <a14:foregroundMark x1="38976" y1="30518" x2="34806" y2="49712"/>
                        <a14:foregroundMark x1="43765" y1="26232" x2="49463" y2="50480"/>
                        <a14:foregroundMark x1="40875" y1="26232" x2="39100" y2="28023"/>
                        <a14:foregroundMark x1="25475" y1="61676" x2="27085" y2="82981"/>
                        <a14:foregroundMark x1="67754" y1="56750" x2="71429" y2="76711"/>
                        <a14:foregroundMark x1="72791" y1="56942" x2="73699" y2="63212"/>
                        <a14:foregroundMark x1="80017" y1="16443" x2="83154" y2="38004"/>
                        <a14:foregroundMark x1="87696" y1="57965" x2="85549" y2="88292"/>
                        <a14:foregroundMark x1="82783" y1="57518" x2="82164" y2="64427"/>
                      </a14:backgroundRemoval>
                    </a14:imgEffect>
                  </a14:imgLayer>
                </a14:imgProps>
              </a:ext>
              <a:ext uri="{28A0092B-C50C-407E-A947-70E740481C1C}">
                <a14:useLocalDpi xmlns:a14="http://schemas.microsoft.com/office/drawing/2010/main" val="0"/>
              </a:ext>
            </a:extLst>
          </a:blip>
          <a:stretch>
            <a:fillRect/>
          </a:stretch>
        </p:blipFill>
        <p:spPr>
          <a:xfrm>
            <a:off x="6016036" y="3771328"/>
            <a:ext cx="5346700" cy="3350566"/>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5" b="94421" l="9990" r="89961">
                        <a14:foregroundMark x1="22308" y1="19830" x2="39767" y2="24621"/>
                        <a14:foregroundMark x1="18865" y1="65737" x2="26431" y2="78351"/>
                        <a14:foregroundMark x1="84530" y1="38326" x2="84675" y2="48696"/>
                        <a14:foregroundMark x1="71193" y1="72408" x2="65567" y2="94421"/>
                      </a14:backgroundRemoval>
                    </a14:imgEffect>
                  </a14:imgLayer>
                </a14:imgProps>
              </a:ext>
              <a:ext uri="{28A0092B-C50C-407E-A947-70E740481C1C}">
                <a14:useLocalDpi xmlns:a14="http://schemas.microsoft.com/office/drawing/2010/main" val="0"/>
              </a:ext>
            </a:extLst>
          </a:blip>
          <a:srcRect r="56166" b="65441"/>
          <a:stretch/>
        </p:blipFill>
        <p:spPr>
          <a:xfrm>
            <a:off x="-622155" y="1090547"/>
            <a:ext cx="3123605" cy="1970153"/>
          </a:xfrm>
          <a:prstGeom prst="rect">
            <a:avLst/>
          </a:prstGeom>
        </p:spPr>
      </p:pic>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5" b="94421" l="9990" r="89961">
                        <a14:foregroundMark x1="22308" y1="19830" x2="39767" y2="24621"/>
                        <a14:foregroundMark x1="18865" y1="65737" x2="26431" y2="78351"/>
                        <a14:foregroundMark x1="84530" y1="38326" x2="84675" y2="48696"/>
                        <a14:foregroundMark x1="71193" y1="72408" x2="65567" y2="94421"/>
                      </a14:backgroundRemoval>
                    </a14:imgEffect>
                  </a14:imgLayer>
                </a14:imgProps>
              </a:ext>
              <a:ext uri="{28A0092B-C50C-407E-A947-70E740481C1C}">
                <a14:useLocalDpi xmlns:a14="http://schemas.microsoft.com/office/drawing/2010/main" val="0"/>
              </a:ext>
            </a:extLst>
          </a:blip>
          <a:srcRect l="56601" t="71998" r="8034" b="-52302"/>
          <a:stretch/>
        </p:blipFill>
        <p:spPr>
          <a:xfrm>
            <a:off x="5362478" y="1765300"/>
            <a:ext cx="2634103" cy="4785095"/>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5" b="94421" l="9990" r="89961">
                        <a14:foregroundMark x1="22308" y1="19830" x2="39767" y2="24621"/>
                        <a14:foregroundMark x1="18865" y1="65737" x2="26431" y2="78351"/>
                        <a14:foregroundMark x1="84530" y1="38326" x2="84675" y2="48696"/>
                        <a14:foregroundMark x1="71193" y1="72408" x2="65567" y2="94421"/>
                      </a14:backgroundRemoval>
                    </a14:imgEffect>
                  </a14:imgLayer>
                </a14:imgProps>
              </a:ext>
              <a:ext uri="{28A0092B-C50C-407E-A947-70E740481C1C}">
                <a14:useLocalDpi xmlns:a14="http://schemas.microsoft.com/office/drawing/2010/main" val="0"/>
              </a:ext>
            </a:extLst>
          </a:blip>
          <a:srcRect l="54781" t="7959" b="65441"/>
          <a:stretch/>
        </p:blipFill>
        <p:spPr>
          <a:xfrm>
            <a:off x="314846" y="4815991"/>
            <a:ext cx="2755967" cy="1296968"/>
          </a:xfrm>
          <a:prstGeom prst="rect">
            <a:avLst/>
          </a:prstGeom>
        </p:spPr>
      </p:pic>
    </p:spTree>
    <p:extLst>
      <p:ext uri="{BB962C8B-B14F-4D97-AF65-F5344CB8AC3E}">
        <p14:creationId xmlns:p14="http://schemas.microsoft.com/office/powerpoint/2010/main" val="6018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53263" t="63291" r="8762" b="15106"/>
          <a:stretch/>
        </p:blipFill>
        <p:spPr>
          <a:xfrm>
            <a:off x="360080" y="-1872940"/>
            <a:ext cx="12488601" cy="3868823"/>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7291862" y="1068002"/>
            <a:ext cx="4311392" cy="7206507"/>
          </a:xfrm>
          <a:prstGeom prst="rect">
            <a:avLst/>
          </a:prstGeom>
        </p:spPr>
      </p:pic>
      <p:sp>
        <p:nvSpPr>
          <p:cNvPr id="6" name="TextBox 5"/>
          <p:cNvSpPr txBox="1"/>
          <p:nvPr/>
        </p:nvSpPr>
        <p:spPr>
          <a:xfrm>
            <a:off x="1941618" y="0"/>
            <a:ext cx="8308764" cy="1538883"/>
          </a:xfrm>
          <a:prstGeom prst="rect">
            <a:avLst/>
          </a:prstGeom>
          <a:noFill/>
        </p:spPr>
        <p:txBody>
          <a:bodyPr wrap="square" rtlCol="0">
            <a:spAutoFit/>
          </a:bodyPr>
          <a:lstStyle/>
          <a:p>
            <a:pPr algn="ctr"/>
            <a:r>
              <a:rPr lang="nl-NL" sz="3800" b="1" dirty="0">
                <a:solidFill>
                  <a:srgbClr val="C00000"/>
                </a:solidFill>
                <a:latin typeface="UTM Avo" panose="02040603050506020204" pitchFamily="18" charset="0"/>
              </a:rPr>
              <a:t>a. Em nhắn người thân mua cho mình một đồ dùng học tập.</a:t>
            </a:r>
            <a:endParaRPr lang="en-US" sz="3800" b="1" dirty="0">
              <a:solidFill>
                <a:srgbClr val="C00000"/>
              </a:solidFill>
              <a:latin typeface="UTM Avo" panose="02040603050506020204" pitchFamily="18" charset="0"/>
            </a:endParaRPr>
          </a:p>
          <a:p>
            <a:endParaRPr lang="en-US" dirty="0"/>
          </a:p>
        </p:txBody>
      </p:sp>
      <p:sp>
        <p:nvSpPr>
          <p:cNvPr id="8" name="TextBox 7"/>
          <p:cNvSpPr txBox="1"/>
          <p:nvPr/>
        </p:nvSpPr>
        <p:spPr>
          <a:xfrm>
            <a:off x="1667894" y="1805850"/>
            <a:ext cx="4841507" cy="707886"/>
          </a:xfrm>
          <a:prstGeom prst="rect">
            <a:avLst/>
          </a:prstGeom>
          <a:noFill/>
        </p:spPr>
        <p:txBody>
          <a:bodyPr wrap="square" rtlCol="0">
            <a:prstTxWarp prst="textArchUp">
              <a:avLst/>
            </a:prstTxWarp>
            <a:spAutoFit/>
          </a:bodyPr>
          <a:lstStyle/>
          <a:p>
            <a:r>
              <a:rPr lang="vi-VN" sz="6000" dirty="0" smtClean="0">
                <a:effectLst/>
                <a:latin typeface="#9Slide03 AmpleSoft Bold" panose="02000000000000000000" pitchFamily="2" charset="0"/>
              </a:rPr>
              <a:t>GỢI Ý</a:t>
            </a:r>
            <a:endParaRPr lang="en-US" sz="6000" dirty="0">
              <a:effectLst/>
              <a:latin typeface="#9Slide03 AmpleSoft Bold" panose="02000000000000000000" pitchFamily="2" charset="0"/>
            </a:endParaRPr>
          </a:p>
        </p:txBody>
      </p:sp>
      <p:sp>
        <p:nvSpPr>
          <p:cNvPr id="9" name="TextBox 8"/>
          <p:cNvSpPr txBox="1"/>
          <p:nvPr/>
        </p:nvSpPr>
        <p:spPr>
          <a:xfrm>
            <a:off x="904412" y="2321004"/>
            <a:ext cx="5759166" cy="507831"/>
          </a:xfrm>
          <a:prstGeom prst="rect">
            <a:avLst/>
          </a:prstGeom>
          <a:noFill/>
        </p:spPr>
        <p:txBody>
          <a:bodyPr wrap="square" rtlCol="0">
            <a:spAutoFit/>
          </a:bodyPr>
          <a:lstStyle/>
          <a:p>
            <a:pPr algn="ctr"/>
            <a:r>
              <a:rPr lang="vi-VN" sz="2700" b="1" dirty="0" smtClean="0">
                <a:solidFill>
                  <a:srgbClr val="002060"/>
                </a:solidFill>
                <a:latin typeface="UTM Avo" panose="02040603050506020204" pitchFamily="18" charset="0"/>
                <a:ea typeface="Times New Roman" panose="02020603050405020304" pitchFamily="18" charset="0"/>
              </a:rPr>
              <a:t> 1.Em viết tin nhắn cho ai?</a:t>
            </a:r>
            <a:endParaRPr lang="en-US" sz="2700" dirty="0"/>
          </a:p>
        </p:txBody>
      </p:sp>
      <p:sp>
        <p:nvSpPr>
          <p:cNvPr id="10" name="TextBox 9"/>
          <p:cNvSpPr txBox="1"/>
          <p:nvPr/>
        </p:nvSpPr>
        <p:spPr>
          <a:xfrm>
            <a:off x="246104" y="3175450"/>
            <a:ext cx="4720312" cy="507831"/>
          </a:xfrm>
          <a:prstGeom prst="rect">
            <a:avLst/>
          </a:prstGeom>
          <a:noFill/>
        </p:spPr>
        <p:txBody>
          <a:bodyPr wrap="square" rtlCol="0">
            <a:spAutoFit/>
          </a:bodyPr>
          <a:lstStyle/>
          <a:p>
            <a:pPr algn="ctr"/>
            <a:r>
              <a:rPr lang="vi-VN" sz="2700" b="1" dirty="0" smtClean="0">
                <a:solidFill>
                  <a:srgbClr val="002060"/>
                </a:solidFill>
                <a:latin typeface="UTM Avo" panose="02040603050506020204" pitchFamily="18" charset="0"/>
                <a:ea typeface="Times New Roman" panose="02020603050405020304" pitchFamily="18" charset="0"/>
              </a:rPr>
              <a:t> 2. Nội dung?</a:t>
            </a:r>
            <a:endParaRPr lang="en-US" sz="2700" dirty="0"/>
          </a:p>
        </p:txBody>
      </p:sp>
      <p:sp>
        <p:nvSpPr>
          <p:cNvPr id="3" name="TextBox 2"/>
          <p:cNvSpPr txBox="1"/>
          <p:nvPr/>
        </p:nvSpPr>
        <p:spPr>
          <a:xfrm>
            <a:off x="2640970" y="2782669"/>
            <a:ext cx="5236473" cy="923330"/>
          </a:xfrm>
          <a:prstGeom prst="rect">
            <a:avLst/>
          </a:prstGeom>
          <a:noFill/>
        </p:spPr>
        <p:txBody>
          <a:bodyPr wrap="square" rtlCol="0">
            <a:spAutoFit/>
          </a:bodyPr>
          <a:lstStyle/>
          <a:p>
            <a:r>
              <a:rPr lang="vi-VN" sz="2700" b="1" dirty="0">
                <a:solidFill>
                  <a:srgbClr val="0070C0"/>
                </a:solidFill>
                <a:latin typeface="UTM Avo" panose="02040603050506020204" pitchFamily="18" charset="0"/>
                <a:ea typeface="Times New Roman" panose="02020603050405020304" pitchFamily="18" charset="0"/>
              </a:rPr>
              <a:t>Người thân (bố, mẹ, chị,...)</a:t>
            </a:r>
            <a:endParaRPr lang="en-US" sz="2700" dirty="0">
              <a:solidFill>
                <a:srgbClr val="0070C0"/>
              </a:solidFill>
            </a:endParaRPr>
          </a:p>
          <a:p>
            <a:endParaRPr lang="en-US" sz="2700" dirty="0">
              <a:solidFill>
                <a:srgbClr val="0070C0"/>
              </a:solidFill>
            </a:endParaRPr>
          </a:p>
        </p:txBody>
      </p:sp>
      <p:sp>
        <p:nvSpPr>
          <p:cNvPr id="11" name="TextBox 10"/>
          <p:cNvSpPr txBox="1"/>
          <p:nvPr/>
        </p:nvSpPr>
        <p:spPr>
          <a:xfrm>
            <a:off x="1568764" y="3698818"/>
            <a:ext cx="6347026" cy="1338828"/>
          </a:xfrm>
          <a:prstGeom prst="rect">
            <a:avLst/>
          </a:prstGeom>
          <a:noFill/>
        </p:spPr>
        <p:txBody>
          <a:bodyPr wrap="square" rtlCol="0">
            <a:spAutoFit/>
          </a:bodyPr>
          <a:lstStyle/>
          <a:p>
            <a:r>
              <a:rPr lang="vi-VN" sz="2700" b="1" dirty="0" smtClean="0">
                <a:solidFill>
                  <a:srgbClr val="0070C0"/>
                </a:solidFill>
                <a:latin typeface="UTM Avo" panose="02040603050506020204" pitchFamily="18" charset="0"/>
                <a:ea typeface="Times New Roman" panose="02020603050405020304" pitchFamily="18" charset="0"/>
              </a:rPr>
              <a:t>Nhờ người thân mua đồ dùng học tập (bút, vở, sách, thước kẻ,...)</a:t>
            </a:r>
            <a:endParaRPr lang="en-US" sz="2700" dirty="0" smtClean="0">
              <a:solidFill>
                <a:srgbClr val="0070C0"/>
              </a:solidFill>
            </a:endParaRPr>
          </a:p>
          <a:p>
            <a:endParaRPr lang="en-US" sz="2700" dirty="0">
              <a:solidFill>
                <a:srgbClr val="0070C0"/>
              </a:solidFill>
            </a:endParaRPr>
          </a:p>
        </p:txBody>
      </p:sp>
      <p:sp>
        <p:nvSpPr>
          <p:cNvPr id="13" name="TextBox 12"/>
          <p:cNvSpPr txBox="1"/>
          <p:nvPr/>
        </p:nvSpPr>
        <p:spPr>
          <a:xfrm rot="548646">
            <a:off x="6964928" y="1772762"/>
            <a:ext cx="4841507" cy="707886"/>
          </a:xfrm>
          <a:prstGeom prst="rect">
            <a:avLst/>
          </a:prstGeom>
          <a:noFill/>
        </p:spPr>
        <p:txBody>
          <a:bodyPr wrap="square" rtlCol="0">
            <a:prstTxWarp prst="textArchUp">
              <a:avLst/>
            </a:prstTxWarp>
            <a:spAutoFit/>
          </a:bodyPr>
          <a:lstStyle/>
          <a:p>
            <a:pPr algn="ctr"/>
            <a:r>
              <a:rPr lang="vi-VN" sz="2500" dirty="0" smtClean="0">
                <a:solidFill>
                  <a:srgbClr val="FF0000"/>
                </a:solidFill>
                <a:effectLst/>
                <a:latin typeface="#9Slide03 AmpleSoft Bold" panose="02000000000000000000" pitchFamily="2" charset="0"/>
              </a:rPr>
              <a:t>BÀI THAM KHẢO</a:t>
            </a:r>
            <a:endParaRPr lang="en-US" sz="2500" dirty="0">
              <a:solidFill>
                <a:srgbClr val="FF0000"/>
              </a:solidFill>
              <a:effectLst/>
              <a:latin typeface="#9Slide03 AmpleSoft Bold" panose="02000000000000000000" pitchFamily="2" charset="0"/>
            </a:endParaRPr>
          </a:p>
        </p:txBody>
      </p:sp>
      <p:sp>
        <p:nvSpPr>
          <p:cNvPr id="19" name="TextBox 18"/>
          <p:cNvSpPr txBox="1"/>
          <p:nvPr/>
        </p:nvSpPr>
        <p:spPr>
          <a:xfrm rot="545935">
            <a:off x="7958061" y="2082696"/>
            <a:ext cx="2742131" cy="3693319"/>
          </a:xfrm>
          <a:prstGeom prst="rect">
            <a:avLst/>
          </a:prstGeom>
          <a:noFill/>
        </p:spPr>
        <p:txBody>
          <a:bodyPr wrap="square" rtlCol="0">
            <a:spAutoFit/>
          </a:bodyPr>
          <a:lstStyle/>
          <a:p>
            <a:r>
              <a:rPr lang="vi-VN" sz="2600" b="1" dirty="0" smtClean="0">
                <a:solidFill>
                  <a:srgbClr val="0070C0"/>
                </a:solidFill>
                <a:latin typeface="UTM Avo" panose="02040603050506020204" pitchFamily="18" charset="0"/>
                <a:ea typeface="Times New Roman" panose="02020603050405020304" pitchFamily="18" charset="0"/>
              </a:rPr>
              <a:t>    </a:t>
            </a:r>
            <a:r>
              <a:rPr lang="vi-VN" sz="2600" b="1" dirty="0" smtClean="0">
                <a:solidFill>
                  <a:srgbClr val="002060"/>
                </a:solidFill>
                <a:latin typeface="UTM Avo" panose="02040603050506020204" pitchFamily="18" charset="0"/>
                <a:ea typeface="Times New Roman" panose="02020603050405020304" pitchFamily="18" charset="0"/>
              </a:rPr>
              <a:t>Mẹ ơi!</a:t>
            </a:r>
          </a:p>
          <a:p>
            <a:r>
              <a:rPr lang="vi-VN" sz="2600" b="1" dirty="0" smtClean="0">
                <a:solidFill>
                  <a:srgbClr val="002060"/>
                </a:solidFill>
                <a:latin typeface="UTM Avo" panose="02040603050506020204" pitchFamily="18" charset="0"/>
                <a:ea typeface="Times New Roman" panose="02020603050405020304" pitchFamily="18" charset="0"/>
              </a:rPr>
              <a:t>Hộp bút của con bị rách rồi. Mẹ mua cho con một chiếc hộp bút mới mẹ nhé. </a:t>
            </a:r>
          </a:p>
          <a:p>
            <a:r>
              <a:rPr lang="vi-VN" sz="2600" b="1" dirty="0">
                <a:solidFill>
                  <a:srgbClr val="002060"/>
                </a:solidFill>
                <a:latin typeface="UTM Avo" panose="02040603050506020204" pitchFamily="18" charset="0"/>
                <a:ea typeface="Times New Roman" panose="02020603050405020304" pitchFamily="18" charset="0"/>
              </a:rPr>
              <a:t> </a:t>
            </a:r>
            <a:r>
              <a:rPr lang="vi-VN" sz="2600" b="1" dirty="0" smtClean="0">
                <a:solidFill>
                  <a:srgbClr val="002060"/>
                </a:solidFill>
                <a:latin typeface="UTM Avo" panose="02040603050506020204" pitchFamily="18" charset="0"/>
                <a:ea typeface="Times New Roman" panose="02020603050405020304" pitchFamily="18" charset="0"/>
              </a:rPr>
              <a:t> Con gái yêu của mẹ!</a:t>
            </a:r>
          </a:p>
        </p:txBody>
      </p:sp>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80" b="44633" l="5900" r="53396">
                        <a14:foregroundMark x1="45204" y1="10916" x2="44312" y2="12978"/>
                      </a14:backgroundRemoval>
                    </a14:imgEffect>
                  </a14:imgLayer>
                </a14:imgProps>
              </a:ext>
              <a:ext uri="{28A0092B-C50C-407E-A947-70E740481C1C}">
                <a14:useLocalDpi xmlns:a14="http://schemas.microsoft.com/office/drawing/2010/main" val="0"/>
              </a:ext>
            </a:extLst>
          </a:blip>
          <a:srcRect t="3703" r="40667" b="55185"/>
          <a:stretch/>
        </p:blipFill>
        <p:spPr>
          <a:xfrm>
            <a:off x="316552" y="4333107"/>
            <a:ext cx="5410389" cy="219233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122" b="94482" l="53226" r="100000"/>
                    </a14:imgEffect>
                  </a14:imgLayer>
                </a14:imgProps>
              </a:ext>
              <a:ext uri="{28A0092B-C50C-407E-A947-70E740481C1C}">
                <a14:useLocalDpi xmlns:a14="http://schemas.microsoft.com/office/drawing/2010/main" val="0"/>
              </a:ext>
            </a:extLst>
          </a:blip>
          <a:srcRect l="54796" t="45741"/>
          <a:stretch/>
        </p:blipFill>
        <p:spPr>
          <a:xfrm>
            <a:off x="4934771" y="5037646"/>
            <a:ext cx="2435365" cy="2046220"/>
          </a:xfrm>
          <a:prstGeom prst="rect">
            <a:avLst/>
          </a:prstGeom>
        </p:spPr>
      </p:pic>
    </p:spTree>
    <p:extLst>
      <p:ext uri="{BB962C8B-B14F-4D97-AF65-F5344CB8AC3E}">
        <p14:creationId xmlns:p14="http://schemas.microsoft.com/office/powerpoint/2010/main" val="17374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26" presetClass="emph" presetSubtype="0" fill="hold" grpId="1"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par>
                          <p:cTn id="44" fill="hold">
                            <p:stCondLst>
                              <p:cond delay="2000"/>
                            </p:stCondLst>
                            <p:childTnLst>
                              <p:par>
                                <p:cTn id="45" presetID="6"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9" grpId="0"/>
      <p:bldP spid="10" grpId="0"/>
      <p:bldP spid="3" grpId="0"/>
      <p:bldP spid="11" grpId="0"/>
      <p:bldP spid="1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53263" t="63291" r="8762" b="15106"/>
          <a:stretch/>
        </p:blipFill>
        <p:spPr>
          <a:xfrm>
            <a:off x="68476" y="-1863813"/>
            <a:ext cx="12055047" cy="3914591"/>
          </a:xfrm>
          <a:prstGeom prst="rect">
            <a:avLst/>
          </a:prstGeom>
        </p:spPr>
      </p:pic>
      <p:sp>
        <p:nvSpPr>
          <p:cNvPr id="5" name="TextBox 4"/>
          <p:cNvSpPr txBox="1"/>
          <p:nvPr/>
        </p:nvSpPr>
        <p:spPr>
          <a:xfrm>
            <a:off x="1547901" y="55277"/>
            <a:ext cx="7700879" cy="1846659"/>
          </a:xfrm>
          <a:prstGeom prst="rect">
            <a:avLst/>
          </a:prstGeom>
          <a:noFill/>
        </p:spPr>
        <p:txBody>
          <a:bodyPr wrap="square" rtlCol="0">
            <a:spAutoFit/>
          </a:bodyPr>
          <a:lstStyle/>
          <a:p>
            <a:pPr algn="ctr"/>
            <a:r>
              <a:rPr lang="nl-NL" sz="3800" b="1" dirty="0">
                <a:solidFill>
                  <a:srgbClr val="002060"/>
                </a:solidFill>
                <a:latin typeface="UTM Avo" panose="02040603050506020204" pitchFamily="18" charset="0"/>
              </a:rPr>
              <a:t>b. Em nhắn bạn mang cho mình mượn cuốn truyện.</a:t>
            </a:r>
            <a:endParaRPr lang="en-US" sz="3800" b="1" dirty="0">
              <a:solidFill>
                <a:srgbClr val="002060"/>
              </a:solidFill>
              <a:latin typeface="UTM Avo" panose="02040603050506020204" pitchFamily="18" charset="0"/>
            </a:endParaRPr>
          </a:p>
          <a:p>
            <a:pPr algn="ctr"/>
            <a:endParaRPr lang="en-US" sz="3800" dirty="0"/>
          </a:p>
        </p:txBody>
      </p:sp>
      <p:pic>
        <p:nvPicPr>
          <p:cNvPr id="7" name="Picture 6"/>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7520444" y="805383"/>
            <a:ext cx="4531855" cy="7575012"/>
          </a:xfrm>
          <a:prstGeom prst="rect">
            <a:avLst/>
          </a:prstGeom>
        </p:spPr>
      </p:pic>
      <p:sp>
        <p:nvSpPr>
          <p:cNvPr id="8" name="TextBox 7"/>
          <p:cNvSpPr txBox="1"/>
          <p:nvPr/>
        </p:nvSpPr>
        <p:spPr>
          <a:xfrm>
            <a:off x="1115262" y="1846084"/>
            <a:ext cx="4841507" cy="707886"/>
          </a:xfrm>
          <a:prstGeom prst="rect">
            <a:avLst/>
          </a:prstGeom>
          <a:noFill/>
        </p:spPr>
        <p:txBody>
          <a:bodyPr wrap="square" rtlCol="0">
            <a:prstTxWarp prst="textArchUp">
              <a:avLst/>
            </a:prstTxWarp>
            <a:spAutoFit/>
          </a:bodyPr>
          <a:lstStyle/>
          <a:p>
            <a:r>
              <a:rPr lang="vi-VN" sz="6000" dirty="0" smtClean="0">
                <a:solidFill>
                  <a:schemeClr val="tx1">
                    <a:lumMod val="75000"/>
                    <a:lumOff val="25000"/>
                  </a:schemeClr>
                </a:solidFill>
                <a:effectLst/>
                <a:latin typeface="#9Slide03 AmpleSoft Bold" panose="02000000000000000000" pitchFamily="2" charset="0"/>
              </a:rPr>
              <a:t>GỢI Ý</a:t>
            </a:r>
            <a:endParaRPr lang="en-US" sz="6000" dirty="0">
              <a:solidFill>
                <a:schemeClr val="tx1">
                  <a:lumMod val="75000"/>
                  <a:lumOff val="25000"/>
                </a:schemeClr>
              </a:solidFill>
              <a:effectLst/>
              <a:latin typeface="#9Slide03 AmpleSoft Bold" panose="02000000000000000000" pitchFamily="2" charset="0"/>
            </a:endParaRPr>
          </a:p>
        </p:txBody>
      </p:sp>
      <p:sp>
        <p:nvSpPr>
          <p:cNvPr id="9" name="TextBox 8"/>
          <p:cNvSpPr txBox="1"/>
          <p:nvPr/>
        </p:nvSpPr>
        <p:spPr>
          <a:xfrm>
            <a:off x="903633" y="2287804"/>
            <a:ext cx="7096588" cy="677108"/>
          </a:xfrm>
          <a:prstGeom prst="rect">
            <a:avLst/>
          </a:prstGeom>
          <a:noFill/>
        </p:spPr>
        <p:txBody>
          <a:bodyPr wrap="square" rtlCol="0">
            <a:spAutoFit/>
          </a:bodyPr>
          <a:lstStyle/>
          <a:p>
            <a:pPr algn="ctr"/>
            <a:r>
              <a:rPr lang="vi-VN" sz="3800" b="1" dirty="0" smtClean="0">
                <a:solidFill>
                  <a:srgbClr val="002060"/>
                </a:solidFill>
                <a:latin typeface="UTM Avo" panose="02040603050506020204" pitchFamily="18" charset="0"/>
                <a:ea typeface="Times New Roman" panose="02020603050405020304" pitchFamily="18" charset="0"/>
              </a:rPr>
              <a:t> 1.Em viết tin nhắn cho ai?</a:t>
            </a:r>
            <a:endParaRPr lang="en-US" sz="3800" dirty="0"/>
          </a:p>
        </p:txBody>
      </p:sp>
      <p:sp>
        <p:nvSpPr>
          <p:cNvPr id="10" name="TextBox 9"/>
          <p:cNvSpPr txBox="1"/>
          <p:nvPr/>
        </p:nvSpPr>
        <p:spPr>
          <a:xfrm>
            <a:off x="488910" y="3418484"/>
            <a:ext cx="4720312" cy="677108"/>
          </a:xfrm>
          <a:prstGeom prst="rect">
            <a:avLst/>
          </a:prstGeom>
          <a:noFill/>
        </p:spPr>
        <p:txBody>
          <a:bodyPr wrap="square" rtlCol="0">
            <a:spAutoFit/>
          </a:bodyPr>
          <a:lstStyle/>
          <a:p>
            <a:pPr algn="ctr"/>
            <a:r>
              <a:rPr lang="vi-VN" sz="3800" b="1" dirty="0" smtClean="0">
                <a:solidFill>
                  <a:srgbClr val="002060"/>
                </a:solidFill>
                <a:latin typeface="UTM Avo" panose="02040603050506020204" pitchFamily="18" charset="0"/>
                <a:ea typeface="Times New Roman" panose="02020603050405020304" pitchFamily="18" charset="0"/>
              </a:rPr>
              <a:t> 2. Nội dung?</a:t>
            </a:r>
            <a:endParaRPr lang="en-US" sz="3800" dirty="0"/>
          </a:p>
        </p:txBody>
      </p:sp>
      <p:sp>
        <p:nvSpPr>
          <p:cNvPr id="11" name="TextBox 10"/>
          <p:cNvSpPr txBox="1"/>
          <p:nvPr/>
        </p:nvSpPr>
        <p:spPr>
          <a:xfrm>
            <a:off x="2000210" y="2865366"/>
            <a:ext cx="4587603" cy="677108"/>
          </a:xfrm>
          <a:prstGeom prst="rect">
            <a:avLst/>
          </a:prstGeom>
          <a:noFill/>
        </p:spPr>
        <p:txBody>
          <a:bodyPr wrap="square" rtlCol="0">
            <a:spAutoFit/>
          </a:bodyPr>
          <a:lstStyle/>
          <a:p>
            <a:r>
              <a:rPr lang="vi-VN" sz="3800" b="1" dirty="0" smtClean="0">
                <a:solidFill>
                  <a:srgbClr val="0070C0"/>
                </a:solidFill>
                <a:latin typeface="UTM Avo" panose="02040603050506020204" pitchFamily="18" charset="0"/>
                <a:ea typeface="Times New Roman" panose="02020603050405020304" pitchFamily="18" charset="0"/>
              </a:rPr>
              <a:t> Viết cho bạn.</a:t>
            </a:r>
            <a:endParaRPr lang="en-US" sz="3800" dirty="0" smtClean="0">
              <a:solidFill>
                <a:srgbClr val="0070C0"/>
              </a:solidFill>
            </a:endParaRPr>
          </a:p>
        </p:txBody>
      </p:sp>
      <p:sp>
        <p:nvSpPr>
          <p:cNvPr id="12" name="TextBox 11"/>
          <p:cNvSpPr txBox="1"/>
          <p:nvPr/>
        </p:nvSpPr>
        <p:spPr>
          <a:xfrm>
            <a:off x="1547901" y="4003828"/>
            <a:ext cx="6399905" cy="1261884"/>
          </a:xfrm>
          <a:prstGeom prst="rect">
            <a:avLst/>
          </a:prstGeom>
          <a:noFill/>
        </p:spPr>
        <p:txBody>
          <a:bodyPr wrap="square" rtlCol="0">
            <a:spAutoFit/>
          </a:bodyPr>
          <a:lstStyle/>
          <a:p>
            <a:r>
              <a:rPr lang="vi-VN" sz="3800" b="1" dirty="0" smtClean="0">
                <a:solidFill>
                  <a:srgbClr val="0070C0"/>
                </a:solidFill>
                <a:latin typeface="UTM Avo" panose="02040603050506020204" pitchFamily="18" charset="0"/>
                <a:ea typeface="Times New Roman" panose="02020603050405020304" pitchFamily="18" charset="0"/>
              </a:rPr>
              <a:t>Nhắn bạn mang cho mình mượn cuốn truyện.</a:t>
            </a:r>
            <a:endParaRPr lang="en-US" sz="3800" dirty="0">
              <a:solidFill>
                <a:srgbClr val="0070C0"/>
              </a:solidFill>
            </a:endParaRPr>
          </a:p>
        </p:txBody>
      </p:sp>
      <p:sp>
        <p:nvSpPr>
          <p:cNvPr id="16" name="TextBox 15"/>
          <p:cNvSpPr txBox="1"/>
          <p:nvPr/>
        </p:nvSpPr>
        <p:spPr>
          <a:xfrm rot="525857">
            <a:off x="8102413" y="1782458"/>
            <a:ext cx="2897568" cy="4493538"/>
          </a:xfrm>
          <a:prstGeom prst="rect">
            <a:avLst/>
          </a:prstGeom>
          <a:noFill/>
        </p:spPr>
        <p:txBody>
          <a:bodyPr wrap="square" rtlCol="0">
            <a:spAutoFit/>
          </a:bodyPr>
          <a:lstStyle/>
          <a:p>
            <a:r>
              <a:rPr lang="vi-VN" sz="2600" b="1" dirty="0" smtClean="0">
                <a:latin typeface="UTM Avo" panose="02040603050506020204" pitchFamily="18" charset="0"/>
                <a:ea typeface="Times New Roman" panose="02020603050405020304" pitchFamily="18" charset="0"/>
              </a:rPr>
              <a:t>  Hà An ơi!</a:t>
            </a:r>
          </a:p>
          <a:p>
            <a:r>
              <a:rPr lang="vi-VN" sz="2600" b="1" dirty="0" smtClean="0">
                <a:latin typeface="UTM Avo" panose="02040603050506020204" pitchFamily="18" charset="0"/>
                <a:ea typeface="Times New Roman" panose="02020603050405020304" pitchFamily="18" charset="0"/>
              </a:rPr>
              <a:t>Mai đi học bạn mang cho mình mượn cuốn truyện Conan nhé.</a:t>
            </a:r>
          </a:p>
          <a:p>
            <a:r>
              <a:rPr lang="vi-VN" sz="2600" b="1" dirty="0" smtClean="0">
                <a:latin typeface="UTM Avo" panose="02040603050506020204" pitchFamily="18" charset="0"/>
                <a:ea typeface="Times New Roman" panose="02020603050405020304" pitchFamily="18" charset="0"/>
              </a:rPr>
              <a:t>Cảm ơn bạn nhiều! </a:t>
            </a:r>
          </a:p>
          <a:p>
            <a:r>
              <a:rPr lang="vi-VN" sz="2600" b="1" dirty="0" smtClean="0">
                <a:latin typeface="UTM Avo" panose="02040603050506020204" pitchFamily="18" charset="0"/>
                <a:ea typeface="Times New Roman" panose="02020603050405020304" pitchFamily="18" charset="0"/>
              </a:rPr>
              <a:t>     </a:t>
            </a:r>
            <a:r>
              <a:rPr lang="vi-VN" sz="2600" b="1" i="1" dirty="0" smtClean="0">
                <a:latin typeface="UTM Avo" panose="02040603050506020204" pitchFamily="18" charset="0"/>
                <a:ea typeface="Times New Roman" panose="02020603050405020304" pitchFamily="18" charset="0"/>
              </a:rPr>
              <a:t>Bạn của An</a:t>
            </a:r>
          </a:p>
          <a:p>
            <a:r>
              <a:rPr lang="vi-VN" sz="2600" b="1" i="1" dirty="0" smtClean="0">
                <a:latin typeface="UTM Avo" panose="02040603050506020204" pitchFamily="18" charset="0"/>
                <a:ea typeface="Times New Roman" panose="02020603050405020304" pitchFamily="18" charset="0"/>
              </a:rPr>
              <a:t>         Nhi</a:t>
            </a:r>
          </a:p>
          <a:p>
            <a:endParaRPr lang="vi-VN" sz="2600" b="1" dirty="0" smtClean="0">
              <a:latin typeface="UTM Avo" panose="02040603050506020204" pitchFamily="18" charset="0"/>
              <a:ea typeface="Times New Roman" panose="02020603050405020304" pitchFamily="18" charset="0"/>
            </a:endParaRPr>
          </a:p>
        </p:txBody>
      </p:sp>
      <p:sp>
        <p:nvSpPr>
          <p:cNvPr id="17" name="TextBox 16"/>
          <p:cNvSpPr txBox="1"/>
          <p:nvPr/>
        </p:nvSpPr>
        <p:spPr>
          <a:xfrm rot="548646">
            <a:off x="7365617" y="1558808"/>
            <a:ext cx="4841507" cy="707886"/>
          </a:xfrm>
          <a:prstGeom prst="rect">
            <a:avLst/>
          </a:prstGeom>
          <a:noFill/>
        </p:spPr>
        <p:txBody>
          <a:bodyPr wrap="square" rtlCol="0">
            <a:prstTxWarp prst="textArchUp">
              <a:avLst/>
            </a:prstTxWarp>
            <a:spAutoFit/>
          </a:bodyPr>
          <a:lstStyle/>
          <a:p>
            <a:pPr algn="ctr"/>
            <a:r>
              <a:rPr lang="vi-VN" sz="2500" dirty="0" smtClean="0">
                <a:solidFill>
                  <a:schemeClr val="bg1"/>
                </a:solidFill>
                <a:effectLst/>
                <a:latin typeface="#9Slide03 AmpleSoft Bold" panose="02000000000000000000" pitchFamily="2" charset="0"/>
              </a:rPr>
              <a:t>BÀI THAM KHẢO</a:t>
            </a:r>
            <a:endParaRPr lang="en-US" sz="2500" dirty="0">
              <a:solidFill>
                <a:schemeClr val="bg1"/>
              </a:solidFill>
              <a:effectLst/>
              <a:latin typeface="#9Slide03 AmpleSoft Bold" panose="02000000000000000000" pitchFamily="2" charset="0"/>
            </a:endParaRPr>
          </a:p>
        </p:txBody>
      </p:sp>
    </p:spTree>
    <p:extLst>
      <p:ext uri="{BB962C8B-B14F-4D97-AF65-F5344CB8AC3E}">
        <p14:creationId xmlns:p14="http://schemas.microsoft.com/office/powerpoint/2010/main" val="2448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9" grpId="0"/>
      <p:bldP spid="10" grpId="0"/>
      <p:bldP spid="11" grpId="0"/>
      <p:bldP spid="1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5">
                <a:tint val="45000"/>
                <a:satMod val="400000"/>
              </a:schemeClr>
            </a:duotone>
          </a:blip>
          <a:stretch>
            <a:fillRect/>
          </a:stretch>
        </p:blipFill>
        <p:spPr>
          <a:xfrm>
            <a:off x="592603" y="388286"/>
            <a:ext cx="11168840" cy="5456393"/>
          </a:xfrm>
          <a:prstGeom prst="rect">
            <a:avLst/>
          </a:prstGeom>
        </p:spPr>
      </p:pic>
    </p:spTree>
    <p:extLst>
      <p:ext uri="{BB962C8B-B14F-4D97-AF65-F5344CB8AC3E}">
        <p14:creationId xmlns:p14="http://schemas.microsoft.com/office/powerpoint/2010/main" val="599588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7689" y="251260"/>
            <a:ext cx="11912711" cy="63273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123" y="251260"/>
            <a:ext cx="11709842" cy="6263253"/>
          </a:xfrm>
          <a:prstGeom prst="rect">
            <a:avLst/>
          </a:prstGeom>
          <a:noFill/>
        </p:spPr>
        <p:txBody>
          <a:bodyPr wrap="square" rtlCol="0">
            <a:spAutoFit/>
          </a:bodyPr>
          <a:lstStyle/>
          <a:p>
            <a:r>
              <a:rPr lang="vi-VN" sz="2300" b="1" dirty="0" smtClean="0">
                <a:solidFill>
                  <a:srgbClr val="0070C0"/>
                </a:solidFill>
                <a:latin typeface="UTM Avo" panose="02040603050506020204" pitchFamily="18" charset="0"/>
                <a:ea typeface="Times New Roman" panose="02020603050405020304" pitchFamily="18" charset="0"/>
              </a:rPr>
              <a:t>                                </a:t>
            </a:r>
            <a:r>
              <a:rPr lang="en-US" sz="2300" b="1" dirty="0" smtClean="0">
                <a:solidFill>
                  <a:srgbClr val="0070C0"/>
                </a:solidFill>
                <a:latin typeface="UTM Avo" panose="02040603050506020204" pitchFamily="18" charset="0"/>
                <a:ea typeface="Times New Roman" panose="02020603050405020304" pitchFamily="18" charset="0"/>
              </a:rPr>
              <a:t>      </a:t>
            </a:r>
            <a:r>
              <a:rPr lang="vi-VN" sz="3300" b="1" dirty="0" smtClean="0">
                <a:solidFill>
                  <a:srgbClr val="FF0000"/>
                </a:solidFill>
                <a:latin typeface="UTM Avo" panose="02040603050506020204" pitchFamily="18" charset="0"/>
                <a:ea typeface="Times New Roman" panose="02020603050405020304" pitchFamily="18" charset="0"/>
              </a:rPr>
              <a:t>Đi </a:t>
            </a:r>
            <a:r>
              <a:rPr lang="vi-VN" sz="3300" b="1" dirty="0" smtClean="0">
                <a:solidFill>
                  <a:srgbClr val="FF0000"/>
                </a:solidFill>
                <a:latin typeface="UTM Avo" panose="02040603050506020204" pitchFamily="18" charset="0"/>
                <a:ea typeface="Times New Roman" panose="02020603050405020304" pitchFamily="18" charset="0"/>
              </a:rPr>
              <a:t>tàu Thống Nhất</a:t>
            </a:r>
          </a:p>
          <a:p>
            <a:pPr algn="just"/>
            <a:r>
              <a:rPr lang="vi-VN" sz="2300" b="1" dirty="0" smtClean="0">
                <a:solidFill>
                  <a:srgbClr val="0070C0"/>
                </a:solidFill>
                <a:ea typeface="Times New Roman" panose="02020603050405020304" pitchFamily="18" charset="0"/>
              </a:rPr>
              <a:t>     </a:t>
            </a:r>
            <a:r>
              <a:rPr lang="vi-VN" sz="2300" b="1" dirty="0" smtClean="0">
                <a:solidFill>
                  <a:schemeClr val="bg2">
                    <a:lumMod val="50000"/>
                  </a:schemeClr>
                </a:solidFill>
                <a:ea typeface="Times New Roman" panose="02020603050405020304" pitchFamily="18" charset="0"/>
              </a:rPr>
              <a:t>Đi tàu Thống Nhất khoái cực kì! Đêm trước, tôi cùng bố mẹ lên tàu ở ga Hàng Cỏ - Hà Nội. Chẳng nhớ là tôi đã ngủ mấy đêm, mấy giấc, năm, mười, mười lăm, hai mươi,...mở mắt ra đã thấy Thành phố Hồ Chí Minh sáng bạch.</a:t>
            </a:r>
          </a:p>
          <a:p>
            <a:pPr algn="just"/>
            <a:r>
              <a:rPr lang="vi-VN" sz="2300" b="1" dirty="0" smtClean="0">
                <a:solidFill>
                  <a:schemeClr val="bg2">
                    <a:lumMod val="50000"/>
                  </a:schemeClr>
                </a:solidFill>
                <a:ea typeface="Times New Roman" panose="02020603050405020304" pitchFamily="18" charset="0"/>
              </a:rPr>
              <a:t>     Đi tàu Thống Nhất, những lúc ngủ thì được lắc lư như đưa võng, tàu lại còn tấu nhạc “xình, xình xịch...xình, xình xịch...”ru mình nữa. Lúc thức thì như được nằm võng mà coi phim. Khung cửa sổ toa tàu mở ra như màn hình ti vi. Màn hình hiện lên khi thì núi cao, khi thì biển rộng. Lại có khi phim đang chiếu, màn hình bỗng phụt tắt, tối mò! Đấy là lúc tàu Thống Nhất chạy xuyên qua núi, thôi chiếu phim, chuyển qua diễn trò ảo thuật, biến ngày thành đêm. Rồi phim lại chiếu, màn hình cửa sổ lại hiện ra rừng xanh với cát trắng. Có những lúc phim chiếu chậm dần rồi dừng hẳn. Màn hình cửa sổ tàu Thống Nhất hiện ra đủ thứ quà cùng những lời mời ngọt ngào. Kẹo mè xửng, nho Mường Mán, củ đậu Tháp Chàm,... thứ gì cũng ngon.</a:t>
            </a:r>
          </a:p>
          <a:p>
            <a:pPr algn="just"/>
            <a:r>
              <a:rPr lang="vi-VN" sz="2300" b="1" dirty="0" smtClean="0">
                <a:solidFill>
                  <a:schemeClr val="bg2">
                    <a:lumMod val="50000"/>
                  </a:schemeClr>
                </a:solidFill>
                <a:ea typeface="Times New Roman" panose="02020603050405020304" pitchFamily="18" charset="0"/>
              </a:rPr>
              <a:t>    Đi tàu Thống Nhất, đã được xem những “thước phim” đẹp mắt, được ăn ngon miệng, lại được nghe những âm thanh vui tai!</a:t>
            </a:r>
          </a:p>
          <a:p>
            <a:r>
              <a:rPr lang="vi-VN" sz="2300" b="1" i="1" dirty="0" smtClean="0">
                <a:solidFill>
                  <a:schemeClr val="bg2">
                    <a:lumMod val="50000"/>
                  </a:schemeClr>
                </a:solidFill>
                <a:ea typeface="Times New Roman" panose="02020603050405020304" pitchFamily="18" charset="0"/>
              </a:rPr>
              <a:t>                                                                     </a:t>
            </a:r>
            <a:r>
              <a:rPr lang="en-US" sz="2300" b="1" i="1" dirty="0" smtClean="0">
                <a:solidFill>
                  <a:schemeClr val="bg2">
                    <a:lumMod val="50000"/>
                  </a:schemeClr>
                </a:solidFill>
                <a:ea typeface="Times New Roman" panose="02020603050405020304" pitchFamily="18" charset="0"/>
              </a:rPr>
              <a:t>                           </a:t>
            </a:r>
            <a:r>
              <a:rPr lang="vi-VN" sz="2300" b="1" i="1" dirty="0" smtClean="0">
                <a:solidFill>
                  <a:schemeClr val="bg2">
                    <a:lumMod val="50000"/>
                  </a:schemeClr>
                </a:solidFill>
                <a:ea typeface="Times New Roman" panose="02020603050405020304" pitchFamily="18" charset="0"/>
              </a:rPr>
              <a:t>(</a:t>
            </a:r>
            <a:r>
              <a:rPr lang="vi-VN" sz="2300" b="1" i="1" dirty="0" smtClean="0">
                <a:solidFill>
                  <a:schemeClr val="bg2">
                    <a:lumMod val="50000"/>
                  </a:schemeClr>
                </a:solidFill>
                <a:ea typeface="Times New Roman" panose="02020603050405020304" pitchFamily="18" charset="0"/>
              </a:rPr>
              <a:t>Trần Quốc Toàn</a:t>
            </a:r>
            <a:r>
              <a:rPr lang="vi-VN" sz="2300" b="1" i="1" dirty="0" smtClean="0">
                <a:solidFill>
                  <a:schemeClr val="bg2">
                    <a:lumMod val="50000"/>
                  </a:schemeClr>
                </a:solidFill>
                <a:ea typeface="Times New Roman" panose="02020603050405020304" pitchFamily="18" charset="0"/>
              </a:rPr>
              <a:t>)</a:t>
            </a:r>
            <a:endParaRPr lang="vi-VN" sz="2300" b="1" i="1" dirty="0" smtClean="0">
              <a:solidFill>
                <a:schemeClr val="bg2">
                  <a:lumMod val="50000"/>
                </a:schemeClr>
              </a:solidFill>
              <a:ea typeface="Times New Roman" panose="02020603050405020304" pitchFamily="18" charset="0"/>
            </a:endParaRPr>
          </a:p>
        </p:txBody>
      </p:sp>
    </p:spTree>
    <p:extLst>
      <p:ext uri="{BB962C8B-B14F-4D97-AF65-F5344CB8AC3E}">
        <p14:creationId xmlns:p14="http://schemas.microsoft.com/office/powerpoint/2010/main" val="23670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8344" y="161385"/>
            <a:ext cx="6134582" cy="392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635750" y="3329186"/>
            <a:ext cx="5397500" cy="337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750" y="149924"/>
            <a:ext cx="5397500" cy="305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891" b="90595" l="3459" r="100000">
                        <a14:foregroundMark x1="52245" y1="47755" x2="61833" y2="53883"/>
                        <a14:foregroundMark x1="52791" y1="55583" x2="60194" y2="55583"/>
                        <a14:foregroundMark x1="73362" y1="57949" x2="79794" y2="58495"/>
                        <a14:foregroundMark x1="52973" y1="58677" x2="61468" y2="58131"/>
                        <a14:foregroundMark x1="17597" y1="58495" x2="17597" y2="58495"/>
                        <a14:foregroundMark x1="35740" y1="38532" x2="35922" y2="39078"/>
                      </a14:backgroundRemoval>
                    </a14:imgEffect>
                  </a14:imgLayer>
                </a14:imgProps>
              </a:ext>
              <a:ext uri="{28A0092B-C50C-407E-A947-70E740481C1C}">
                <a14:useLocalDpi xmlns:a14="http://schemas.microsoft.com/office/drawing/2010/main" val="0"/>
              </a:ext>
            </a:extLst>
          </a:blip>
          <a:stretch>
            <a:fillRect/>
          </a:stretch>
        </p:blipFill>
        <p:spPr>
          <a:xfrm>
            <a:off x="11722101" y="1677265"/>
            <a:ext cx="7696201" cy="7988300"/>
          </a:xfrm>
          <a:prstGeom prst="rect">
            <a:avLst/>
          </a:prstGeom>
        </p:spPr>
      </p:pic>
    </p:spTree>
    <p:extLst>
      <p:ext uri="{BB962C8B-B14F-4D97-AF65-F5344CB8AC3E}">
        <p14:creationId xmlns:p14="http://schemas.microsoft.com/office/powerpoint/2010/main" val="14481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33333E-6 L -1.02526 0.01436 " pathEditMode="relative" rAng="0" ptsTypes="AA">
                                      <p:cBhvr>
                                        <p:cTn id="6" dur="2000" fill="hold"/>
                                        <p:tgtEl>
                                          <p:spTgt spid="8"/>
                                        </p:tgtEl>
                                        <p:attrNameLst>
                                          <p:attrName>ppt_x</p:attrName>
                                          <p:attrName>ppt_y</p:attrName>
                                        </p:attrNameLst>
                                      </p:cBhvr>
                                      <p:rCtr x="-51263" y="71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一个圆顶角，剪去另一个顶角 17">
            <a:extLst>
              <a:ext uri="{FF2B5EF4-FFF2-40B4-BE49-F238E27FC236}">
                <a16:creationId xmlns:a16="http://schemas.microsoft.com/office/drawing/2014/main" id="{E042DD80-0AB9-4C36-B011-9179551187A1}"/>
              </a:ext>
            </a:extLst>
          </p:cNvPr>
          <p:cNvSpPr/>
          <p:nvPr/>
        </p:nvSpPr>
        <p:spPr>
          <a:xfrm>
            <a:off x="1308787" y="546161"/>
            <a:ext cx="9747682" cy="2034993"/>
          </a:xfrm>
          <a:prstGeom prst="snipRoundRect">
            <a:avLst/>
          </a:prstGeom>
          <a:solidFill>
            <a:schemeClr val="bg1"/>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002060"/>
                </a:solidFill>
                <a:latin typeface="UTM Avo" panose="02040603050506020204" pitchFamily="18" charset="0"/>
                <a:ea typeface="Times New Roman" panose="02020603050405020304" pitchFamily="18" charset="0"/>
              </a:rPr>
              <a:t>Trao đổi về những hoạt động em yêu thích trong bài?</a:t>
            </a:r>
            <a:endParaRPr lang="zh-CN" altLang="en-US" sz="4000" dirty="0">
              <a:solidFill>
                <a:srgbClr val="002060"/>
              </a:solidFill>
            </a:endParaRPr>
          </a:p>
        </p:txBody>
      </p:sp>
      <p:sp>
        <p:nvSpPr>
          <p:cNvPr id="5" name="Freeform 6"/>
          <p:cNvSpPr>
            <a:spLocks/>
          </p:cNvSpPr>
          <p:nvPr/>
        </p:nvSpPr>
        <p:spPr bwMode="auto">
          <a:xfrm>
            <a:off x="0" y="3919818"/>
            <a:ext cx="11462425" cy="3004429"/>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ln>
            <a:headEnd/>
            <a:tailEnd/>
          </a:ln>
        </p:spPr>
        <p:style>
          <a:lnRef idx="2">
            <a:schemeClr val="accent6"/>
          </a:lnRef>
          <a:fillRef idx="1">
            <a:schemeClr val="lt1"/>
          </a:fillRef>
          <a:effectRef idx="0">
            <a:schemeClr val="accent6"/>
          </a:effectRef>
          <a:fontRef idx="minor">
            <a:schemeClr val="dk1"/>
          </a:fontRef>
        </p:style>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a:solidFill>
                <a:srgbClr val="5BBE97"/>
              </a:solidFill>
              <a:latin typeface="微软雅黑"/>
              <a:ea typeface="微软雅黑"/>
              <a:sym typeface="Gill Sans"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2699" y1="56192" x2="41794" y2="76243"/>
                        <a14:foregroundMark x1="17776" y1="25779" x2="34022" y2="16344"/>
                        <a14:foregroundMark x1="68293" y1="51474" x2="66143" y2="65628"/>
                        <a14:foregroundMark x1="89376" y1="58130" x2="90905" y2="58130"/>
                        <a14:foregroundMark x1="23977" y1="13227" x2="46631" y2="23420"/>
                        <a14:foregroundMark x1="44481" y1="15164" x2="58041" y2="28981"/>
                        <a14:foregroundMark x1="19926" y1="15586" x2="13559" y2="30581"/>
                        <a14:foregroundMark x1="56098" y1="23842" x2="62298" y2="29739"/>
                        <a14:foregroundMark x1="74452" y1="30918" x2="77553" y2="27801"/>
                        <a14:foregroundMark x1="83754" y1="32940" x2="82596" y2="37237"/>
                        <a14:foregroundMark x1="67879" y1="23842" x2="66143" y2="29739"/>
                        <a14:foregroundMark x1="64035" y1="33277" x2="58991" y2="43134"/>
                        <a14:foregroundMark x1="66556" y1="23083" x2="70608" y2="25779"/>
                        <a14:foregroundMark x1="74659" y1="33277" x2="78338" y2="28559"/>
                        <a14:foregroundMark x1="78545" y1="26959" x2="76023" y2="29402"/>
                        <a14:foregroundMark x1="74866" y1="30918" x2="70980" y2="34120"/>
                        <a14:foregroundMark x1="66399" y1="61947" x2="82096" y2="66040"/>
                        <a14:foregroundMark x1="49498" y1="50000" x2="59829" y2="70243"/>
                        <a14:foregroundMark x1="29539" y1="40708" x2="41274" y2="38053"/>
                        <a14:foregroundMark x1="18756" y1="62942" x2="20160" y2="71792"/>
                        <a14:foregroundMark x1="81143" y1="82633" x2="91023" y2="81084"/>
                        <a14:foregroundMark x1="52508" y1="83186" x2="69408" y2="81084"/>
                        <a14:backgroundMark x1="38666" y1="3429" x2="41023" y2="5420"/>
                        <a14:backgroundMark x1="25527" y1="1327" x2="34905" y2="221"/>
                        <a14:backgroundMark x1="23170" y1="38053" x2="23872" y2="50000"/>
                        <a14:backgroundMark x1="50201" y1="38053" x2="48997" y2="81084"/>
                        <a14:backgroundMark x1="55817" y1="48451" x2="72467" y2="39159"/>
                        <a14:backgroundMark x1="74574" y1="47898" x2="72267" y2="80088"/>
                        <a14:backgroundMark x1="59579" y1="41150" x2="58877" y2="34956"/>
                        <a14:backgroundMark x1="31194" y1="32854" x2="37061" y2="34513"/>
                      </a14:backgroundRemoval>
                    </a14:imgEffect>
                  </a14:imgLayer>
                </a14:imgProps>
              </a:ext>
              <a:ext uri="{28A0092B-C50C-407E-A947-70E740481C1C}">
                <a14:useLocalDpi xmlns:a14="http://schemas.microsoft.com/office/drawing/2010/main" val="0"/>
              </a:ext>
            </a:extLst>
          </a:blip>
          <a:stretch>
            <a:fillRect/>
          </a:stretch>
        </p:blipFill>
        <p:spPr>
          <a:xfrm>
            <a:off x="9596753" y="3168942"/>
            <a:ext cx="8289586" cy="3755305"/>
          </a:xfrm>
          <a:prstGeom prst="rect">
            <a:avLst/>
          </a:prstGeom>
        </p:spPr>
      </p:pic>
    </p:spTree>
    <p:extLst>
      <p:ext uri="{BB962C8B-B14F-4D97-AF65-F5344CB8AC3E}">
        <p14:creationId xmlns:p14="http://schemas.microsoft.com/office/powerpoint/2010/main" val="12384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33333E-6 3.7037E-7 L -0.79505 -0.03403 " pathEditMode="relative" rAng="0" ptsTypes="AA">
                                      <p:cBhvr>
                                        <p:cTn id="10" dur="2000" fill="hold"/>
                                        <p:tgtEl>
                                          <p:spTgt spid="6"/>
                                        </p:tgtEl>
                                        <p:attrNameLst>
                                          <p:attrName>ppt_x</p:attrName>
                                          <p:attrName>ppt_y</p:attrName>
                                        </p:attrNameLst>
                                      </p:cBhvr>
                                      <p:rCtr x="-39753" y="-1713"/>
                                    </p:animMotion>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73353" y="586145"/>
            <a:ext cx="6469717" cy="6469717"/>
          </a:xfrm>
          <a:prstGeom prst="rect">
            <a:avLst/>
          </a:prstGeom>
        </p:spPr>
      </p:pic>
      <p:sp>
        <p:nvSpPr>
          <p:cNvPr id="5" name="TextBox 4">
            <a:extLst>
              <a:ext uri="{FF2B5EF4-FFF2-40B4-BE49-F238E27FC236}">
                <a16:creationId xmlns:a16="http://schemas.microsoft.com/office/drawing/2014/main" id="{209BD930-1C43-AB77-BA72-09E586C7E4D3}"/>
              </a:ext>
            </a:extLst>
          </p:cNvPr>
          <p:cNvSpPr txBox="1"/>
          <p:nvPr/>
        </p:nvSpPr>
        <p:spPr>
          <a:xfrm>
            <a:off x="2229279" y="126809"/>
            <a:ext cx="11079676" cy="2176512"/>
          </a:xfrm>
          <a:prstGeom prst="rect">
            <a:avLst/>
          </a:prstGeom>
          <a:noFill/>
        </p:spPr>
        <p:txBody>
          <a:bodyPr wrap="square" lIns="115599" tIns="57799" rIns="115599" bIns="57799">
            <a:spAutoFit/>
          </a:bodyPr>
          <a:lstStyle/>
          <a:p>
            <a:pPr algn="ctr" defTabSz="1625519">
              <a:buClr>
                <a:srgbClr val="000000"/>
              </a:buClr>
            </a:pPr>
            <a:r>
              <a:rPr lang="vi-VN" altLang="zh-CN" sz="13000" kern="0" cap="all" dirty="0" smtClean="0">
                <a:solidFill>
                  <a:schemeClr val="tx2">
                    <a:lumMod val="60000"/>
                    <a:lumOff val="40000"/>
                  </a:schemeClr>
                </a:solidFill>
                <a:effectLst/>
                <a:latin typeface="#9Slide07 SFU Rhythm" panose="00000400000000000000" pitchFamily="2" charset="0"/>
                <a:ea typeface="方正粗谭黑简体" panose="02000000000000000000" pitchFamily="2" charset="-122"/>
                <a:cs typeface="Arial" panose="020B0604020202020204" pitchFamily="34" charset="0"/>
                <a:sym typeface="Arial"/>
              </a:rPr>
              <a:t>DẶN DÒ</a:t>
            </a:r>
            <a:endParaRPr lang="zh-CN" altLang="en-US" sz="13000" kern="0" cap="all" dirty="0">
              <a:solidFill>
                <a:schemeClr val="tx2">
                  <a:lumMod val="60000"/>
                  <a:lumOff val="40000"/>
                </a:schemeClr>
              </a:solidFill>
              <a:effectLst/>
              <a:latin typeface="#9Slide07 SFU Rhythm" panose="00000400000000000000" pitchFamily="2" charset="0"/>
              <a:ea typeface="方正粗谭黑简体" panose="02000000000000000000" pitchFamily="2" charset="-122"/>
              <a:cs typeface="Arial" panose="020B0604020202020204" pitchFamily="34" charset="0"/>
              <a:sym typeface="Arial"/>
            </a:endParaRPr>
          </a:p>
        </p:txBody>
      </p:sp>
      <p:pic>
        <p:nvPicPr>
          <p:cNvPr id="9" name="图片 16">
            <a:extLst>
              <a:ext uri="{FF2B5EF4-FFF2-40B4-BE49-F238E27FC236}">
                <a16:creationId xmlns:a16="http://schemas.microsoft.com/office/drawing/2014/main" id="{EBBC54CB-DC86-4AA0-880B-E962646E0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341" y="2052617"/>
            <a:ext cx="7189177" cy="4805383"/>
          </a:xfrm>
          <a:prstGeom prst="rect">
            <a:avLst/>
          </a:prstGeom>
        </p:spPr>
      </p:pic>
      <p:sp>
        <p:nvSpPr>
          <p:cNvPr id="10" name="TextBox 9"/>
          <p:cNvSpPr txBox="1"/>
          <p:nvPr/>
        </p:nvSpPr>
        <p:spPr>
          <a:xfrm>
            <a:off x="4910627" y="3504517"/>
            <a:ext cx="6050604" cy="2523768"/>
          </a:xfrm>
          <a:prstGeom prst="rect">
            <a:avLst/>
          </a:prstGeom>
          <a:noFill/>
        </p:spPr>
        <p:txBody>
          <a:bodyPr wrap="square" rtlCol="0">
            <a:spAutoFit/>
          </a:bodyPr>
          <a:lstStyle/>
          <a:p>
            <a:pPr algn="ctr"/>
            <a:r>
              <a:rPr lang="vi-VN" sz="3500" b="1" dirty="0" smtClean="0">
                <a:solidFill>
                  <a:srgbClr val="002060"/>
                </a:solidFill>
                <a:latin typeface="UTM Avo" panose="02040603050506020204" pitchFamily="18" charset="0"/>
              </a:rPr>
              <a:t>Tìm đ</a:t>
            </a:r>
            <a:r>
              <a:rPr lang="nl-NL" sz="3500" b="1" dirty="0" smtClean="0">
                <a:solidFill>
                  <a:srgbClr val="002060"/>
                </a:solidFill>
                <a:latin typeface="UTM Avo" panose="02040603050506020204" pitchFamily="18" charset="0"/>
              </a:rPr>
              <a:t>ọc thêm những bài văn, bài thơ,... viết về những hoạt động yêu thích của em.</a:t>
            </a:r>
            <a:endParaRPr lang="en-US" sz="3500" b="1" dirty="0" smtClean="0">
              <a:solidFill>
                <a:srgbClr val="002060"/>
              </a:solidFill>
              <a:latin typeface="UTM Avo" panose="02040603050506020204" pitchFamily="18" charset="0"/>
            </a:endParaRPr>
          </a:p>
          <a:p>
            <a:endParaRPr lang="en-US" dirty="0"/>
          </a:p>
        </p:txBody>
      </p:sp>
    </p:spTree>
    <p:extLst>
      <p:ext uri="{BB962C8B-B14F-4D97-AF65-F5344CB8AC3E}">
        <p14:creationId xmlns:p14="http://schemas.microsoft.com/office/powerpoint/2010/main" val="22047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5">
                                            <p:txEl>
                                              <p:pRg st="0" end="0"/>
                                            </p:txEl>
                                          </p:spTgt>
                                        </p:tgtEl>
                                      </p:cBhvr>
                                    </p:animEffect>
                                    <p:animScale>
                                      <p:cBhvr>
                                        <p:cTn id="16" dur="250" autoRev="1" fill="hold"/>
                                        <p:tgtEl>
                                          <p:spTgt spid="5">
                                            <p:txEl>
                                              <p:pRg st="0" end="0"/>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xEl>
                                              <p:pRg st="0" end="0"/>
                                            </p:txEl>
                                          </p:spTgt>
                                        </p:tgtEl>
                                      </p:cBhvr>
                                    </p:animEffect>
                                    <p:animScale>
                                      <p:cBhvr>
                                        <p:cTn id="21" dur="250" autoRev="1" fill="hold"/>
                                        <p:tgtEl>
                                          <p:spTgt spid="5">
                                            <p:txEl>
                                              <p:pRg st="0" end="0"/>
                                            </p:txEl>
                                          </p:spTgt>
                                        </p:tgtEl>
                                      </p:cBhvr>
                                      <p:by x="105000" y="105000"/>
                                    </p:animScale>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1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5634" y="554376"/>
            <a:ext cx="4841507" cy="707886"/>
          </a:xfrm>
          <a:prstGeom prst="rect">
            <a:avLst/>
          </a:prstGeom>
          <a:noFill/>
        </p:spPr>
        <p:txBody>
          <a:bodyPr wrap="square" rtlCol="0">
            <a:prstTxWarp prst="textArchUp">
              <a:avLst/>
            </a:prstTxWarp>
            <a:spAutoFit/>
          </a:bodyPr>
          <a:lstStyle/>
          <a:p>
            <a:r>
              <a:rPr lang="vi-VN" sz="7000" dirty="0" smtClean="0">
                <a:solidFill>
                  <a:schemeClr val="accent2">
                    <a:lumMod val="50000"/>
                  </a:schemeClr>
                </a:solidFill>
                <a:effectLst/>
                <a:latin typeface="#9Slide03 AmpleSoft Bold" panose="02000000000000000000" pitchFamily="2" charset="0"/>
              </a:rPr>
              <a:t>YÊU CẦU CẦN ĐẠT</a:t>
            </a:r>
            <a:endParaRPr lang="en-US" sz="7000" dirty="0">
              <a:solidFill>
                <a:schemeClr val="accent2">
                  <a:lumMod val="50000"/>
                </a:schemeClr>
              </a:solidFill>
              <a:effectLst/>
              <a:latin typeface="#9Slide03 AmpleSoft Bold" panose="02000000000000000000" pitchFamily="2" charset="0"/>
            </a:endParaRPr>
          </a:p>
        </p:txBody>
      </p:sp>
      <p:sp>
        <p:nvSpPr>
          <p:cNvPr id="5" name="Rectangle 4"/>
          <p:cNvSpPr/>
          <p:nvPr/>
        </p:nvSpPr>
        <p:spPr>
          <a:xfrm>
            <a:off x="1443236" y="1603375"/>
            <a:ext cx="6311343" cy="646331"/>
          </a:xfrm>
          <a:prstGeom prst="rect">
            <a:avLst/>
          </a:prstGeom>
        </p:spPr>
        <p:txBody>
          <a:bodyPr wrap="none">
            <a:spAutoFit/>
          </a:bodyPr>
          <a:lstStyle/>
          <a:p>
            <a:pPr marL="457200" indent="-457200">
              <a:lnSpc>
                <a:spcPct val="120000"/>
              </a:lnSpc>
              <a:spcAft>
                <a:spcPts val="0"/>
              </a:spcAft>
              <a:buFont typeface="Wingdings" panose="05000000000000000000" pitchFamily="2" charset="2"/>
              <a:buChar char="§"/>
            </a:pPr>
            <a:r>
              <a:rPr lang="nl-NL" sz="3000" b="1" dirty="0" smtClean="0">
                <a:solidFill>
                  <a:srgbClr val="002060"/>
                </a:solidFill>
                <a:latin typeface="Times New Roman" panose="02020603050405020304" pitchFamily="18" charset="0"/>
                <a:ea typeface="Times New Roman" panose="02020603050405020304" pitchFamily="18" charset="0"/>
              </a:rPr>
              <a:t>Biết </a:t>
            </a:r>
            <a:r>
              <a:rPr lang="nl-NL" sz="3000" b="1" dirty="0">
                <a:solidFill>
                  <a:srgbClr val="002060"/>
                </a:solidFill>
                <a:latin typeface="Times New Roman" panose="02020603050405020304" pitchFamily="18" charset="0"/>
                <a:ea typeface="Times New Roman" panose="02020603050405020304" pitchFamily="18" charset="0"/>
              </a:rPr>
              <a:t>viết tin nhắn trên điện thoại.</a:t>
            </a:r>
            <a:endParaRPr lang="en-US" sz="3000" b="1" dirty="0">
              <a:solidFill>
                <a:srgbClr val="00206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443236" y="2068664"/>
            <a:ext cx="9915384" cy="1200329"/>
          </a:xfrm>
          <a:prstGeom prst="rect">
            <a:avLst/>
          </a:prstGeom>
        </p:spPr>
        <p:txBody>
          <a:bodyPr wrap="square">
            <a:spAutoFit/>
          </a:bodyPr>
          <a:lstStyle/>
          <a:p>
            <a:pPr marL="457200" indent="-457200">
              <a:lnSpc>
                <a:spcPct val="120000"/>
              </a:lnSpc>
              <a:spcAft>
                <a:spcPts val="0"/>
              </a:spcAft>
              <a:buFont typeface="Wingdings" panose="05000000000000000000" pitchFamily="2" charset="2"/>
              <a:buChar char="§"/>
            </a:pPr>
            <a:r>
              <a:rPr lang="nl-NL" sz="3000" b="1" dirty="0" smtClean="0">
                <a:solidFill>
                  <a:srgbClr val="002060"/>
                </a:solidFill>
                <a:latin typeface="Times New Roman" panose="02020603050405020304" pitchFamily="18" charset="0"/>
                <a:ea typeface="Times New Roman" panose="02020603050405020304" pitchFamily="18" charset="0"/>
              </a:rPr>
              <a:t>Hình </a:t>
            </a:r>
            <a:r>
              <a:rPr lang="nl-NL" sz="3000" b="1" dirty="0">
                <a:solidFill>
                  <a:srgbClr val="002060"/>
                </a:solidFill>
                <a:latin typeface="Times New Roman" panose="02020603050405020304" pitchFamily="18" charset="0"/>
                <a:ea typeface="Times New Roman" panose="02020603050405020304" pitchFamily="18" charset="0"/>
              </a:rPr>
              <a:t>thành và phát triển </a:t>
            </a:r>
            <a:r>
              <a:rPr lang="nl-NL" sz="3000" b="1" dirty="0" smtClean="0">
                <a:solidFill>
                  <a:srgbClr val="002060"/>
                </a:solidFill>
                <a:latin typeface="Times New Roman" panose="02020603050405020304" pitchFamily="18" charset="0"/>
                <a:ea typeface="Times New Roman" panose="02020603050405020304" pitchFamily="18" charset="0"/>
              </a:rPr>
              <a:t>sự </a:t>
            </a:r>
            <a:r>
              <a:rPr lang="nl-NL" sz="3000" b="1" dirty="0">
                <a:solidFill>
                  <a:srgbClr val="002060"/>
                </a:solidFill>
                <a:latin typeface="Times New Roman" panose="02020603050405020304" pitchFamily="18" charset="0"/>
                <a:ea typeface="Times New Roman" panose="02020603050405020304" pitchFamily="18" charset="0"/>
              </a:rPr>
              <a:t>quan tâm, yêu quý, biết ơn, đối với những người thân trong gia </a:t>
            </a:r>
            <a:r>
              <a:rPr lang="vi-VN" sz="3000" b="1" dirty="0" smtClean="0">
                <a:solidFill>
                  <a:srgbClr val="002060"/>
                </a:solidFill>
                <a:latin typeface="Times New Roman" panose="02020603050405020304" pitchFamily="18" charset="0"/>
                <a:ea typeface="Times New Roman" panose="02020603050405020304" pitchFamily="18" charset="0"/>
              </a:rPr>
              <a:t>đình.</a:t>
            </a:r>
            <a:endParaRPr lang="en-US" sz="3000" b="1" dirty="0">
              <a:solidFill>
                <a:srgbClr val="00206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50907" y="3116680"/>
            <a:ext cx="6096000" cy="1107996"/>
          </a:xfrm>
          <a:prstGeom prst="rect">
            <a:avLst/>
          </a:prstGeom>
        </p:spPr>
        <p:txBody>
          <a:bodyPr>
            <a:spAutoFit/>
          </a:bodyPr>
          <a:lstStyle/>
          <a:p>
            <a:pPr marL="457200" indent="-457200">
              <a:lnSpc>
                <a:spcPct val="120000"/>
              </a:lnSpc>
              <a:spcAft>
                <a:spcPts val="0"/>
              </a:spcAft>
              <a:buFont typeface="Wingdings" panose="05000000000000000000" pitchFamily="2" charset="2"/>
              <a:buChar char="§"/>
            </a:pPr>
            <a:r>
              <a:rPr lang="nl-NL" sz="3000" b="1" dirty="0" smtClean="0">
                <a:solidFill>
                  <a:srgbClr val="002060"/>
                </a:solidFill>
                <a:latin typeface="Times New Roman" panose="02020603050405020304" pitchFamily="18" charset="0"/>
                <a:ea typeface="Times New Roman" panose="02020603050405020304" pitchFamily="18" charset="0"/>
              </a:rPr>
              <a:t>Đọc </a:t>
            </a:r>
            <a:r>
              <a:rPr lang="nl-NL" sz="3000" b="1" dirty="0">
                <a:solidFill>
                  <a:srgbClr val="002060"/>
                </a:solidFill>
                <a:latin typeface="Times New Roman" panose="02020603050405020304" pitchFamily="18" charset="0"/>
                <a:ea typeface="Times New Roman" panose="02020603050405020304" pitchFamily="18" charset="0"/>
              </a:rPr>
              <a:t>mở rộng theo yêu </a:t>
            </a:r>
            <a:r>
              <a:rPr lang="vi-VN" sz="3000" b="1" dirty="0" smtClean="0">
                <a:solidFill>
                  <a:srgbClr val="002060"/>
                </a:solidFill>
                <a:latin typeface="Times New Roman" panose="02020603050405020304" pitchFamily="18" charset="0"/>
                <a:ea typeface="Times New Roman" panose="02020603050405020304" pitchFamily="18" charset="0"/>
              </a:rPr>
              <a:t>cầu.</a:t>
            </a:r>
            <a:endParaRPr lang="en-US" sz="3000" b="1" dirty="0">
              <a:solidFill>
                <a:srgbClr val="002060"/>
              </a:solidFill>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
            </a:pPr>
            <a:r>
              <a:rPr lang="nl-NL" sz="3000" b="1" dirty="0" smtClean="0">
                <a:solidFill>
                  <a:srgbClr val="002060"/>
                </a:solidFill>
                <a:latin typeface="Times New Roman" panose="02020603050405020304" pitchFamily="18" charset="0"/>
                <a:ea typeface="Times New Roman" panose="02020603050405020304" pitchFamily="18" charset="0"/>
              </a:rPr>
              <a:t>Phát </a:t>
            </a:r>
            <a:r>
              <a:rPr lang="nl-NL" sz="3000" b="1" dirty="0">
                <a:solidFill>
                  <a:srgbClr val="002060"/>
                </a:solidFill>
                <a:latin typeface="Times New Roman" panose="02020603050405020304" pitchFamily="18" charset="0"/>
                <a:ea typeface="Times New Roman" panose="02020603050405020304" pitchFamily="18" charset="0"/>
              </a:rPr>
              <a:t>triển năng lực ngôn </a:t>
            </a:r>
            <a:r>
              <a:rPr lang="vi-VN" sz="3000" b="1" dirty="0" smtClean="0">
                <a:solidFill>
                  <a:srgbClr val="002060"/>
                </a:solidFill>
                <a:latin typeface="Times New Roman" panose="02020603050405020304" pitchFamily="18" charset="0"/>
                <a:ea typeface="Times New Roman" panose="02020603050405020304" pitchFamily="18" charset="0"/>
              </a:rPr>
              <a:t>ngữ.</a:t>
            </a:r>
            <a:endParaRPr lang="en-US" sz="3000" b="1" dirty="0">
              <a:solidFill>
                <a:srgbClr val="002060"/>
              </a:solidFill>
            </a:endParaRPr>
          </a:p>
        </p:txBody>
      </p:sp>
      <p:sp>
        <p:nvSpPr>
          <p:cNvPr id="8" name="Rectangle 7"/>
          <p:cNvSpPr/>
          <p:nvPr/>
        </p:nvSpPr>
        <p:spPr>
          <a:xfrm>
            <a:off x="1388169" y="1007848"/>
            <a:ext cx="3954929" cy="631711"/>
          </a:xfrm>
          <a:prstGeom prst="rect">
            <a:avLst/>
          </a:prstGeom>
        </p:spPr>
        <p:txBody>
          <a:bodyPr wrap="none">
            <a:spAutoFit/>
          </a:bodyPr>
          <a:lstStyle/>
          <a:p>
            <a:pPr indent="228600" algn="just">
              <a:lnSpc>
                <a:spcPct val="120000"/>
              </a:lnSpc>
              <a:spcAft>
                <a:spcPts val="0"/>
              </a:spcAft>
            </a:pPr>
            <a:r>
              <a:rPr lang="nl-NL" sz="3200" b="1" dirty="0">
                <a:solidFill>
                  <a:schemeClr val="accent2">
                    <a:lumMod val="50000"/>
                  </a:schemeClr>
                </a:solidFill>
                <a:latin typeface="Times New Roman" panose="02020603050405020304" pitchFamily="18" charset="0"/>
                <a:ea typeface="Times New Roman" panose="02020603050405020304" pitchFamily="18" charset="0"/>
              </a:rPr>
              <a:t>1. Năng lực đặc thù:</a:t>
            </a:r>
            <a:endParaRPr lang="en-US" sz="3200" dirty="0">
              <a:solidFill>
                <a:schemeClr val="accent2">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676927" y="4135967"/>
            <a:ext cx="3348994" cy="584775"/>
          </a:xfrm>
          <a:prstGeom prst="rect">
            <a:avLst/>
          </a:prstGeom>
        </p:spPr>
        <p:txBody>
          <a:bodyPr wrap="none">
            <a:spAutoFit/>
          </a:bodyPr>
          <a:lstStyle/>
          <a:p>
            <a:r>
              <a:rPr lang="vi-VN" sz="3200" b="1" dirty="0" smtClean="0">
                <a:solidFill>
                  <a:schemeClr val="accent2">
                    <a:lumMod val="50000"/>
                  </a:schemeClr>
                </a:solidFill>
                <a:latin typeface="Times New Roman" panose="02020603050405020304" pitchFamily="18" charset="0"/>
                <a:ea typeface="Times New Roman" panose="02020603050405020304" pitchFamily="18" charset="0"/>
              </a:rPr>
              <a:t>2. </a:t>
            </a:r>
            <a:r>
              <a:rPr lang="en-US" sz="3200" b="1" dirty="0" err="1" smtClean="0">
                <a:solidFill>
                  <a:schemeClr val="accent2">
                    <a:lumMod val="50000"/>
                  </a:schemeClr>
                </a:solidFill>
                <a:latin typeface="Times New Roman" panose="02020603050405020304" pitchFamily="18" charset="0"/>
                <a:ea typeface="Times New Roman" panose="02020603050405020304" pitchFamily="18" charset="0"/>
              </a:rPr>
              <a:t>Năng</a:t>
            </a:r>
            <a:r>
              <a:rPr lang="en-US" sz="3200" b="1" dirty="0" smtClean="0">
                <a:solidFill>
                  <a:schemeClr val="accent2">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ea typeface="Times New Roman" panose="02020603050405020304" pitchFamily="18" charset="0"/>
              </a:rPr>
              <a:t>lực</a:t>
            </a:r>
            <a:r>
              <a:rPr lang="en-US" sz="3200" b="1" dirty="0">
                <a:solidFill>
                  <a:schemeClr val="accent2">
                    <a:lumMod val="50000"/>
                  </a:schemeClr>
                </a:solidFill>
                <a:latin typeface="Times New Roman" panose="02020603050405020304" pitchFamily="18" charset="0"/>
                <a:ea typeface="Times New Roman" panose="02020603050405020304" pitchFamily="18" charset="0"/>
              </a:rPr>
              <a:t> </a:t>
            </a:r>
            <a:r>
              <a:rPr lang="en-US" sz="3200" b="1" dirty="0" err="1" smtClean="0">
                <a:solidFill>
                  <a:schemeClr val="accent2">
                    <a:lumMod val="50000"/>
                  </a:schemeClr>
                </a:solidFill>
                <a:latin typeface="Times New Roman" panose="02020603050405020304" pitchFamily="18" charset="0"/>
                <a:ea typeface="Times New Roman" panose="02020603050405020304" pitchFamily="18" charset="0"/>
              </a:rPr>
              <a:t>chung</a:t>
            </a:r>
            <a:endParaRPr lang="en-US" sz="3200" dirty="0">
              <a:solidFill>
                <a:schemeClr val="accent2">
                  <a:lumMod val="50000"/>
                </a:schemeClr>
              </a:solidFill>
            </a:endParaRPr>
          </a:p>
        </p:txBody>
      </p:sp>
      <p:sp>
        <p:nvSpPr>
          <p:cNvPr id="10" name="Rectangle 9"/>
          <p:cNvSpPr/>
          <p:nvPr/>
        </p:nvSpPr>
        <p:spPr>
          <a:xfrm>
            <a:off x="1518637" y="4663478"/>
            <a:ext cx="8930113" cy="1015663"/>
          </a:xfrm>
          <a:prstGeom prst="rect">
            <a:avLst/>
          </a:prstGeom>
        </p:spPr>
        <p:txBody>
          <a:bodyPr wrap="square">
            <a:spAutoFit/>
          </a:bodyPr>
          <a:lstStyle/>
          <a:p>
            <a:pPr marL="457200" lvl="0" indent="-457200" fontAlgn="base">
              <a:spcBef>
                <a:spcPct val="0"/>
              </a:spcBef>
              <a:spcAft>
                <a:spcPct val="0"/>
              </a:spcAft>
              <a:buFont typeface="Wingdings" panose="05000000000000000000" pitchFamily="2" charset="2"/>
              <a:buChar char="§"/>
              <a:defRPr/>
            </a:pPr>
            <a:r>
              <a:rPr lang="vi-VN" sz="3000" b="1" dirty="0" smtClean="0">
                <a:solidFill>
                  <a:srgbClr val="002060"/>
                </a:solidFill>
                <a:latin typeface="Times New Roman" panose="02020603050405020304" pitchFamily="18" charset="0"/>
                <a:cs typeface="Times New Roman" panose="02020603050405020304" pitchFamily="18" charset="0"/>
              </a:rPr>
              <a:t>NL</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tự</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chủ</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tự</a:t>
            </a:r>
            <a:r>
              <a:rPr lang="en-US" sz="3000" b="1" dirty="0" smtClean="0">
                <a:solidFill>
                  <a:srgbClr val="002060"/>
                </a:solidFill>
                <a:latin typeface="Times New Roman" panose="02020603050405020304" pitchFamily="18" charset="0"/>
                <a:cs typeface="Times New Roman" panose="02020603050405020304" pitchFamily="18" charset="0"/>
              </a:rPr>
              <a:t> </a:t>
            </a:r>
            <a:r>
              <a:rPr lang="vi-VN" sz="3000" b="1" dirty="0" smtClean="0">
                <a:solidFill>
                  <a:srgbClr val="002060"/>
                </a:solidFill>
                <a:latin typeface="Times New Roman" panose="02020603050405020304" pitchFamily="18" charset="0"/>
                <a:cs typeface="Times New Roman" panose="02020603050405020304" pitchFamily="18" charset="0"/>
              </a:rPr>
              <a:t>học; NL giải quyết vấn đề, </a:t>
            </a:r>
          </a:p>
          <a:p>
            <a:pPr marL="457200" lvl="0" indent="-457200" fontAlgn="base">
              <a:spcBef>
                <a:spcPct val="0"/>
              </a:spcBef>
              <a:spcAft>
                <a:spcPct val="0"/>
              </a:spcAft>
              <a:buFont typeface="Wingdings" panose="05000000000000000000" pitchFamily="2" charset="2"/>
              <a:buChar char="§"/>
              <a:defRPr/>
            </a:pPr>
            <a:r>
              <a:rPr lang="vi-VN" sz="3000" b="1" dirty="0" smtClean="0">
                <a:solidFill>
                  <a:srgbClr val="002060"/>
                </a:solidFill>
                <a:latin typeface="Times New Roman" panose="02020603050405020304" pitchFamily="18" charset="0"/>
                <a:cs typeface="Times New Roman" panose="02020603050405020304" pitchFamily="18" charset="0"/>
              </a:rPr>
              <a:t>NL giao tiếp và hợp tác.</a:t>
            </a:r>
            <a:endParaRPr lang="zh-CN" altLang="en-US" sz="3000" b="1" kern="0" dirty="0">
              <a:solidFill>
                <a:srgbClr val="002060"/>
              </a:solidFill>
              <a:latin typeface="Times New Roman" panose="02020603050405020304" pitchFamily="18" charset="0"/>
              <a:ea typeface="华康方圆体W7(P)" pitchFamily="82" charset="-122"/>
              <a:cs typeface="Times New Roman" panose="02020603050405020304" pitchFamily="18" charset="0"/>
            </a:endParaRPr>
          </a:p>
        </p:txBody>
      </p:sp>
      <p:sp>
        <p:nvSpPr>
          <p:cNvPr id="11" name="Rectangle 10"/>
          <p:cNvSpPr/>
          <p:nvPr/>
        </p:nvSpPr>
        <p:spPr>
          <a:xfrm>
            <a:off x="1518637" y="6087410"/>
            <a:ext cx="8720808" cy="553998"/>
          </a:xfrm>
          <a:prstGeom prst="rect">
            <a:avLst/>
          </a:prstGeom>
        </p:spPr>
        <p:txBody>
          <a:bodyPr wrap="square">
            <a:spAutoFit/>
          </a:bodyPr>
          <a:lstStyle/>
          <a:p>
            <a:pPr marL="457200" indent="-457200" algn="ctr">
              <a:buFont typeface="Wingdings" panose="05000000000000000000" pitchFamily="2" charset="2"/>
              <a:buChar char="§"/>
            </a:pPr>
            <a:r>
              <a:rPr lang="vi-VN" sz="3000" b="1" dirty="0" smtClean="0">
                <a:solidFill>
                  <a:srgbClr val="002060"/>
                </a:solidFill>
                <a:latin typeface="+mj-lt"/>
              </a:rPr>
              <a:t>Phẩm chất </a:t>
            </a:r>
            <a:r>
              <a:rPr lang="vi-VN" sz="3000" b="1" dirty="0">
                <a:solidFill>
                  <a:srgbClr val="002060"/>
                </a:solidFill>
                <a:latin typeface="+mj-lt"/>
              </a:rPr>
              <a:t>nước, nhân ái, chăm chỉ, trách </a:t>
            </a:r>
            <a:r>
              <a:rPr lang="vi-VN" sz="3000" b="1" dirty="0" smtClean="0">
                <a:solidFill>
                  <a:srgbClr val="002060"/>
                </a:solidFill>
                <a:latin typeface="+mj-lt"/>
              </a:rPr>
              <a:t>nhiệm.</a:t>
            </a:r>
            <a:endParaRPr lang="en-US" sz="3000" dirty="0">
              <a:latin typeface="+mj-lt"/>
            </a:endParaRPr>
          </a:p>
        </p:txBody>
      </p:sp>
      <p:sp>
        <p:nvSpPr>
          <p:cNvPr id="12" name="TextBox 11"/>
          <p:cNvSpPr txBox="1"/>
          <p:nvPr/>
        </p:nvSpPr>
        <p:spPr>
          <a:xfrm>
            <a:off x="1603775" y="5564190"/>
            <a:ext cx="2675823" cy="1046440"/>
          </a:xfrm>
          <a:prstGeom prst="rect">
            <a:avLst/>
          </a:prstGeom>
          <a:noFill/>
        </p:spPr>
        <p:txBody>
          <a:bodyPr wrap="square" rtlCol="0">
            <a:spAutoFit/>
          </a:bodyPr>
          <a:lstStyle/>
          <a:p>
            <a:r>
              <a:rPr lang="en-US" sz="3200" b="1" dirty="0">
                <a:solidFill>
                  <a:schemeClr val="accent2">
                    <a:lumMod val="50000"/>
                  </a:schemeClr>
                </a:solidFill>
                <a:latin typeface="Times New Roman" panose="02020603050405020304" pitchFamily="18" charset="0"/>
                <a:cs typeface="Times New Roman" panose="02020603050405020304" pitchFamily="18" charset="0"/>
              </a:rPr>
              <a:t>3.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Phẩm</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chất</a:t>
            </a:r>
            <a:r>
              <a:rPr lang="en-US" sz="3200" b="1" dirty="0" smtClean="0">
                <a:solidFill>
                  <a:schemeClr val="accent2">
                    <a:lumMod val="50000"/>
                  </a:schemeClr>
                </a:solidFill>
                <a:latin typeface="Times New Roman" panose="02020603050405020304" pitchFamily="18" charset="0"/>
                <a:cs typeface="Times New Roman" panose="02020603050405020304" pitchFamily="18" charset="0"/>
              </a:rPr>
              <a:t>.</a:t>
            </a:r>
          </a:p>
          <a:p>
            <a:endParaRPr lang="en-US" sz="3000" dirty="0"/>
          </a:p>
        </p:txBody>
      </p:sp>
    </p:spTree>
    <p:extLst>
      <p:ext uri="{BB962C8B-B14F-4D97-AF65-F5344CB8AC3E}">
        <p14:creationId xmlns:p14="http://schemas.microsoft.com/office/powerpoint/2010/main" val="33917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89885" l="0" r="100000">
                        <a14:foregroundMark x1="9811" y1="63234" x2="17224" y2="71775"/>
                        <a14:foregroundMark x1="11225" y1="81405" x2="12811" y2="80860"/>
                        <a14:foregroundMark x1="24464" y1="68383" x2="24250" y2="79709"/>
                        <a14:foregroundMark x1="46530" y1="74016" x2="47344" y2="77710"/>
                        <a14:foregroundMark x1="52356" y1="74621" x2="52528" y2="77468"/>
                        <a14:foregroundMark x1="53342" y1="76863" x2="53342" y2="76863"/>
                        <a14:foregroundMark x1="61782" y1="71230" x2="63153" y2="78558"/>
                        <a14:foregroundMark x1="59340" y1="73773" x2="59340" y2="78558"/>
                        <a14:foregroundMark x1="69409" y1="76863" x2="69195" y2="78558"/>
                        <a14:foregroundMark x1="73393" y1="77165" x2="75407" y2="78013"/>
                        <a14:foregroundMark x1="78406" y1="79709" x2="75793" y2="81405"/>
                        <a14:foregroundMark x1="84447" y1="72623" x2="84619" y2="75167"/>
                        <a14:foregroundMark x1="87446" y1="81163" x2="89460" y2="80860"/>
                        <a14:foregroundMark x1="92674" y1="78861" x2="94644" y2="81405"/>
                      </a14:backgroundRemoval>
                    </a14:imgEffect>
                  </a14:imgLayer>
                </a14:imgProps>
              </a:ext>
              <a:ext uri="{28A0092B-C50C-407E-A947-70E740481C1C}">
                <a14:useLocalDpi xmlns:a14="http://schemas.microsoft.com/office/drawing/2010/main" val="0"/>
              </a:ext>
            </a:extLst>
          </a:blip>
          <a:stretch>
            <a:fillRect/>
          </a:stretch>
        </p:blipFill>
        <p:spPr>
          <a:xfrm>
            <a:off x="2021620" y="2447372"/>
            <a:ext cx="7696420" cy="5442056"/>
          </a:xfrm>
          <a:prstGeom prst="rect">
            <a:avLst/>
          </a:prstGeom>
        </p:spPr>
      </p:pic>
      <p:pic>
        <p:nvPicPr>
          <p:cNvPr id="3" name="Picture 2"/>
          <p:cNvPicPr>
            <a:picLocks noChangeAspect="1"/>
          </p:cNvPicPr>
          <p:nvPr/>
        </p:nvPicPr>
        <p:blipFill>
          <a:blip r:embed="rId4"/>
          <a:stretch>
            <a:fillRect/>
          </a:stretch>
        </p:blipFill>
        <p:spPr>
          <a:xfrm>
            <a:off x="584732" y="935585"/>
            <a:ext cx="11168840" cy="3468925"/>
          </a:xfrm>
          <a:prstGeom prst="rect">
            <a:avLst/>
          </a:prstGeom>
        </p:spPr>
      </p:pic>
    </p:spTree>
    <p:extLst>
      <p:ext uri="{BB962C8B-B14F-4D97-AF65-F5344CB8AC3E}">
        <p14:creationId xmlns:p14="http://schemas.microsoft.com/office/powerpoint/2010/main" val="10311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885" b="98241" l="0" r="100000"/>
                    </a14:imgEffect>
                  </a14:imgLayer>
                </a14:imgProps>
              </a:ext>
              <a:ext uri="{28A0092B-C50C-407E-A947-70E740481C1C}">
                <a14:useLocalDpi xmlns:a14="http://schemas.microsoft.com/office/drawing/2010/main" val="0"/>
              </a:ext>
            </a:extLst>
          </a:blip>
          <a:stretch>
            <a:fillRect/>
          </a:stretch>
        </p:blipFill>
        <p:spPr>
          <a:xfrm>
            <a:off x="762092" y="-426952"/>
            <a:ext cx="10667815" cy="7621435"/>
          </a:xfrm>
          <a:prstGeom prst="rect">
            <a:avLst/>
          </a:prstGeom>
        </p:spPr>
      </p:pic>
      <p:sp>
        <p:nvSpPr>
          <p:cNvPr id="6" name="TextBox 5"/>
          <p:cNvSpPr txBox="1"/>
          <p:nvPr/>
        </p:nvSpPr>
        <p:spPr>
          <a:xfrm>
            <a:off x="3922412" y="4075039"/>
            <a:ext cx="5421402" cy="1015663"/>
          </a:xfrm>
          <a:prstGeom prst="rect">
            <a:avLst/>
          </a:prstGeom>
          <a:noFill/>
        </p:spPr>
        <p:txBody>
          <a:bodyPr wrap="square" rtlCol="0">
            <a:spAutoFit/>
          </a:bodyPr>
          <a:lstStyle/>
          <a:p>
            <a:pPr algn="ctr"/>
            <a:r>
              <a:rPr lang="nl-NL" sz="3000" b="1" dirty="0" smtClean="0">
                <a:solidFill>
                  <a:schemeClr val="accent2">
                    <a:lumMod val="75000"/>
                  </a:schemeClr>
                </a:solidFill>
                <a:latin typeface="UTM Avo" panose="02040603050506020204" pitchFamily="18" charset="0"/>
                <a:ea typeface="Times New Roman" panose="02020603050405020304" pitchFamily="18" charset="0"/>
              </a:rPr>
              <a:t> </a:t>
            </a:r>
            <a:r>
              <a:rPr lang="vi-VN" sz="3000" b="1" dirty="0" smtClean="0">
                <a:solidFill>
                  <a:schemeClr val="accent2">
                    <a:lumMod val="75000"/>
                  </a:schemeClr>
                </a:solidFill>
                <a:latin typeface="UTM Avo" panose="02040603050506020204" pitchFamily="18" charset="0"/>
                <a:ea typeface="Times New Roman" panose="02020603050405020304" pitchFamily="18" charset="0"/>
              </a:rPr>
              <a:t>Viết tin nhắn </a:t>
            </a:r>
          </a:p>
          <a:p>
            <a:pPr algn="ctr"/>
            <a:r>
              <a:rPr lang="vi-VN" sz="3000" b="1" dirty="0" smtClean="0">
                <a:solidFill>
                  <a:schemeClr val="accent2">
                    <a:lumMod val="75000"/>
                  </a:schemeClr>
                </a:solidFill>
                <a:latin typeface="UTM Avo" panose="02040603050506020204" pitchFamily="18" charset="0"/>
                <a:ea typeface="Times New Roman" panose="02020603050405020304" pitchFamily="18" charset="0"/>
              </a:rPr>
              <a:t>cho bố.</a:t>
            </a:r>
            <a:endParaRPr lang="en-US" sz="3000" b="1" dirty="0">
              <a:solidFill>
                <a:schemeClr val="accent2">
                  <a:lumMod val="75000"/>
                </a:schemeClr>
              </a:solidFill>
            </a:endParaRPr>
          </a:p>
        </p:txBody>
      </p:sp>
      <p:sp>
        <p:nvSpPr>
          <p:cNvPr id="7" name="TextBox 6"/>
          <p:cNvSpPr txBox="1"/>
          <p:nvPr/>
        </p:nvSpPr>
        <p:spPr>
          <a:xfrm>
            <a:off x="5476775" y="4687503"/>
            <a:ext cx="184731" cy="369332"/>
          </a:xfrm>
          <a:prstGeom prst="rect">
            <a:avLst/>
          </a:prstGeom>
          <a:noFill/>
        </p:spPr>
        <p:txBody>
          <a:bodyPr wrap="none" rtlCol="0">
            <a:spAutoFit/>
          </a:bodyPr>
          <a:lstStyle/>
          <a:p>
            <a:endParaRPr lang="en-US" dirty="0"/>
          </a:p>
        </p:txBody>
      </p:sp>
      <p:sp>
        <p:nvSpPr>
          <p:cNvPr id="8" name="TextBox 7"/>
          <p:cNvSpPr txBox="1"/>
          <p:nvPr/>
        </p:nvSpPr>
        <p:spPr>
          <a:xfrm>
            <a:off x="3066308" y="1784358"/>
            <a:ext cx="5421402" cy="2062103"/>
          </a:xfrm>
          <a:prstGeom prst="rect">
            <a:avLst/>
          </a:prstGeom>
          <a:noFill/>
        </p:spPr>
        <p:txBody>
          <a:bodyPr wrap="square" rtlCol="0">
            <a:spAutoFit/>
          </a:bodyPr>
          <a:lstStyle/>
          <a:p>
            <a:pPr algn="ctr"/>
            <a:r>
              <a:rPr lang="nl-NL" sz="3200" b="1" dirty="0" smtClean="0">
                <a:solidFill>
                  <a:srgbClr val="002060"/>
                </a:solidFill>
                <a:latin typeface="UTM Avo" panose="02040603050506020204" pitchFamily="18" charset="0"/>
                <a:ea typeface="Times New Roman" panose="02020603050405020304" pitchFamily="18" charset="0"/>
              </a:rPr>
              <a:t> </a:t>
            </a:r>
            <a:r>
              <a:rPr lang="vi-VN" sz="3200" b="1" dirty="0" smtClean="0">
                <a:solidFill>
                  <a:srgbClr val="002060"/>
                </a:solidFill>
                <a:latin typeface="UTM Avo" panose="02040603050506020204" pitchFamily="18" charset="0"/>
                <a:ea typeface="Times New Roman" panose="02020603050405020304" pitchFamily="18" charset="0"/>
              </a:rPr>
              <a:t>Bố đi công tác xa, em  muốn nhờ bố mua quà cho em thì em phải làm thế nào?</a:t>
            </a:r>
            <a:endParaRPr lang="en-US" sz="3200" b="1" dirty="0">
              <a:solidFill>
                <a:srgbClr val="002060"/>
              </a:solidFill>
            </a:endParaRPr>
          </a:p>
        </p:txBody>
      </p:sp>
      <p:sp>
        <p:nvSpPr>
          <p:cNvPr id="9" name="Right Arrow 8"/>
          <p:cNvSpPr/>
          <p:nvPr/>
        </p:nvSpPr>
        <p:spPr>
          <a:xfrm>
            <a:off x="4263279" y="4200538"/>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11579" y="674799"/>
            <a:ext cx="11168840" cy="1341236"/>
          </a:xfrm>
          <a:prstGeom prst="rect">
            <a:avLst/>
          </a:prstGeom>
        </p:spPr>
      </p:pic>
    </p:spTree>
    <p:extLst>
      <p:ext uri="{BB962C8B-B14F-4D97-AF65-F5344CB8AC3E}">
        <p14:creationId xmlns:p14="http://schemas.microsoft.com/office/powerpoint/2010/main" val="9221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7162" b="90000" l="4189" r="90000"/>
                    </a14:imgEffect>
                  </a14:imgLayer>
                </a14:imgProps>
              </a:ext>
            </a:extLst>
          </a:blip>
          <a:stretch>
            <a:fillRect/>
          </a:stretch>
        </p:blipFill>
        <p:spPr>
          <a:xfrm>
            <a:off x="7420404" y="1663700"/>
            <a:ext cx="6403546" cy="6403546"/>
          </a:xfrm>
          <a:prstGeom prst="rect">
            <a:avLst/>
          </a:prstGeom>
        </p:spPr>
      </p:pic>
      <p:pic>
        <p:nvPicPr>
          <p:cNvPr id="2" name="Picture 1"/>
          <p:cNvPicPr>
            <a:picLocks noChangeAspect="1"/>
          </p:cNvPicPr>
          <p:nvPr/>
        </p:nvPicPr>
        <p:blipFill>
          <a:blip r:embed="rId4"/>
          <a:stretch>
            <a:fillRect/>
          </a:stretch>
        </p:blipFill>
        <p:spPr>
          <a:xfrm>
            <a:off x="529868" y="1663700"/>
            <a:ext cx="11168840" cy="3475021"/>
          </a:xfrm>
          <a:prstGeom prst="rect">
            <a:avLst/>
          </a:prstGeom>
        </p:spPr>
      </p:pic>
    </p:spTree>
    <p:extLst>
      <p:ext uri="{BB962C8B-B14F-4D97-AF65-F5344CB8AC3E}">
        <p14:creationId xmlns:p14="http://schemas.microsoft.com/office/powerpoint/2010/main" val="12092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10270DDF-2B9B-423E-B9F6-1E9D945F81C8}"/>
              </a:ext>
            </a:extLst>
          </p:cNvPr>
          <p:cNvSpPr/>
          <p:nvPr/>
        </p:nvSpPr>
        <p:spPr>
          <a:xfrm>
            <a:off x="44919" y="106407"/>
            <a:ext cx="12147081" cy="914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 name="Rectangle 3"/>
          <p:cNvSpPr/>
          <p:nvPr/>
        </p:nvSpPr>
        <p:spPr>
          <a:xfrm>
            <a:off x="221381" y="299759"/>
            <a:ext cx="12329962" cy="572464"/>
          </a:xfrm>
          <a:prstGeom prst="rect">
            <a:avLst/>
          </a:prstGeom>
        </p:spPr>
        <p:txBody>
          <a:bodyPr wrap="square">
            <a:spAutoFit/>
          </a:bodyPr>
          <a:lstStyle/>
          <a:p>
            <a:pPr algn="just">
              <a:lnSpc>
                <a:spcPct val="120000"/>
              </a:lnSpc>
              <a:spcAft>
                <a:spcPts val="0"/>
              </a:spcAft>
            </a:pPr>
            <a:r>
              <a:rPr lang="nl-NL" sz="2600" b="1" dirty="0">
                <a:solidFill>
                  <a:schemeClr val="bg1"/>
                </a:solidFill>
                <a:latin typeface="UTM Avo" panose="02040603050506020204" pitchFamily="18" charset="0"/>
                <a:ea typeface="Times New Roman" panose="02020603050405020304" pitchFamily="18" charset="0"/>
              </a:rPr>
              <a:t>Bài tập 1: So sách để </a:t>
            </a:r>
            <a:r>
              <a:rPr lang="nl-NL" sz="2600" b="1" dirty="0" smtClean="0">
                <a:solidFill>
                  <a:schemeClr val="bg1"/>
                </a:solidFill>
                <a:latin typeface="UTM Avo" panose="02040603050506020204" pitchFamily="18" charset="0"/>
                <a:ea typeface="Times New Roman" panose="02020603050405020304" pitchFamily="18" charset="0"/>
              </a:rPr>
              <a:t>tìm điểm </a:t>
            </a:r>
            <a:r>
              <a:rPr lang="nl-NL" sz="2600" b="1" dirty="0">
                <a:solidFill>
                  <a:schemeClr val="bg1"/>
                </a:solidFill>
                <a:latin typeface="UTM Avo" panose="02040603050506020204" pitchFamily="18" charset="0"/>
                <a:ea typeface="Times New Roman" panose="02020603050405020304" pitchFamily="18" charset="0"/>
              </a:rPr>
              <a:t>khác nhau giữa hai tin </a:t>
            </a:r>
            <a:r>
              <a:rPr lang="nl-NL" sz="2600" b="1" dirty="0" smtClean="0">
                <a:solidFill>
                  <a:schemeClr val="bg1"/>
                </a:solidFill>
                <a:latin typeface="UTM Avo" panose="02040603050506020204" pitchFamily="18" charset="0"/>
                <a:ea typeface="Times New Roman" panose="02020603050405020304" pitchFamily="18" charset="0"/>
              </a:rPr>
              <a:t>nhắn</a:t>
            </a:r>
            <a:r>
              <a:rPr lang="vi-VN" sz="2600" b="1" dirty="0" smtClean="0">
                <a:solidFill>
                  <a:schemeClr val="bg1"/>
                </a:solidFill>
                <a:latin typeface="UTM Avo" panose="02040603050506020204" pitchFamily="18" charset="0"/>
                <a:ea typeface="Times New Roman" panose="02020603050405020304" pitchFamily="18" charset="0"/>
              </a:rPr>
              <a:t> dưới đây</a:t>
            </a:r>
            <a:r>
              <a:rPr lang="nl-NL" sz="2600" b="1" dirty="0" smtClean="0">
                <a:solidFill>
                  <a:schemeClr val="bg1"/>
                </a:solidFill>
                <a:latin typeface="UTM Avo" panose="02040603050506020204" pitchFamily="18" charset="0"/>
                <a:ea typeface="Times New Roman" panose="02020603050405020304" pitchFamily="18" charset="0"/>
              </a:rPr>
              <a:t>. </a:t>
            </a:r>
            <a:endParaRPr lang="en-US" sz="2600" b="1" dirty="0" smtClean="0">
              <a:solidFill>
                <a:schemeClr val="bg1"/>
              </a:solidFill>
              <a:effectLst/>
              <a:latin typeface="UTM Avo" panose="02040603050506020204" pitchFamily="18" charset="0"/>
              <a:ea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0463" b="75093" l="32031" r="54844"/>
                    </a14:imgEffect>
                    <a14:imgEffect>
                      <a14:saturation sat="200000"/>
                    </a14:imgEffect>
                  </a14:imgLayer>
                </a14:imgProps>
              </a:ext>
              <a:ext uri="{28A0092B-C50C-407E-A947-70E740481C1C}">
                <a14:useLocalDpi xmlns:a14="http://schemas.microsoft.com/office/drawing/2010/main" val="0"/>
              </a:ext>
            </a:extLst>
          </a:blip>
          <a:srcRect l="34162" t="43382" r="44307" b="24636"/>
          <a:stretch/>
        </p:blipFill>
        <p:spPr>
          <a:xfrm>
            <a:off x="8202723" y="2749424"/>
            <a:ext cx="3260678" cy="2724477"/>
          </a:xfrm>
          <a:prstGeom prst="rect">
            <a:avLst/>
          </a:prstGeom>
        </p:spPr>
      </p:pic>
      <p:sp>
        <p:nvSpPr>
          <p:cNvPr id="11" name="椭圆 10">
            <a:extLst>
              <a:ext uri="{FF2B5EF4-FFF2-40B4-BE49-F238E27FC236}">
                <a16:creationId xmlns:a16="http://schemas.microsoft.com/office/drawing/2014/main" id="{5A9116E9-B556-4225-87CE-5DCB2E5A3ACE}"/>
              </a:ext>
            </a:extLst>
          </p:cNvPr>
          <p:cNvSpPr/>
          <p:nvPr/>
        </p:nvSpPr>
        <p:spPr>
          <a:xfrm>
            <a:off x="851338" y="1349490"/>
            <a:ext cx="576622" cy="576785"/>
          </a:xfrm>
          <a:prstGeom prst="ellipse">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smtClean="0">
                <a:solidFill>
                  <a:schemeClr val="bg1"/>
                </a:solidFill>
                <a:latin typeface="UTM Avo" panose="02040603050506020204" pitchFamily="18" charset="0"/>
                <a:ea typeface="Times New Roman" panose="02020603050405020304" pitchFamily="18" charset="0"/>
              </a:rPr>
              <a:t>a</a:t>
            </a:r>
            <a:endParaRPr lang="zh-CN" altLang="en-US" sz="3000" dirty="0">
              <a:solidFill>
                <a:schemeClr val="bg1"/>
              </a:solidFill>
              <a:latin typeface="UTM Avo" panose="02040603050506020204" pitchFamily="18" charset="0"/>
              <a:cs typeface="+mn-ea"/>
              <a:sym typeface="+mn-lt"/>
            </a:endParaRPr>
          </a:p>
        </p:txBody>
      </p:sp>
      <p:sp>
        <p:nvSpPr>
          <p:cNvPr id="12" name="椭圆 13">
            <a:extLst>
              <a:ext uri="{FF2B5EF4-FFF2-40B4-BE49-F238E27FC236}">
                <a16:creationId xmlns:a16="http://schemas.microsoft.com/office/drawing/2014/main" id="{2FFC8B63-D738-4B8B-8178-8A1467805FF1}"/>
              </a:ext>
            </a:extLst>
          </p:cNvPr>
          <p:cNvSpPr/>
          <p:nvPr/>
        </p:nvSpPr>
        <p:spPr>
          <a:xfrm>
            <a:off x="868183" y="2051988"/>
            <a:ext cx="576622" cy="57678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ea typeface="Times New Roman" panose="02020603050405020304" pitchFamily="18" charset="0"/>
              </a:rPr>
              <a:t>b</a:t>
            </a:r>
            <a:endParaRPr lang="zh-CN" altLang="en-US" sz="3000" dirty="0">
              <a:solidFill>
                <a:schemeClr val="bg1"/>
              </a:solidFill>
              <a:cs typeface="+mn-ea"/>
              <a:sym typeface="+mn-lt"/>
            </a:endParaRPr>
          </a:p>
        </p:txBody>
      </p:sp>
      <p:sp>
        <p:nvSpPr>
          <p:cNvPr id="13" name="椭圆 16">
            <a:extLst>
              <a:ext uri="{FF2B5EF4-FFF2-40B4-BE49-F238E27FC236}">
                <a16:creationId xmlns:a16="http://schemas.microsoft.com/office/drawing/2014/main" id="{984227C0-1121-47F1-B55B-57FE7D4022CF}"/>
              </a:ext>
            </a:extLst>
          </p:cNvPr>
          <p:cNvSpPr/>
          <p:nvPr/>
        </p:nvSpPr>
        <p:spPr>
          <a:xfrm>
            <a:off x="868183" y="2749424"/>
            <a:ext cx="576622" cy="576785"/>
          </a:xfrm>
          <a:prstGeom prst="ellipse">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rPr>
              <a:t>c</a:t>
            </a:r>
            <a:endParaRPr lang="zh-CN" altLang="en-US" sz="3000" dirty="0">
              <a:solidFill>
                <a:schemeClr val="bg1"/>
              </a:solidFill>
              <a:cs typeface="+mn-ea"/>
              <a:sym typeface="+mn-lt"/>
            </a:endParaRPr>
          </a:p>
        </p:txBody>
      </p:sp>
      <p:sp>
        <p:nvSpPr>
          <p:cNvPr id="2" name="TextBox 1"/>
          <p:cNvSpPr txBox="1"/>
          <p:nvPr/>
        </p:nvSpPr>
        <p:spPr>
          <a:xfrm>
            <a:off x="1792225" y="2051988"/>
            <a:ext cx="5688205" cy="646331"/>
          </a:xfrm>
          <a:prstGeom prst="rect">
            <a:avLst/>
          </a:prstGeom>
          <a:noFill/>
        </p:spPr>
        <p:txBody>
          <a:bodyPr wrap="square" rtlCol="0">
            <a:spAutoFit/>
          </a:bodyPr>
          <a:lstStyle/>
          <a:p>
            <a:pPr algn="just">
              <a:lnSpc>
                <a:spcPct val="120000"/>
              </a:lnSpc>
              <a:spcAft>
                <a:spcPts val="0"/>
              </a:spcAft>
            </a:pPr>
            <a:r>
              <a:rPr lang="nl-NL" sz="3000" b="1" dirty="0" smtClean="0">
                <a:solidFill>
                  <a:srgbClr val="002060"/>
                </a:solidFill>
                <a:latin typeface="UTM Avo" panose="02040603050506020204" pitchFamily="18" charset="0"/>
                <a:ea typeface="Times New Roman" panose="02020603050405020304" pitchFamily="18" charset="0"/>
              </a:rPr>
              <a:t>Nội </a:t>
            </a:r>
            <a:r>
              <a:rPr lang="nl-NL" sz="3000" b="1" dirty="0">
                <a:solidFill>
                  <a:srgbClr val="002060"/>
                </a:solidFill>
                <a:latin typeface="UTM Avo" panose="02040603050506020204" pitchFamily="18" charset="0"/>
                <a:ea typeface="Times New Roman" panose="02020603050405020304" pitchFamily="18" charset="0"/>
              </a:rPr>
              <a:t>dung tin nhắn.</a:t>
            </a:r>
            <a:endParaRPr lang="vi-VN" sz="3000" b="1" dirty="0">
              <a:solidFill>
                <a:srgbClr val="00206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590694" y="1359320"/>
            <a:ext cx="9285852" cy="1015663"/>
          </a:xfrm>
          <a:prstGeom prst="rect">
            <a:avLst/>
          </a:prstGeom>
          <a:noFill/>
        </p:spPr>
        <p:txBody>
          <a:bodyPr wrap="square" rtlCol="0">
            <a:spAutoFit/>
          </a:bodyPr>
          <a:lstStyle/>
          <a:p>
            <a:r>
              <a:rPr lang="nl-NL" sz="3000" b="1" dirty="0" smtClean="0">
                <a:solidFill>
                  <a:srgbClr val="002060"/>
                </a:solidFill>
                <a:latin typeface="UTM Avo" panose="02040603050506020204" pitchFamily="18" charset="0"/>
                <a:ea typeface="Times New Roman" panose="02020603050405020304" pitchFamily="18" charset="0"/>
              </a:rPr>
              <a:t> Người viết tin nhắn và người nhận tin nhắn.</a:t>
            </a:r>
            <a:endParaRPr lang="en-US" sz="3000" b="1" dirty="0" smtClean="0">
              <a:solidFill>
                <a:srgbClr val="002060"/>
              </a:solidFill>
              <a:latin typeface="UTM Avo" panose="02040603050506020204" pitchFamily="18" charset="0"/>
              <a:ea typeface="Times New Roman" panose="02020603050405020304" pitchFamily="18" charset="0"/>
            </a:endParaRPr>
          </a:p>
          <a:p>
            <a:endParaRPr lang="en-US" sz="3000" b="1" dirty="0">
              <a:solidFill>
                <a:srgbClr val="002060"/>
              </a:solidFill>
            </a:endParaRPr>
          </a:p>
        </p:txBody>
      </p:sp>
      <p:sp>
        <p:nvSpPr>
          <p:cNvPr id="17" name="Rectangle 16"/>
          <p:cNvSpPr/>
          <p:nvPr/>
        </p:nvSpPr>
        <p:spPr>
          <a:xfrm>
            <a:off x="1590694" y="2790652"/>
            <a:ext cx="5580126" cy="553998"/>
          </a:xfrm>
          <a:prstGeom prst="rect">
            <a:avLst/>
          </a:prstGeom>
        </p:spPr>
        <p:txBody>
          <a:bodyPr wrap="square">
            <a:spAutoFit/>
          </a:bodyPr>
          <a:lstStyle/>
          <a:p>
            <a:r>
              <a:rPr lang="nl-NL" sz="3000" b="1" dirty="0" smtClean="0">
                <a:solidFill>
                  <a:srgbClr val="002060"/>
                </a:solidFill>
                <a:latin typeface="UTM Avo" panose="02040603050506020204" pitchFamily="18" charset="0"/>
              </a:rPr>
              <a:t> </a:t>
            </a:r>
            <a:r>
              <a:rPr lang="nl-NL" sz="3000" b="1" dirty="0">
                <a:solidFill>
                  <a:srgbClr val="002060"/>
                </a:solidFill>
                <a:latin typeface="UTM Avo" panose="02040603050506020204" pitchFamily="18" charset="0"/>
              </a:rPr>
              <a:t>Phương tiện thực hiện.</a:t>
            </a:r>
            <a:endParaRPr lang="en-US" sz="3000" b="1" dirty="0">
              <a:solidFill>
                <a:srgbClr val="002060"/>
              </a:solidFill>
            </a:endParaRP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49012" b="71728" l="53125" r="60347"/>
                    </a14:imgEffect>
                    <a14:imgEffect>
                      <a14:saturation sat="300000"/>
                    </a14:imgEffect>
                  </a14:imgLayer>
                </a14:imgProps>
              </a:ext>
              <a:ext uri="{28A0092B-C50C-407E-A947-70E740481C1C}">
                <a14:useLocalDpi xmlns:a14="http://schemas.microsoft.com/office/drawing/2010/main" val="0"/>
              </a:ext>
            </a:extLst>
          </a:blip>
          <a:srcRect l="52222" t="46173" r="38750" b="25432"/>
          <a:stretch/>
        </p:blipFill>
        <p:spPr>
          <a:xfrm rot="647294">
            <a:off x="5409450" y="2931984"/>
            <a:ext cx="2788370" cy="480639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7025" b="100000" l="0" r="100000">
                        <a14:foregroundMark x1="15254" y1="28306" x2="16618" y2="29959"/>
                        <a14:foregroundMark x1="25258" y1="27686" x2="25052" y2="33884"/>
                        <a14:foregroundMark x1="11492" y1="86708" x2="16618" y2="92562"/>
                        <a14:foregroundMark x1="25672" y1="88636" x2="30757" y2="86983"/>
                        <a14:foregroundMark x1="26251" y1="84022" x2="26457" y2="86019"/>
                        <a14:foregroundMark x1="12857" y1="79477" x2="12071" y2="83747"/>
                        <a14:foregroundMark x1="38652" y1="69008" x2="46714" y2="84366"/>
                        <a14:foregroundMark x1="46300" y1="74518" x2="39810" y2="88636"/>
                        <a14:foregroundMark x1="39231" y1="71901" x2="37867" y2="91942"/>
                        <a14:foregroundMark x1="37247" y1="77479" x2="36875" y2="86019"/>
                        <a14:foregroundMark x1="72055" y1="19146" x2="81521" y2="70592"/>
                        <a14:foregroundMark x1="86813" y1="67700" x2="91360" y2="74518"/>
                        <a14:foregroundMark x1="66763" y1="89325" x2="70690" y2="86708"/>
                      </a14:backgroundRemoval>
                    </a14:imgEffect>
                  </a14:imgLayer>
                </a14:imgProps>
              </a:ext>
              <a:ext uri="{28A0092B-C50C-407E-A947-70E740481C1C}">
                <a14:useLocalDpi xmlns:a14="http://schemas.microsoft.com/office/drawing/2010/main" val="0"/>
              </a:ext>
            </a:extLst>
          </a:blip>
          <a:stretch>
            <a:fillRect/>
          </a:stretch>
        </p:blipFill>
        <p:spPr>
          <a:xfrm>
            <a:off x="-408643" y="3219630"/>
            <a:ext cx="5675414" cy="3405437"/>
          </a:xfrm>
          <a:prstGeom prst="rect">
            <a:avLst/>
          </a:prstGeom>
        </p:spPr>
      </p:pic>
      <p:sp>
        <p:nvSpPr>
          <p:cNvPr id="14" name="椭圆 13">
            <a:extLst>
              <a:ext uri="{FF2B5EF4-FFF2-40B4-BE49-F238E27FC236}">
                <a16:creationId xmlns:a16="http://schemas.microsoft.com/office/drawing/2014/main" id="{2FFC8B63-D738-4B8B-8178-8A1467805FF1}"/>
              </a:ext>
            </a:extLst>
          </p:cNvPr>
          <p:cNvSpPr/>
          <p:nvPr/>
        </p:nvSpPr>
        <p:spPr>
          <a:xfrm>
            <a:off x="851338" y="2046926"/>
            <a:ext cx="593467" cy="5818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ea typeface="Times New Roman" panose="02020603050405020304" pitchFamily="18" charset="0"/>
              </a:rPr>
              <a:t>b</a:t>
            </a:r>
            <a:endParaRPr lang="zh-CN" altLang="en-US" sz="3000" dirty="0">
              <a:solidFill>
                <a:schemeClr val="bg1"/>
              </a:solidFill>
              <a:cs typeface="+mn-ea"/>
              <a:sym typeface="+mn-lt"/>
            </a:endParaRPr>
          </a:p>
        </p:txBody>
      </p:sp>
    </p:spTree>
    <p:extLst>
      <p:ext uri="{BB962C8B-B14F-4D97-AF65-F5344CB8AC3E}">
        <p14:creationId xmlns:p14="http://schemas.microsoft.com/office/powerpoint/2010/main" val="3436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 grpId="0"/>
      <p:bldP spid="3" grpId="0"/>
      <p:bldP spid="17"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593740"/>
            <a:ext cx="4603863" cy="4647426"/>
          </a:xfrm>
          <a:prstGeom prst="rect">
            <a:avLst/>
          </a:prstGeom>
          <a:noFill/>
        </p:spPr>
        <p:txBody>
          <a:bodyPr wrap="square" rtlCol="0">
            <a:spAutoFit/>
          </a:bodyPr>
          <a:lstStyle/>
          <a:p>
            <a:r>
              <a:rPr lang="vi-VN" sz="3000" b="1" dirty="0" smtClean="0">
                <a:solidFill>
                  <a:srgbClr val="002060"/>
                </a:solidFill>
                <a:latin typeface="UTM Avo" panose="02040603050506020204" pitchFamily="18" charset="0"/>
                <a:ea typeface="Times New Roman" panose="02020603050405020304" pitchFamily="18" charset="0"/>
              </a:rPr>
              <a:t>    </a:t>
            </a:r>
            <a:r>
              <a:rPr lang="vi-VN" sz="3000" b="1" dirty="0" smtClean="0">
                <a:solidFill>
                  <a:srgbClr val="002060"/>
                </a:solidFill>
                <a:latin typeface="UTM Avo" panose="02040603050506020204" pitchFamily="18" charset="0"/>
                <a:ea typeface="Times New Roman" panose="02020603050405020304" pitchFamily="18" charset="0"/>
              </a:rPr>
              <a:t>Hưng </a:t>
            </a:r>
            <a:r>
              <a:rPr lang="vi-VN" sz="3000" b="1" dirty="0" smtClean="0">
                <a:solidFill>
                  <a:srgbClr val="002060"/>
                </a:solidFill>
                <a:latin typeface="UTM Avo" panose="02040603050506020204" pitchFamily="18" charset="0"/>
                <a:ea typeface="Times New Roman" panose="02020603050405020304" pitchFamily="18" charset="0"/>
              </a:rPr>
              <a:t>ơi!</a:t>
            </a:r>
          </a:p>
          <a:p>
            <a:pPr algn="just"/>
            <a:r>
              <a:rPr lang="vi-VN" sz="3000" b="1" dirty="0" smtClean="0">
                <a:solidFill>
                  <a:srgbClr val="002060"/>
                </a:solidFill>
                <a:latin typeface="UTM Avo" panose="02040603050506020204" pitchFamily="18" charset="0"/>
                <a:ea typeface="Times New Roman" panose="02020603050405020304" pitchFamily="18" charset="0"/>
              </a:rPr>
              <a:t>    Tớ đến rủ cậu đi đá bóng nhưng cậu không có nhà. Nếu cậu về sớm thì ra sân bóng ngay nhé.</a:t>
            </a:r>
          </a:p>
          <a:p>
            <a:r>
              <a:rPr lang="vi-VN" sz="3000" b="1" dirty="0" smtClean="0">
                <a:solidFill>
                  <a:srgbClr val="002060"/>
                </a:solidFill>
                <a:latin typeface="UTM Avo" panose="02040603050506020204" pitchFamily="18" charset="0"/>
                <a:ea typeface="Times New Roman" panose="02020603050405020304" pitchFamily="18" charset="0"/>
              </a:rPr>
              <a:t>     </a:t>
            </a:r>
            <a:r>
              <a:rPr lang="vi-VN" sz="3000" b="1" dirty="0" smtClean="0">
                <a:solidFill>
                  <a:srgbClr val="002060"/>
                </a:solidFill>
                <a:latin typeface="UTM Avo" panose="02040603050506020204" pitchFamily="18" charset="0"/>
                <a:ea typeface="Times New Roman" panose="02020603050405020304" pitchFamily="18" charset="0"/>
              </a:rPr>
              <a:t>Chào </a:t>
            </a:r>
            <a:r>
              <a:rPr lang="vi-VN" sz="3000" b="1" dirty="0" smtClean="0">
                <a:solidFill>
                  <a:srgbClr val="002060"/>
                </a:solidFill>
                <a:latin typeface="UTM Avo" panose="02040603050506020204" pitchFamily="18" charset="0"/>
                <a:ea typeface="Times New Roman" panose="02020603050405020304" pitchFamily="18" charset="0"/>
              </a:rPr>
              <a:t>cậu. </a:t>
            </a:r>
          </a:p>
          <a:p>
            <a:r>
              <a:rPr lang="vi-VN" sz="3000" b="1" dirty="0" smtClean="0">
                <a:solidFill>
                  <a:srgbClr val="002060"/>
                </a:solidFill>
                <a:latin typeface="UTM Avo" panose="02040603050506020204" pitchFamily="18" charset="0"/>
                <a:ea typeface="Times New Roman" panose="02020603050405020304" pitchFamily="18" charset="0"/>
              </a:rPr>
              <a:t>         </a:t>
            </a:r>
            <a:r>
              <a:rPr lang="vi-VN" sz="3000" b="1" dirty="0" smtClean="0">
                <a:solidFill>
                  <a:srgbClr val="002060"/>
                </a:solidFill>
                <a:latin typeface="UTM Avo" panose="02040603050506020204" pitchFamily="18" charset="0"/>
                <a:ea typeface="Times New Roman" panose="02020603050405020304" pitchFamily="18" charset="0"/>
              </a:rPr>
              <a:t>Tuấn</a:t>
            </a:r>
            <a:endParaRPr lang="vi-VN" sz="3000" b="1" dirty="0" smtClean="0">
              <a:solidFill>
                <a:srgbClr val="002060"/>
              </a:solidFill>
              <a:latin typeface="UTM Avo" panose="02040603050506020204" pitchFamily="18" charset="0"/>
              <a:ea typeface="Times New Roman" panose="02020603050405020304" pitchFamily="18" charset="0"/>
            </a:endParaRPr>
          </a:p>
          <a:p>
            <a:endParaRPr lang="vi-VN" sz="2800" b="1" dirty="0">
              <a:solidFill>
                <a:srgbClr val="002060"/>
              </a:solidFill>
              <a:latin typeface="UTM Avo" panose="02040603050506020204" pitchFamily="18" charset="0"/>
              <a:ea typeface="Times New Roman" panose="02020603050405020304" pitchFamily="18" charset="0"/>
            </a:endParaRPr>
          </a:p>
          <a:p>
            <a:endParaRPr lang="en-US" sz="2800" b="1" dirty="0" smtClean="0">
              <a:solidFill>
                <a:srgbClr val="002060"/>
              </a:solidFill>
              <a:latin typeface="UTM Avo" panose="02040603050506020204" pitchFamily="18" charset="0"/>
              <a:ea typeface="Times New Roman" panose="02020603050405020304" pitchFamily="18" charset="0"/>
            </a:endParaRPr>
          </a:p>
        </p:txBody>
      </p:sp>
      <p:sp>
        <p:nvSpPr>
          <p:cNvPr id="6" name="TextBox 5"/>
          <p:cNvSpPr txBox="1"/>
          <p:nvPr/>
        </p:nvSpPr>
        <p:spPr>
          <a:xfrm rot="612395">
            <a:off x="2420025" y="1237541"/>
            <a:ext cx="2771533" cy="4401205"/>
          </a:xfrm>
          <a:prstGeom prst="rect">
            <a:avLst/>
          </a:prstGeom>
          <a:noFill/>
        </p:spPr>
        <p:txBody>
          <a:bodyPr wrap="square" rtlCol="0">
            <a:spAutoFit/>
          </a:bodyPr>
          <a:lstStyle/>
          <a:p>
            <a:pPr algn="ctr"/>
            <a:r>
              <a:rPr lang="vi-VN" sz="2800" b="1" dirty="0" smtClean="0">
                <a:solidFill>
                  <a:srgbClr val="002060"/>
                </a:solidFill>
                <a:latin typeface="UTM Avo" panose="02040603050506020204" pitchFamily="18" charset="0"/>
                <a:ea typeface="Times New Roman" panose="02020603050405020304" pitchFamily="18" charset="0"/>
              </a:rPr>
              <a:t> Bà ơi, cháu đã về đến nhà rồi ạ. Cháu nhớ bà lắm! Hè sang năm cháu lại về với bà.</a:t>
            </a:r>
          </a:p>
          <a:p>
            <a:pPr algn="ctr"/>
            <a:r>
              <a:rPr lang="vi-VN" sz="2800" b="1" dirty="0" smtClean="0">
                <a:solidFill>
                  <a:srgbClr val="002060"/>
                </a:solidFill>
                <a:latin typeface="UTM Avo" panose="02040603050506020204" pitchFamily="18" charset="0"/>
                <a:ea typeface="Times New Roman" panose="02020603050405020304" pitchFamily="18" charset="0"/>
              </a:rPr>
              <a:t>Cháu Phương</a:t>
            </a:r>
          </a:p>
          <a:p>
            <a:pPr algn="ctr"/>
            <a:endParaRPr lang="vi-VN" sz="2800" b="1" dirty="0">
              <a:solidFill>
                <a:srgbClr val="002060"/>
              </a:solidFill>
              <a:latin typeface="UTM Avo" panose="02040603050506020204" pitchFamily="18" charset="0"/>
              <a:ea typeface="Times New Roman" panose="02020603050405020304" pitchFamily="18" charset="0"/>
            </a:endParaRPr>
          </a:p>
          <a:p>
            <a:pPr algn="ctr"/>
            <a:endParaRPr lang="en-US" sz="2800" b="1" dirty="0" smtClean="0">
              <a:solidFill>
                <a:srgbClr val="00206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797737"/>
              </p:ext>
            </p:extLst>
          </p:nvPr>
        </p:nvGraphicFramePr>
        <p:xfrm>
          <a:off x="381000" y="304936"/>
          <a:ext cx="11684000" cy="6362563"/>
        </p:xfrm>
        <a:graphic>
          <a:graphicData uri="http://schemas.openxmlformats.org/drawingml/2006/table">
            <a:tbl>
              <a:tblPr firstRow="1" bandRow="1">
                <a:tableStyleId>{5C22544A-7EE6-4342-B048-85BDC9FD1C3A}</a:tableStyleId>
              </a:tblPr>
              <a:tblGrid>
                <a:gridCol w="3155724">
                  <a:extLst>
                    <a:ext uri="{9D8B030D-6E8A-4147-A177-3AD203B41FA5}">
                      <a16:colId xmlns:a16="http://schemas.microsoft.com/office/drawing/2014/main" val="3005733926"/>
                    </a:ext>
                  </a:extLst>
                </a:gridCol>
                <a:gridCol w="4055495">
                  <a:extLst>
                    <a:ext uri="{9D8B030D-6E8A-4147-A177-3AD203B41FA5}">
                      <a16:colId xmlns:a16="http://schemas.microsoft.com/office/drawing/2014/main" val="1782753493"/>
                    </a:ext>
                  </a:extLst>
                </a:gridCol>
                <a:gridCol w="4472781">
                  <a:extLst>
                    <a:ext uri="{9D8B030D-6E8A-4147-A177-3AD203B41FA5}">
                      <a16:colId xmlns:a16="http://schemas.microsoft.com/office/drawing/2014/main" val="1849511870"/>
                    </a:ext>
                  </a:extLst>
                </a:gridCol>
              </a:tblGrid>
              <a:tr h="1130022">
                <a:tc>
                  <a:txBody>
                    <a:bodyPr/>
                    <a:lstStyle/>
                    <a:p>
                      <a:endParaRPr lang="en-US" dirty="0"/>
                    </a:p>
                  </a:txBody>
                  <a:tcPr>
                    <a:solidFill>
                      <a:schemeClr val="accent2">
                        <a:lumMod val="75000"/>
                      </a:schemeClr>
                    </a:solidFill>
                  </a:tcPr>
                </a:tc>
                <a:tc>
                  <a:txBody>
                    <a:bodyPr/>
                    <a:lstStyle/>
                    <a:p>
                      <a:endParaRPr lang="en-US" dirty="0">
                        <a:solidFill>
                          <a:srgbClr val="C00000"/>
                        </a:solidFill>
                        <a:latin typeface="UTM Avo" panose="02040603050506020204" pitchFamily="18" charset="0"/>
                      </a:endParaRPr>
                    </a:p>
                  </a:txBody>
                  <a:tcPr>
                    <a:solidFill>
                      <a:schemeClr val="accent2">
                        <a:lumMod val="75000"/>
                      </a:schemeClr>
                    </a:solidFill>
                  </a:tcPr>
                </a:tc>
                <a:tc>
                  <a:txBody>
                    <a:bodyPr/>
                    <a:lstStyle/>
                    <a:p>
                      <a:endParaRPr lang="en-US" dirty="0">
                        <a:solidFill>
                          <a:srgbClr val="C00000"/>
                        </a:solidFill>
                        <a:latin typeface="UTM Avo" panose="02040603050506020204" pitchFamily="18" charset="0"/>
                      </a:endParaRPr>
                    </a:p>
                  </a:txBody>
                  <a:tcPr>
                    <a:solidFill>
                      <a:schemeClr val="accent2">
                        <a:lumMod val="75000"/>
                      </a:schemeClr>
                    </a:solidFill>
                  </a:tcPr>
                </a:tc>
                <a:extLst>
                  <a:ext uri="{0D108BD9-81ED-4DB2-BD59-A6C34878D82A}">
                    <a16:rowId xmlns:a16="http://schemas.microsoft.com/office/drawing/2014/main" val="3528177468"/>
                  </a:ext>
                </a:extLst>
              </a:tr>
              <a:tr h="744433">
                <a:tc>
                  <a:txBody>
                    <a:bodyPr/>
                    <a:lstStyle/>
                    <a:p>
                      <a:pPr algn="ctr"/>
                      <a:r>
                        <a:rPr lang="nl-NL" sz="2200" b="1" dirty="0" smtClean="0">
                          <a:solidFill>
                            <a:srgbClr val="F97582"/>
                          </a:solidFill>
                          <a:latin typeface="UTM Avo" panose="02040603050506020204" pitchFamily="18" charset="0"/>
                          <a:ea typeface="Times New Roman" panose="02020603050405020304" pitchFamily="18" charset="0"/>
                        </a:rPr>
                        <a:t>Người viết tin nhắn </a:t>
                      </a:r>
                      <a:endParaRPr lang="en-US" sz="2200" dirty="0">
                        <a:solidFill>
                          <a:srgbClr val="F97582"/>
                        </a:solidFill>
                      </a:endParaRPr>
                    </a:p>
                  </a:txBody>
                  <a:tcPr anchor="ct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extLst>
                  <a:ext uri="{0D108BD9-81ED-4DB2-BD59-A6C34878D82A}">
                    <a16:rowId xmlns:a16="http://schemas.microsoft.com/office/drawing/2014/main" val="1110739279"/>
                  </a:ext>
                </a:extLst>
              </a:tr>
              <a:tr h="812797">
                <a:tc>
                  <a:txBody>
                    <a:bodyPr/>
                    <a:lstStyle/>
                    <a:p>
                      <a:pPr algn="ctr"/>
                      <a:r>
                        <a:rPr lang="vi-VN" sz="2200" b="1" dirty="0" smtClean="0">
                          <a:solidFill>
                            <a:srgbClr val="F97582"/>
                          </a:solidFill>
                          <a:latin typeface="UTM Avo" panose="02040603050506020204" pitchFamily="18" charset="0"/>
                          <a:ea typeface="Times New Roman" panose="02020603050405020304" pitchFamily="18" charset="0"/>
                        </a:rPr>
                        <a:t>N</a:t>
                      </a:r>
                      <a:r>
                        <a:rPr lang="nl-NL" sz="2200" b="1" dirty="0" smtClean="0">
                          <a:solidFill>
                            <a:srgbClr val="F97582"/>
                          </a:solidFill>
                          <a:latin typeface="UTM Avo" panose="02040603050506020204" pitchFamily="18" charset="0"/>
                          <a:ea typeface="Times New Roman" panose="02020603050405020304" pitchFamily="18" charset="0"/>
                        </a:rPr>
                        <a:t>gười nhận tin nhắn</a:t>
                      </a:r>
                      <a:endParaRPr lang="en-US" sz="2200" dirty="0">
                        <a:solidFill>
                          <a:srgbClr val="F97582"/>
                        </a:solidFill>
                      </a:endParaRPr>
                    </a:p>
                  </a:txBody>
                  <a:tcPr anchor="ct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extLst>
                  <a:ext uri="{0D108BD9-81ED-4DB2-BD59-A6C34878D82A}">
                    <a16:rowId xmlns:a16="http://schemas.microsoft.com/office/drawing/2014/main" val="992226334"/>
                  </a:ext>
                </a:extLst>
              </a:tr>
              <a:tr h="1528059">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200" b="1" dirty="0" smtClean="0">
                          <a:solidFill>
                            <a:srgbClr val="F97582"/>
                          </a:solidFill>
                          <a:latin typeface="UTM Avo" panose="02040603050506020204" pitchFamily="18" charset="0"/>
                          <a:ea typeface="Times New Roman" panose="02020603050405020304" pitchFamily="18" charset="0"/>
                        </a:rPr>
                        <a:t>Quan hệ giữa người viết và nhận tin </a:t>
                      </a:r>
                      <a:r>
                        <a:rPr lang="vi-VN" sz="2200" b="1" dirty="0" smtClean="0">
                          <a:solidFill>
                            <a:srgbClr val="F97582"/>
                          </a:solidFill>
                          <a:latin typeface="UTM Avo" panose="02040603050506020204" pitchFamily="18" charset="0"/>
                          <a:ea typeface="Times New Roman" panose="02020603050405020304" pitchFamily="18" charset="0"/>
                        </a:rPr>
                        <a:t>nhắn</a:t>
                      </a:r>
                      <a:endParaRPr lang="en-US" sz="2200" dirty="0" smtClean="0">
                        <a:solidFill>
                          <a:srgbClr val="F97582"/>
                        </a:solidFill>
                      </a:endParaRPr>
                    </a:p>
                  </a:txBody>
                  <a:tcPr anchor="ct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extLst>
                  <a:ext uri="{0D108BD9-81ED-4DB2-BD59-A6C34878D82A}">
                    <a16:rowId xmlns:a16="http://schemas.microsoft.com/office/drawing/2014/main" val="672865772"/>
                  </a:ext>
                </a:extLst>
              </a:tr>
              <a:tr h="1334455">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200" b="1" dirty="0" smtClean="0">
                          <a:solidFill>
                            <a:srgbClr val="F97582"/>
                          </a:solidFill>
                          <a:latin typeface="UTM Avo" panose="02040603050506020204" pitchFamily="18" charset="0"/>
                          <a:ea typeface="Times New Roman" panose="02020603050405020304" pitchFamily="18" charset="0"/>
                        </a:rPr>
                        <a:t>Nội dung</a:t>
                      </a:r>
                      <a:r>
                        <a:rPr lang="nl-NL" sz="2200" b="1" dirty="0" smtClean="0">
                          <a:solidFill>
                            <a:srgbClr val="F97582"/>
                          </a:solidFill>
                          <a:latin typeface="UTM Avo" panose="02040603050506020204" pitchFamily="18" charset="0"/>
                          <a:ea typeface="Times New Roman" panose="02020603050405020304" pitchFamily="18" charset="0"/>
                        </a:rPr>
                        <a:t> tin nhắn</a:t>
                      </a:r>
                      <a:endParaRPr lang="en-US" sz="2200" dirty="0" smtClean="0">
                        <a:solidFill>
                          <a:srgbClr val="F97582"/>
                        </a:solidFill>
                      </a:endParaRPr>
                    </a:p>
                    <a:p>
                      <a:pPr algn="ctr"/>
                      <a:endParaRPr lang="en-US" sz="2200" dirty="0">
                        <a:solidFill>
                          <a:srgbClr val="F97582"/>
                        </a:solidFill>
                      </a:endParaRPr>
                    </a:p>
                  </a:txBody>
                  <a:tcPr anchor="ct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extLst>
                  <a:ext uri="{0D108BD9-81ED-4DB2-BD59-A6C34878D82A}">
                    <a16:rowId xmlns:a16="http://schemas.microsoft.com/office/drawing/2014/main" val="4199952796"/>
                  </a:ext>
                </a:extLst>
              </a:tr>
              <a:tr h="812797">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200" b="1" baseline="0" dirty="0" smtClean="0">
                          <a:solidFill>
                            <a:srgbClr val="F97582"/>
                          </a:solidFill>
                          <a:latin typeface="UTM Avo" panose="02040603050506020204" pitchFamily="18" charset="0"/>
                          <a:ea typeface="Times New Roman" panose="02020603050405020304" pitchFamily="18" charset="0"/>
                        </a:rPr>
                        <a:t>Phương tiện </a:t>
                      </a:r>
                    </a:p>
                    <a:p>
                      <a:pPr marL="0" marR="0" indent="0" algn="ctr" defTabSz="914377" rtl="0" eaLnBrk="1" fontAlgn="auto" latinLnBrk="0" hangingPunct="1">
                        <a:lnSpc>
                          <a:spcPct val="100000"/>
                        </a:lnSpc>
                        <a:spcBef>
                          <a:spcPts val="0"/>
                        </a:spcBef>
                        <a:spcAft>
                          <a:spcPts val="0"/>
                        </a:spcAft>
                        <a:buClrTx/>
                        <a:buSzTx/>
                        <a:buFontTx/>
                        <a:buNone/>
                        <a:tabLst/>
                        <a:defRPr/>
                      </a:pPr>
                      <a:r>
                        <a:rPr lang="vi-VN" sz="2200" b="1" baseline="0" dirty="0" smtClean="0">
                          <a:solidFill>
                            <a:srgbClr val="F97582"/>
                          </a:solidFill>
                          <a:latin typeface="UTM Avo" panose="02040603050506020204" pitchFamily="18" charset="0"/>
                          <a:ea typeface="Times New Roman" panose="02020603050405020304" pitchFamily="18" charset="0"/>
                        </a:rPr>
                        <a:t>thực hiện</a:t>
                      </a:r>
                      <a:endParaRPr lang="en-US" sz="2200" dirty="0">
                        <a:solidFill>
                          <a:srgbClr val="F97582"/>
                        </a:solidFill>
                      </a:endParaRPr>
                    </a:p>
                  </a:txBody>
                  <a:tcPr anchor="ct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15578785"/>
                  </a:ext>
                </a:extLst>
              </a:tr>
            </a:tbl>
          </a:graphicData>
        </a:graphic>
      </p:graphicFrame>
      <p:pic>
        <p:nvPicPr>
          <p:cNvPr id="6" name="Picture 5"/>
          <p:cNvPicPr>
            <a:picLocks noChangeAspect="1"/>
          </p:cNvPicPr>
          <p:nvPr/>
        </p:nvPicPr>
        <p:blipFill>
          <a:blip r:embed="rId2"/>
          <a:stretch>
            <a:fillRect/>
          </a:stretch>
        </p:blipFill>
        <p:spPr>
          <a:xfrm>
            <a:off x="3175855" y="710028"/>
            <a:ext cx="4743099" cy="768163"/>
          </a:xfrm>
          <a:prstGeom prst="rect">
            <a:avLst/>
          </a:prstGeom>
        </p:spPr>
      </p:pic>
      <p:pic>
        <p:nvPicPr>
          <p:cNvPr id="10" name="Picture 9"/>
          <p:cNvPicPr>
            <a:picLocks noChangeAspect="1"/>
          </p:cNvPicPr>
          <p:nvPr/>
        </p:nvPicPr>
        <p:blipFill>
          <a:blip r:embed="rId3"/>
          <a:stretch>
            <a:fillRect/>
          </a:stretch>
        </p:blipFill>
        <p:spPr>
          <a:xfrm>
            <a:off x="7609465" y="664219"/>
            <a:ext cx="4328535" cy="609653"/>
          </a:xfrm>
          <a:prstGeom prst="rect">
            <a:avLst/>
          </a:prstGeom>
        </p:spPr>
      </p:pic>
      <p:sp>
        <p:nvSpPr>
          <p:cNvPr id="12" name="TextBox 11"/>
          <p:cNvSpPr txBox="1"/>
          <p:nvPr/>
        </p:nvSpPr>
        <p:spPr>
          <a:xfrm>
            <a:off x="4953000" y="1594430"/>
            <a:ext cx="1765300" cy="830997"/>
          </a:xfrm>
          <a:prstGeom prst="rect">
            <a:avLst/>
          </a:prstGeom>
          <a:noFill/>
        </p:spPr>
        <p:txBody>
          <a:bodyPr wrap="square" rtlCol="0">
            <a:spAutoFit/>
          </a:bodyPr>
          <a:lstStyle/>
          <a:p>
            <a:r>
              <a:rPr lang="vi-VN" sz="2400" b="1" dirty="0">
                <a:solidFill>
                  <a:srgbClr val="002060"/>
                </a:solidFill>
                <a:latin typeface="UTM Avo" panose="02040603050506020204" pitchFamily="18" charset="0"/>
                <a:ea typeface="Times New Roman" panose="02020603050405020304" pitchFamily="18" charset="0"/>
              </a:rPr>
              <a:t>Tuấn</a:t>
            </a:r>
            <a:endParaRPr lang="en-US" sz="2400" dirty="0"/>
          </a:p>
          <a:p>
            <a:endParaRPr lang="en-US" sz="2400" dirty="0"/>
          </a:p>
        </p:txBody>
      </p:sp>
      <p:sp>
        <p:nvSpPr>
          <p:cNvPr id="13" name="TextBox 12"/>
          <p:cNvSpPr txBox="1"/>
          <p:nvPr/>
        </p:nvSpPr>
        <p:spPr>
          <a:xfrm>
            <a:off x="4912404" y="2299855"/>
            <a:ext cx="1270000" cy="830997"/>
          </a:xfrm>
          <a:prstGeom prst="rect">
            <a:avLst/>
          </a:prstGeom>
          <a:noFill/>
        </p:spPr>
        <p:txBody>
          <a:bodyPr wrap="square" rtlCol="0">
            <a:spAutoFit/>
          </a:bodyPr>
          <a:lstStyle/>
          <a:p>
            <a:r>
              <a:rPr lang="vi-VN" sz="2400" b="1" dirty="0">
                <a:solidFill>
                  <a:srgbClr val="002060"/>
                </a:solidFill>
                <a:latin typeface="UTM Avo" panose="02040603050506020204" pitchFamily="18" charset="0"/>
                <a:ea typeface="Times New Roman" panose="02020603050405020304" pitchFamily="18" charset="0"/>
              </a:rPr>
              <a:t>Hưng</a:t>
            </a:r>
            <a:endParaRPr lang="en-US" sz="2400" dirty="0"/>
          </a:p>
          <a:p>
            <a:endParaRPr lang="en-US" sz="2400" dirty="0"/>
          </a:p>
        </p:txBody>
      </p:sp>
      <p:sp>
        <p:nvSpPr>
          <p:cNvPr id="14" name="TextBox 13"/>
          <p:cNvSpPr txBox="1"/>
          <p:nvPr/>
        </p:nvSpPr>
        <p:spPr>
          <a:xfrm>
            <a:off x="3699554" y="3404681"/>
            <a:ext cx="3695700" cy="461665"/>
          </a:xfrm>
          <a:prstGeom prst="rect">
            <a:avLst/>
          </a:prstGeom>
          <a:noFill/>
        </p:spPr>
        <p:txBody>
          <a:bodyPr wrap="square" rtlCol="0">
            <a:spAutoFit/>
          </a:bodyPr>
          <a:lstStyle/>
          <a:p>
            <a:pPr algn="ctr"/>
            <a:r>
              <a:rPr lang="vi-VN" sz="2400" b="1" dirty="0">
                <a:solidFill>
                  <a:srgbClr val="002060"/>
                </a:solidFill>
                <a:latin typeface="UTM Avo" panose="02040603050506020204" pitchFamily="18" charset="0"/>
                <a:ea typeface="Times New Roman" panose="02020603050405020304" pitchFamily="18" charset="0"/>
              </a:rPr>
              <a:t>Hai người bạn bè</a:t>
            </a:r>
            <a:endParaRPr lang="en-US" sz="2400" dirty="0"/>
          </a:p>
        </p:txBody>
      </p:sp>
      <p:sp>
        <p:nvSpPr>
          <p:cNvPr id="15" name="TextBox 14"/>
          <p:cNvSpPr txBox="1"/>
          <p:nvPr/>
        </p:nvSpPr>
        <p:spPr>
          <a:xfrm>
            <a:off x="3829892" y="4641843"/>
            <a:ext cx="3715254" cy="830997"/>
          </a:xfrm>
          <a:prstGeom prst="rect">
            <a:avLst/>
          </a:prstGeom>
          <a:noFill/>
        </p:spPr>
        <p:txBody>
          <a:bodyPr wrap="square" rtlCol="0">
            <a:spAutoFit/>
          </a:bodyPr>
          <a:lstStyle/>
          <a:p>
            <a:pPr algn="ctr"/>
            <a:r>
              <a:rPr lang="vi-VN" sz="2400" b="1" dirty="0">
                <a:solidFill>
                  <a:srgbClr val="002060"/>
                </a:solidFill>
                <a:latin typeface="UTM Avo" panose="02040603050506020204" pitchFamily="18" charset="0"/>
                <a:ea typeface="Times New Roman" panose="02020603050405020304" pitchFamily="18" charset="0"/>
              </a:rPr>
              <a:t>Nhắn bạn ra sân bóng để cùng chơi.</a:t>
            </a:r>
            <a:endParaRPr lang="en-US" sz="2400" dirty="0"/>
          </a:p>
        </p:txBody>
      </p:sp>
      <p:sp>
        <p:nvSpPr>
          <p:cNvPr id="16" name="TextBox 15"/>
          <p:cNvSpPr txBox="1"/>
          <p:nvPr/>
        </p:nvSpPr>
        <p:spPr>
          <a:xfrm>
            <a:off x="4442919" y="6070187"/>
            <a:ext cx="2489200" cy="830997"/>
          </a:xfrm>
          <a:prstGeom prst="rect">
            <a:avLst/>
          </a:prstGeom>
          <a:noFill/>
        </p:spPr>
        <p:txBody>
          <a:bodyPr wrap="square" rtlCol="0">
            <a:spAutoFit/>
          </a:bodyPr>
          <a:lstStyle/>
          <a:p>
            <a:r>
              <a:rPr lang="vi-VN" sz="2400" b="1" dirty="0" smtClean="0">
                <a:solidFill>
                  <a:srgbClr val="002060"/>
                </a:solidFill>
                <a:latin typeface="UTM Avo" panose="02040603050506020204" pitchFamily="18" charset="0"/>
                <a:ea typeface="Times New Roman" panose="02020603050405020304" pitchFamily="18" charset="0"/>
              </a:rPr>
              <a:t>Giấy và </a:t>
            </a:r>
            <a:r>
              <a:rPr lang="vi-VN" sz="2400" b="1" dirty="0">
                <a:solidFill>
                  <a:srgbClr val="002060"/>
                </a:solidFill>
                <a:latin typeface="UTM Avo" panose="02040603050506020204" pitchFamily="18" charset="0"/>
                <a:ea typeface="Times New Roman" panose="02020603050405020304" pitchFamily="18" charset="0"/>
              </a:rPr>
              <a:t>bút</a:t>
            </a:r>
            <a:endParaRPr lang="en-US" sz="2400" dirty="0"/>
          </a:p>
          <a:p>
            <a:endParaRPr lang="en-US" sz="2400" dirty="0"/>
          </a:p>
        </p:txBody>
      </p:sp>
      <p:sp>
        <p:nvSpPr>
          <p:cNvPr id="17" name="Rectangle 16"/>
          <p:cNvSpPr/>
          <p:nvPr/>
        </p:nvSpPr>
        <p:spPr>
          <a:xfrm>
            <a:off x="9144838" y="1527367"/>
            <a:ext cx="1047082" cy="830997"/>
          </a:xfrm>
          <a:prstGeom prst="rect">
            <a:avLst/>
          </a:prstGeom>
        </p:spPr>
        <p:txBody>
          <a:bodyPr wrap="none">
            <a:spAutoFit/>
          </a:bodyPr>
          <a:lstStyle/>
          <a:p>
            <a:pPr defTabSz="914377">
              <a:defRPr/>
            </a:pPr>
            <a:r>
              <a:rPr lang="vi-VN" sz="2400" b="1" dirty="0">
                <a:solidFill>
                  <a:srgbClr val="002060"/>
                </a:solidFill>
                <a:latin typeface="UTM Avo" panose="02040603050506020204" pitchFamily="18" charset="0"/>
                <a:ea typeface="Times New Roman" panose="02020603050405020304" pitchFamily="18" charset="0"/>
              </a:rPr>
              <a:t>Cháu</a:t>
            </a:r>
            <a:endParaRPr lang="en-US" sz="2400" dirty="0"/>
          </a:p>
          <a:p>
            <a:pPr defTabSz="914377">
              <a:defRPr/>
            </a:pPr>
            <a:endParaRPr lang="en-US" sz="2400" dirty="0"/>
          </a:p>
        </p:txBody>
      </p:sp>
      <p:sp>
        <p:nvSpPr>
          <p:cNvPr id="18" name="TextBox 17"/>
          <p:cNvSpPr txBox="1"/>
          <p:nvPr/>
        </p:nvSpPr>
        <p:spPr>
          <a:xfrm>
            <a:off x="9328320" y="2223260"/>
            <a:ext cx="863600" cy="830997"/>
          </a:xfrm>
          <a:prstGeom prst="rect">
            <a:avLst/>
          </a:prstGeom>
          <a:noFill/>
        </p:spPr>
        <p:txBody>
          <a:bodyPr wrap="square" rtlCol="0">
            <a:spAutoFit/>
          </a:bodyPr>
          <a:lstStyle/>
          <a:p>
            <a:r>
              <a:rPr lang="vi-VN" sz="2400" b="1" dirty="0">
                <a:solidFill>
                  <a:srgbClr val="002060"/>
                </a:solidFill>
                <a:latin typeface="UTM Avo" panose="02040603050506020204" pitchFamily="18" charset="0"/>
                <a:ea typeface="Times New Roman" panose="02020603050405020304" pitchFamily="18" charset="0"/>
              </a:rPr>
              <a:t>Bà</a:t>
            </a:r>
            <a:endParaRPr lang="en-US" sz="2400" dirty="0"/>
          </a:p>
          <a:p>
            <a:endParaRPr lang="en-US" sz="2400" dirty="0"/>
          </a:p>
        </p:txBody>
      </p:sp>
      <p:sp>
        <p:nvSpPr>
          <p:cNvPr id="19" name="TextBox 18"/>
          <p:cNvSpPr txBox="1"/>
          <p:nvPr/>
        </p:nvSpPr>
        <p:spPr>
          <a:xfrm>
            <a:off x="8986515" y="3352503"/>
            <a:ext cx="1727293" cy="830997"/>
          </a:xfrm>
          <a:prstGeom prst="rect">
            <a:avLst/>
          </a:prstGeom>
          <a:noFill/>
        </p:spPr>
        <p:txBody>
          <a:bodyPr wrap="square" rtlCol="0">
            <a:spAutoFit/>
          </a:bodyPr>
          <a:lstStyle/>
          <a:p>
            <a:r>
              <a:rPr lang="vi-VN" sz="2400" b="1" dirty="0">
                <a:solidFill>
                  <a:srgbClr val="002060"/>
                </a:solidFill>
                <a:latin typeface="UTM Avo" panose="02040603050506020204" pitchFamily="18" charset="0"/>
                <a:ea typeface="Times New Roman" panose="02020603050405020304" pitchFamily="18" charset="0"/>
              </a:rPr>
              <a:t>Bà cháu</a:t>
            </a:r>
            <a:endParaRPr lang="en-US" sz="2400" dirty="0"/>
          </a:p>
          <a:p>
            <a:endParaRPr lang="en-US" sz="2400" dirty="0"/>
          </a:p>
        </p:txBody>
      </p:sp>
      <p:sp>
        <p:nvSpPr>
          <p:cNvPr id="20" name="TextBox 19"/>
          <p:cNvSpPr txBox="1"/>
          <p:nvPr/>
        </p:nvSpPr>
        <p:spPr>
          <a:xfrm>
            <a:off x="7547900" y="4571771"/>
            <a:ext cx="4514346" cy="1569660"/>
          </a:xfrm>
          <a:prstGeom prst="rect">
            <a:avLst/>
          </a:prstGeom>
          <a:noFill/>
        </p:spPr>
        <p:txBody>
          <a:bodyPr wrap="square" rtlCol="0">
            <a:spAutoFit/>
          </a:bodyPr>
          <a:lstStyle/>
          <a:p>
            <a:pPr algn="ctr"/>
            <a:r>
              <a:rPr lang="vi-VN" sz="2400" b="1" dirty="0">
                <a:solidFill>
                  <a:srgbClr val="002060"/>
                </a:solidFill>
                <a:latin typeface="UTM Avo" panose="02040603050506020204" pitchFamily="18" charset="0"/>
                <a:ea typeface="Times New Roman" panose="02020603050405020304" pitchFamily="18" charset="0"/>
              </a:rPr>
              <a:t>Báo tin cho bà biết đã về đến nhà, nhớ bà và hẹn bà sang năm về thăm bà.</a:t>
            </a:r>
            <a:endParaRPr lang="en-US" sz="2400" dirty="0"/>
          </a:p>
          <a:p>
            <a:endParaRPr lang="en-US" sz="2400" dirty="0"/>
          </a:p>
        </p:txBody>
      </p:sp>
      <p:sp>
        <p:nvSpPr>
          <p:cNvPr id="22" name="TextBox 21"/>
          <p:cNvSpPr txBox="1"/>
          <p:nvPr/>
        </p:nvSpPr>
        <p:spPr>
          <a:xfrm>
            <a:off x="8140700" y="5961256"/>
            <a:ext cx="3200400" cy="830997"/>
          </a:xfrm>
          <a:prstGeom prst="rect">
            <a:avLst/>
          </a:prstGeom>
          <a:noFill/>
        </p:spPr>
        <p:txBody>
          <a:bodyPr wrap="square" rtlCol="0">
            <a:spAutoFit/>
          </a:bodyPr>
          <a:lstStyle/>
          <a:p>
            <a:r>
              <a:rPr lang="vi-VN" sz="2400" b="1">
                <a:solidFill>
                  <a:srgbClr val="002060"/>
                </a:solidFill>
                <a:latin typeface="UTM Avo" panose="02040603050506020204" pitchFamily="18" charset="0"/>
                <a:ea typeface="Times New Roman" panose="02020603050405020304" pitchFamily="18" charset="0"/>
              </a:rPr>
              <a:t>Điện </a:t>
            </a:r>
            <a:r>
              <a:rPr lang="vi-VN" sz="2400" b="1" smtClean="0">
                <a:solidFill>
                  <a:srgbClr val="002060"/>
                </a:solidFill>
                <a:latin typeface="UTM Avo" panose="02040603050506020204" pitchFamily="18" charset="0"/>
                <a:ea typeface="Times New Roman" panose="02020603050405020304" pitchFamily="18" charset="0"/>
              </a:rPr>
              <a:t>thoại di động</a:t>
            </a:r>
            <a:endParaRPr lang="en-US" sz="2400" dirty="0"/>
          </a:p>
          <a:p>
            <a:endParaRPr lang="en-US" sz="2400" dirty="0"/>
          </a:p>
        </p:txBody>
      </p:sp>
    </p:spTree>
    <p:extLst>
      <p:ext uri="{BB962C8B-B14F-4D97-AF65-F5344CB8AC3E}">
        <p14:creationId xmlns:p14="http://schemas.microsoft.com/office/powerpoint/2010/main" val="1763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9410" y="2879387"/>
            <a:ext cx="3859733" cy="413926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45" b="99879" l="9990" r="89961"/>
                    </a14:imgEffect>
                  </a14:imgLayer>
                </a14:imgProps>
              </a:ext>
              <a:ext uri="{28A0092B-C50C-407E-A947-70E740481C1C}">
                <a14:useLocalDpi xmlns:a14="http://schemas.microsoft.com/office/drawing/2010/main" val="0"/>
              </a:ext>
            </a:extLst>
          </a:blip>
          <a:stretch>
            <a:fillRect/>
          </a:stretch>
        </p:blipFill>
        <p:spPr>
          <a:xfrm>
            <a:off x="6708647" y="2708577"/>
            <a:ext cx="5601100" cy="4480881"/>
          </a:xfrm>
          <a:prstGeom prst="rect">
            <a:avLst/>
          </a:prstGeom>
        </p:spPr>
      </p:pic>
      <p:pic>
        <p:nvPicPr>
          <p:cNvPr id="3" name="Picture 2"/>
          <p:cNvPicPr>
            <a:picLocks noChangeAspect="1"/>
          </p:cNvPicPr>
          <p:nvPr/>
        </p:nvPicPr>
        <p:blipFill>
          <a:blip r:embed="rId5"/>
          <a:stretch>
            <a:fillRect/>
          </a:stretch>
        </p:blipFill>
        <p:spPr>
          <a:xfrm>
            <a:off x="670076" y="971066"/>
            <a:ext cx="11162743" cy="3475021"/>
          </a:xfrm>
          <a:prstGeom prst="rect">
            <a:avLst/>
          </a:prstGeom>
        </p:spPr>
      </p:pic>
    </p:spTree>
    <p:extLst>
      <p:ext uri="{BB962C8B-B14F-4D97-AF65-F5344CB8AC3E}">
        <p14:creationId xmlns:p14="http://schemas.microsoft.com/office/powerpoint/2010/main" val="40133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848</Words>
  <Application>Microsoft Office PowerPoint</Application>
  <PresentationFormat>Widescreen</PresentationFormat>
  <Paragraphs>80</Paragraphs>
  <Slides>18</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Calibri</vt:lpstr>
      <vt:lpstr>微软雅黑</vt:lpstr>
      <vt:lpstr>等线</vt:lpstr>
      <vt:lpstr>Arial</vt:lpstr>
      <vt:lpstr>方正粗谭黑简体</vt:lpstr>
      <vt:lpstr>UTM Avo</vt:lpstr>
      <vt:lpstr>SVN-Newton</vt:lpstr>
      <vt:lpstr>#9Slide07 SFU Rhythm</vt:lpstr>
      <vt:lpstr>#9Slide07 Altus</vt:lpstr>
      <vt:lpstr>Gill Sans</vt:lpstr>
      <vt:lpstr>华康方圆体W7(P)</vt:lpstr>
      <vt:lpstr>#9Slide07 HoneyCream</vt:lpstr>
      <vt:lpstr>Calibri Light</vt:lpstr>
      <vt:lpstr>#9Slide05 IcielSanelma</vt:lpstr>
      <vt:lpstr>Times New Roman</vt:lpstr>
      <vt:lpstr>Wingdings</vt:lpstr>
      <vt:lpstr>#9Slide03 AmpleSoft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cp:keywords>
  <cp:lastModifiedBy>Nguyễn Thị Hồng Linh</cp:lastModifiedBy>
  <cp:revision>43</cp:revision>
  <dcterms:created xsi:type="dcterms:W3CDTF">2022-06-30T14:43:34Z</dcterms:created>
  <dcterms:modified xsi:type="dcterms:W3CDTF">2022-07-22T08:15:47Z</dcterms:modified>
</cp:coreProperties>
</file>