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20"/>
  </p:notesMasterIdLst>
  <p:sldIdLst>
    <p:sldId id="256" r:id="rId3"/>
    <p:sldId id="287" r:id="rId4"/>
    <p:sldId id="291" r:id="rId5"/>
    <p:sldId id="292" r:id="rId6"/>
    <p:sldId id="293" r:id="rId7"/>
    <p:sldId id="294" r:id="rId8"/>
    <p:sldId id="295" r:id="rId9"/>
    <p:sldId id="289" r:id="rId10"/>
    <p:sldId id="258" r:id="rId11"/>
    <p:sldId id="281" r:id="rId12"/>
    <p:sldId id="282" r:id="rId13"/>
    <p:sldId id="283" r:id="rId14"/>
    <p:sldId id="278" r:id="rId15"/>
    <p:sldId id="285" r:id="rId16"/>
    <p:sldId id="284" r:id="rId17"/>
    <p:sldId id="286" r:id="rId18"/>
    <p:sldId id="297" r:id="rId19"/>
  </p:sldIdLst>
  <p:sldSz cx="12192000" cy="6858000"/>
  <p:notesSz cx="6858000" cy="9144000"/>
  <p:embeddedFontLst>
    <p:embeddedFont>
      <p:font typeface="Tahoma" panose="020B0604030504040204" pitchFamily="34" charset="0"/>
      <p:regular r:id="rId21"/>
      <p:bold r:id="rId22"/>
    </p:embeddedFont>
    <p:embeddedFont>
      <p:font typeface="SVN-Lobster" panose="02040603050506020204" pitchFamily="18" charset="0"/>
      <p:regular r:id="rId23"/>
    </p:embeddedFont>
    <p:embeddedFont>
      <p:font typeface="Calibri" panose="020F0502020204030204" pitchFamily="34" charset="0"/>
      <p:regular r:id="rId24"/>
      <p:bold r:id="rId25"/>
      <p:italic r:id="rId26"/>
      <p:boldItalic r:id="rId27"/>
    </p:embeddedFont>
    <p:embeddedFont>
      <p:font typeface="包图简圆体" panose="020B0604020202020204" charset="-122"/>
      <p:regular r:id="rId28"/>
    </p:embeddedFont>
    <p:embeddedFont>
      <p:font typeface="等线" panose="020B0604020202020204" charset="-122"/>
      <p:regular r:id="rId29"/>
      <p:bold r:id="rId30"/>
    </p:embeddedFont>
    <p:embeddedFont>
      <p:font typeface="SVN-Newton" panose="02040603050506020204" pitchFamily="18" charset="0"/>
      <p:regular r:id="rId31"/>
    </p:embeddedFont>
    <p:embeddedFont>
      <p:font typeface="Cambria" panose="02040503050406030204" pitchFamily="18" charset="0"/>
      <p:regular r:id="rId32"/>
      <p:bold r:id="rId33"/>
      <p:italic r:id="rId34"/>
      <p:boldItalic r:id="rId35"/>
    </p:embeddedFont>
    <p:embeddedFont>
      <p:font typeface="等线 Light" panose="020B0604020202020204" charset="-122"/>
      <p:regular r:id="rId36"/>
    </p:embeddedFont>
    <p:embeddedFont>
      <p:font typeface="#9Slide07 HoneyCream" pitchFamily="2" charset="0"/>
      <p:regular r:id="rId37"/>
    </p:embeddedFont>
    <p:embeddedFont>
      <p:font typeface="字魂58号-创中黑" panose="020B0604020202020204" charset="-122"/>
      <p:regular r:id="rId38"/>
    </p:embeddedFont>
    <p:embeddedFont>
      <p:font typeface="UTM Kabel KT" panose="02040603050506020204" pitchFamily="18"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5" d="100"/>
          <a:sy n="75" d="100"/>
        </p:scale>
        <p:origin x="638"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2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4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3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CE79B8-81C6-4AD6-B9F6-1042E47AEBCA}"/>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C247EC-1F2E-49D9-87DF-79E3A0D93FD0}"/>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02B730-0684-4C93-A9F7-8B6A8E675378}"/>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971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20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373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35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86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773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66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28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1C18CD-478F-493E-BA3F-24E6C622771B}"/>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934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569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44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0B0D05-D250-40F0-BD05-CB2487ED5481}"/>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3094C90-757D-4D0B-BB8D-57CEFAE4B4B2}"/>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6" name="页脚占位符 5">
            <a:extLst>
              <a:ext uri="{FF2B5EF4-FFF2-40B4-BE49-F238E27FC236}">
                <a16:creationId xmlns:a16="http://schemas.microsoft.com/office/drawing/2014/main"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3872D1-474F-435A-9BD4-149D6DF1D5BB}"/>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8" name="页脚占位符 7">
            <a:extLst>
              <a:ext uri="{FF2B5EF4-FFF2-40B4-BE49-F238E27FC236}">
                <a16:creationId xmlns:a16="http://schemas.microsoft.com/office/drawing/2014/main"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DDD47E1-A0E1-4C79-A14A-3619B3DD1D43}"/>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4" name="页脚占位符 3">
            <a:extLst>
              <a:ext uri="{FF2B5EF4-FFF2-40B4-BE49-F238E27FC236}">
                <a16:creationId xmlns:a16="http://schemas.microsoft.com/office/drawing/2014/main"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F2035B-8904-4C22-BE87-B7ADE6786F65}"/>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3" name="页脚占位符 2">
            <a:extLst>
              <a:ext uri="{FF2B5EF4-FFF2-40B4-BE49-F238E27FC236}">
                <a16:creationId xmlns:a16="http://schemas.microsoft.com/office/drawing/2014/main"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B007-6F0D-45FF-836C-C6E1B389B3E3}"/>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6" name="页脚占位符 5">
            <a:extLst>
              <a:ext uri="{FF2B5EF4-FFF2-40B4-BE49-F238E27FC236}">
                <a16:creationId xmlns:a16="http://schemas.microsoft.com/office/drawing/2014/main"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824FF6D-3CB4-4181-B7AE-EF77566418AC}"/>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6" name="页脚占位符 5">
            <a:extLst>
              <a:ext uri="{FF2B5EF4-FFF2-40B4-BE49-F238E27FC236}">
                <a16:creationId xmlns:a16="http://schemas.microsoft.com/office/drawing/2014/main"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pic>
        <p:nvPicPr>
          <p:cNvPr id="7" name="Picture 6">
            <a:extLst>
              <a:ext uri="{FF2B5EF4-FFF2-40B4-BE49-F238E27FC236}">
                <a16:creationId xmlns:a16="http://schemas.microsoft.com/office/drawing/2014/main" id="{FA8ED863-CCF0-E84D-03F1-3D1CE3949C0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4347E00-B616-CB50-C1E8-2068D3A5C0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35A2B72E-BD32-5B01-8154-5DE7464748B2}"/>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E240C553-0C09-59BC-9A36-8195E3C9DCA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05CE7590-A1F4-317C-5496-EC903BED6E5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9AA2EA89-14F5-E744-3E68-6952EE6D2CC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CF451879-2559-E0D8-B746-D23042077E5B}"/>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C49980DA-8E9C-C900-581A-2C8280F49708}"/>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41308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image" Target="../media/image18.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slide" Target="slide5.xml"/><Relationship Id="rId10" Type="http://schemas.openxmlformats.org/officeDocument/2006/relationships/image" Target="../media/image16.png"/><Relationship Id="rId19" Type="http://schemas.openxmlformats.org/officeDocument/2006/relationships/image" Target="../media/image23.gif"/><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12.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5.emf"/><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29.png"/><Relationship Id="rId5" Type="http://schemas.openxmlformats.org/officeDocument/2006/relationships/image" Target="../media/image12.jpeg"/><Relationship Id="rId15" Type="http://schemas.openxmlformats.org/officeDocument/2006/relationships/image" Target="../media/image24.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12.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5.emf"/><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jpeg"/><Relationship Id="rId11" Type="http://schemas.openxmlformats.org/officeDocument/2006/relationships/image" Target="../media/image23.gif"/><Relationship Id="rId5" Type="http://schemas.openxmlformats.org/officeDocument/2006/relationships/image" Target="../media/image12.jpe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7.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312D16-2A71-44DE-90D9-9D126E57D0E3}"/>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2564904"/>
            <a:ext cx="4780375" cy="4780375"/>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2135560" y="831464"/>
            <a:ext cx="8340051" cy="3084843"/>
          </a:xfrm>
          <a:prstGeom prst="rect">
            <a:avLst/>
          </a:prstGeom>
        </p:spPr>
      </p:pic>
      <p:sp>
        <p:nvSpPr>
          <p:cNvPr id="20" name="TextBox 19"/>
          <p:cNvSpPr txBox="1"/>
          <p:nvPr/>
        </p:nvSpPr>
        <p:spPr>
          <a:xfrm>
            <a:off x="3743111" y="-100993"/>
            <a:ext cx="9091059" cy="1169551"/>
          </a:xfrm>
          <a:prstGeom prst="rect">
            <a:avLst/>
          </a:prstGeom>
          <a:noFill/>
        </p:spPr>
        <p:txBody>
          <a:bodyPr wrap="square" rtlCol="0">
            <a:spAutoFit/>
          </a:bodyPr>
          <a:lstStyle/>
          <a:p>
            <a:r>
              <a:rPr lang="vi-VN" sz="7000" dirty="0">
                <a:ln w="28575">
                  <a:solidFill>
                    <a:schemeClr val="tx1">
                      <a:lumMod val="50000"/>
                      <a:lumOff val="50000"/>
                    </a:schemeClr>
                  </a:solidFill>
                </a:ln>
                <a:solidFill>
                  <a:schemeClr val="bg1"/>
                </a:solidFill>
                <a:effectLst/>
                <a:latin typeface="SVN-Lobster" panose="02040603050506020204" pitchFamily="18" charset="0"/>
              </a:rPr>
              <a:t>Luyện từ và câu </a:t>
            </a:r>
            <a:endParaRPr lang="en-US" sz="7000" dirty="0">
              <a:ln w="28575">
                <a:solidFill>
                  <a:schemeClr val="tx1">
                    <a:lumMod val="50000"/>
                    <a:lumOff val="50000"/>
                  </a:schemeClr>
                </a:solidFill>
              </a:ln>
              <a:solidFill>
                <a:schemeClr val="bg1"/>
              </a:solidFill>
              <a:effectLst/>
              <a:latin typeface="SVN-Lobster" panose="02040603050506020204" pitchFamily="18" charset="0"/>
            </a:endParaRPr>
          </a:p>
        </p:txBody>
      </p:sp>
    </p:spTree>
    <p:extLst>
      <p:ext uri="{BB962C8B-B14F-4D97-AF65-F5344CB8AC3E}">
        <p14:creationId xmlns:p14="http://schemas.microsoft.com/office/powerpoint/2010/main" val="2760412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9834439">
            <a:off x="7745546" y="273484"/>
            <a:ext cx="2724000" cy="2601698"/>
          </a:xfrm>
          <a:prstGeom prst="rect">
            <a:avLst/>
          </a:prstGeom>
        </p:spPr>
      </p:pic>
      <p:pic>
        <p:nvPicPr>
          <p:cNvPr id="3" name="Picture 2"/>
          <p:cNvPicPr>
            <a:picLocks noChangeAspect="1"/>
          </p:cNvPicPr>
          <p:nvPr/>
        </p:nvPicPr>
        <p:blipFill>
          <a:blip r:embed="rId5"/>
          <a:stretch>
            <a:fillRect/>
          </a:stretch>
        </p:blipFill>
        <p:spPr>
          <a:xfrm>
            <a:off x="-1320824" y="116632"/>
            <a:ext cx="12066577" cy="2436266"/>
          </a:xfrm>
          <a:prstGeom prst="rect">
            <a:avLst/>
          </a:prstGeom>
        </p:spPr>
      </p:pic>
      <p:graphicFrame>
        <p:nvGraphicFramePr>
          <p:cNvPr id="18" name="Group 31">
            <a:extLst>
              <a:ext uri="{FF2B5EF4-FFF2-40B4-BE49-F238E27FC236}">
                <a16:creationId xmlns:a16="http://schemas.microsoft.com/office/drawing/2014/main" id="{65EFAE38-230B-4F14-8AA6-1B1CB7F13B46}"/>
              </a:ext>
            </a:extLst>
          </p:cNvPr>
          <p:cNvGraphicFramePr>
            <a:graphicFrameLocks/>
          </p:cNvGraphicFramePr>
          <p:nvPr>
            <p:extLst>
              <p:ext uri="{D42A27DB-BD31-4B8C-83A1-F6EECF244321}">
                <p14:modId xmlns:p14="http://schemas.microsoft.com/office/powerpoint/2010/main" val="2759847261"/>
              </p:ext>
            </p:extLst>
          </p:nvPr>
        </p:nvGraphicFramePr>
        <p:xfrm>
          <a:off x="408973" y="2897894"/>
          <a:ext cx="11204494" cy="3517504"/>
        </p:xfrm>
        <a:graphic>
          <a:graphicData uri="http://schemas.openxmlformats.org/drawingml/2006/table">
            <a:tbl>
              <a:tblPr>
                <a:effectLst>
                  <a:innerShdw blurRad="63500" dist="50800" dir="8100000">
                    <a:prstClr val="black">
                      <a:alpha val="50000"/>
                    </a:prstClr>
                  </a:innerShdw>
                  <a:reflection blurRad="6350" stA="50000" endA="300" endPos="38500" dist="50800" dir="5400000" sy="-100000" algn="bl" rotWithShape="0"/>
                </a:effectLst>
                <a:tableStyleId>{35758FB7-9AC5-4552-8A53-C91805E547FA}</a:tableStyleId>
              </a:tblPr>
              <a:tblGrid>
                <a:gridCol w="3629100">
                  <a:extLst>
                    <a:ext uri="{9D8B030D-6E8A-4147-A177-3AD203B41FA5}">
                      <a16:colId xmlns:a16="http://schemas.microsoft.com/office/drawing/2014/main" val="20000"/>
                    </a:ext>
                  </a:extLst>
                </a:gridCol>
                <a:gridCol w="3787697">
                  <a:extLst>
                    <a:ext uri="{9D8B030D-6E8A-4147-A177-3AD203B41FA5}">
                      <a16:colId xmlns:a16="http://schemas.microsoft.com/office/drawing/2014/main" val="20001"/>
                    </a:ext>
                  </a:extLst>
                </a:gridCol>
                <a:gridCol w="3787697">
                  <a:extLst>
                    <a:ext uri="{9D8B030D-6E8A-4147-A177-3AD203B41FA5}">
                      <a16:colId xmlns:a16="http://schemas.microsoft.com/office/drawing/2014/main" val="2632306417"/>
                    </a:ext>
                  </a:extLst>
                </a:gridCol>
              </a:tblGrid>
              <a:tr h="10152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thời gian</a:t>
                      </a:r>
                      <a:r>
                        <a:rPr kumimoji="0" lang="en-US" sz="36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vật</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cây cối</a:t>
                      </a: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219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1170610" y="4544608"/>
            <a:ext cx="2494339"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đêm đêm</a:t>
            </a:r>
            <a:endParaRPr lang="en-US" sz="4000" b="1" dirty="0">
              <a:solidFill>
                <a:srgbClr val="002060"/>
              </a:solidFill>
              <a:latin typeface="Cambria" panose="02040503050406030204" pitchFamily="18" charset="0"/>
              <a:ea typeface="Cambria" panose="02040503050406030204" pitchFamily="18" charset="0"/>
            </a:endParaRPr>
          </a:p>
        </p:txBody>
      </p:sp>
      <p:sp>
        <p:nvSpPr>
          <p:cNvPr id="19" name="TextBox 18"/>
          <p:cNvSpPr txBox="1"/>
          <p:nvPr/>
        </p:nvSpPr>
        <p:spPr>
          <a:xfrm>
            <a:off x="1285039" y="5264041"/>
            <a:ext cx="1584176"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9318595" y="4920177"/>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cỏ</a:t>
            </a:r>
            <a:endParaRPr lang="en-US" sz="4000" b="1" dirty="0">
              <a:solidFill>
                <a:srgbClr val="002060"/>
              </a:solidFill>
              <a:latin typeface="Cambria" panose="02040503050406030204" pitchFamily="18" charset="0"/>
              <a:ea typeface="Cambria" panose="02040503050406030204" pitchFamily="18" charset="0"/>
            </a:endParaRPr>
          </a:p>
        </p:txBody>
      </p:sp>
      <p:sp>
        <p:nvSpPr>
          <p:cNvPr id="20" name="TextBox 19"/>
          <p:cNvSpPr txBox="1"/>
          <p:nvPr/>
        </p:nvSpPr>
        <p:spPr>
          <a:xfrm>
            <a:off x="9051727" y="5478136"/>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bưởi</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TextBox 20"/>
          <p:cNvSpPr txBox="1"/>
          <p:nvPr/>
        </p:nvSpPr>
        <p:spPr>
          <a:xfrm>
            <a:off x="9305593" y="4367250"/>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lá</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4438681" y="4981352"/>
            <a:ext cx="3176780" cy="646331"/>
          </a:xfrm>
          <a:prstGeom prst="rect">
            <a:avLst/>
          </a:prstGeom>
          <a:noFill/>
        </p:spPr>
        <p:txBody>
          <a:bodyPr wrap="square" rtlCol="0">
            <a:spAutoFit/>
          </a:bodyPr>
          <a:lstStyle/>
          <a:p>
            <a:pPr lvl="0" fontAlgn="base">
              <a:spcBef>
                <a:spcPct val="20000"/>
              </a:spcBef>
              <a:spcAft>
                <a:spcPct val="0"/>
              </a:spcAft>
              <a:defRPr/>
            </a:pPr>
            <a:r>
              <a:rPr lang="vi-VN" sz="3600" b="1" dirty="0">
                <a:solidFill>
                  <a:srgbClr val="002060"/>
                </a:solidFill>
                <a:latin typeface="Cambria" panose="02040503050406030204" pitchFamily="18" charset="0"/>
                <a:ea typeface="Cambria" panose="02040503050406030204" pitchFamily="18" charset="0"/>
              </a:rPr>
              <a:t>vành khuyên</a:t>
            </a:r>
          </a:p>
        </p:txBody>
      </p:sp>
    </p:spTree>
    <p:extLst>
      <p:ext uri="{BB962C8B-B14F-4D97-AF65-F5344CB8AC3E}">
        <p14:creationId xmlns:p14="http://schemas.microsoft.com/office/powerpoint/2010/main" val="230701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2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6" grpId="0"/>
      <p:bldP spid="20" grpId="0"/>
      <p:bldP spid="2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a16="http://schemas.microsoft.com/office/drawing/2014/main"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hq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hq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a16="http://schemas.microsoft.com/office/drawing/2014/main"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680176" y="1988840"/>
            <a:ext cx="899593" cy="1082999"/>
          </a:xfrm>
          <a:prstGeom prst="rect">
            <a:avLst/>
          </a:prstGeom>
        </p:spPr>
      </p:pic>
      <p:sp>
        <p:nvSpPr>
          <p:cNvPr id="5" name="Rectangle 4"/>
          <p:cNvSpPr/>
          <p:nvPr/>
        </p:nvSpPr>
        <p:spPr>
          <a:xfrm>
            <a:off x="7422265" y="2449281"/>
            <a:ext cx="1691489" cy="553998"/>
          </a:xfrm>
          <a:prstGeom prst="rect">
            <a:avLst/>
          </a:prstGeom>
        </p:spPr>
        <p:txBody>
          <a:bodyPr wrap="none">
            <a:spAutoFit/>
          </a:bodyPr>
          <a:lstStyle/>
          <a:p>
            <a:r>
              <a:rPr lang="vi-VN" sz="3000" dirty="0">
                <a:solidFill>
                  <a:srgbClr val="FF0000"/>
                </a:solidFill>
                <a:latin typeface="Cambria" panose="02040503050406030204" pitchFamily="18" charset="0"/>
                <a:ea typeface="Cambria" panose="02040503050406030204" pitchFamily="18" charset="0"/>
              </a:rPr>
              <a:t>ánh 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22265" y="2492896"/>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605248" y="3513506"/>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a16="http://schemas.microsoft.com/office/drawing/2014/main"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a16="http://schemas.microsoft.com/office/drawing/2014/main"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a16="http://schemas.microsoft.com/office/drawing/2014/main"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a16="http://schemas.microsoft.com/office/drawing/2014/main" id="{F884638A-48F5-4903-A78C-9D18CB625F8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9182" y="-80650"/>
            <a:ext cx="12192001" cy="6858000"/>
          </a:xfrm>
          <a:prstGeom prst="rect">
            <a:avLst/>
          </a:prstGeom>
        </p:spPr>
      </p:pic>
      <p:sp>
        <p:nvSpPr>
          <p:cNvPr id="2" name="TextBox 1">
            <a:extLst>
              <a:ext uri="{FF2B5EF4-FFF2-40B4-BE49-F238E27FC236}">
                <a16:creationId xmlns:a16="http://schemas.microsoft.com/office/drawing/2014/main" id="{4A07C072-8AD4-499E-A6F4-A4666BFD419E}"/>
              </a:ext>
            </a:extLst>
          </p:cNvPr>
          <p:cNvSpPr txBox="1"/>
          <p:nvPr/>
        </p:nvSpPr>
        <p:spPr>
          <a:xfrm>
            <a:off x="-793949" y="195066"/>
            <a:ext cx="92890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KẾT LUẬN </a:t>
            </a:r>
            <a:endParaRPr kumimoji="0" lang="vi-VN" sz="9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 name="思想气泡: 云 6">
            <a:extLst>
              <a:ext uri="{FF2B5EF4-FFF2-40B4-BE49-F238E27FC236}">
                <a16:creationId xmlns:a16="http://schemas.microsoft.com/office/drawing/2014/main" id="{263FF764-D1BB-4C45-9984-D50041EA2644}"/>
              </a:ext>
            </a:extLst>
          </p:cNvPr>
          <p:cNvSpPr/>
          <p:nvPr/>
        </p:nvSpPr>
        <p:spPr>
          <a:xfrm>
            <a:off x="7088668" y="-49646"/>
            <a:ext cx="5094151" cy="3004750"/>
          </a:xfrm>
          <a:prstGeom prst="cloudCallout">
            <a:avLst>
              <a:gd name="adj1" fmla="val -82523"/>
              <a:gd name="adj2" fmla="val 18755"/>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3">
            <a:extLst>
              <a:ext uri="{FF2B5EF4-FFF2-40B4-BE49-F238E27FC236}">
                <a16:creationId xmlns:a16="http://schemas.microsoft.com/office/drawing/2014/main" id="{F884638A-48F5-4903-A78C-9D18CB625F8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
        <p:nvSpPr>
          <p:cNvPr id="7" name="TextBox 6"/>
          <p:cNvSpPr txBox="1"/>
          <p:nvPr/>
        </p:nvSpPr>
        <p:spPr>
          <a:xfrm>
            <a:off x="7774036" y="681177"/>
            <a:ext cx="3816424"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Ở tiết học này, chúng ta biết thêm những danh từ nào?</a:t>
            </a:r>
            <a:endParaRPr lang="en-US" sz="3000" b="1" dirty="0">
              <a:solidFill>
                <a:srgbClr val="002060"/>
              </a:solidFill>
              <a:latin typeface="Cambria" panose="02040503050406030204" pitchFamily="18" charset="0"/>
              <a:ea typeface="Cambria" panose="02040503050406030204" pitchFamily="18" charset="0"/>
            </a:endParaRPr>
          </a:p>
        </p:txBody>
      </p:sp>
      <p:grpSp>
        <p:nvGrpSpPr>
          <p:cNvPr id="9" name="组合 15">
            <a:extLst>
              <a:ext uri="{FF2B5EF4-FFF2-40B4-BE49-F238E27FC236}">
                <a16:creationId xmlns:a16="http://schemas.microsoft.com/office/drawing/2014/main" id="{2F4DA870-C1E3-4C0B-9CD8-B1BE7E61D72A}"/>
              </a:ext>
            </a:extLst>
          </p:cNvPr>
          <p:cNvGrpSpPr/>
          <p:nvPr/>
        </p:nvGrpSpPr>
        <p:grpSpPr>
          <a:xfrm>
            <a:off x="2473749" y="1588064"/>
            <a:ext cx="5638474" cy="917705"/>
            <a:chOff x="5865061" y="1819067"/>
            <a:chExt cx="5294562" cy="652914"/>
          </a:xfrm>
        </p:grpSpPr>
        <p:sp>
          <p:nvSpPr>
            <p:cNvPr id="10" name="文本框 7">
              <a:extLst>
                <a:ext uri="{FF2B5EF4-FFF2-40B4-BE49-F238E27FC236}">
                  <a16:creationId xmlns:a16="http://schemas.microsoft.com/office/drawing/2014/main" id="{9FE95D1D-FDC6-40FD-8A2E-E0D3161233E8}"/>
                </a:ext>
              </a:extLst>
            </p:cNvPr>
            <p:cNvSpPr txBox="1"/>
            <p:nvPr/>
          </p:nvSpPr>
          <p:spPr>
            <a:xfrm>
              <a:off x="5865061" y="1819067"/>
              <a:ext cx="757431" cy="547429"/>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01</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1" name="圆角矩形 6">
              <a:extLst>
                <a:ext uri="{FF2B5EF4-FFF2-40B4-BE49-F238E27FC236}">
                  <a16:creationId xmlns:a16="http://schemas.microsoft.com/office/drawing/2014/main" id="{6625E3B0-5206-4029-AC31-EA70C7619546}"/>
                </a:ext>
              </a:extLst>
            </p:cNvPr>
            <p:cNvSpPr/>
            <p:nvPr/>
          </p:nvSpPr>
          <p:spPr>
            <a:xfrm>
              <a:off x="6690389" y="1877663"/>
              <a:ext cx="4469234" cy="594318"/>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thời gian: mùa, tháng, năm ngày, giờ,...</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grpSp>
      <p:sp>
        <p:nvSpPr>
          <p:cNvPr id="13" name="文本框 9">
            <a:extLst>
              <a:ext uri="{FF2B5EF4-FFF2-40B4-BE49-F238E27FC236}">
                <a16:creationId xmlns:a16="http://schemas.microsoft.com/office/drawing/2014/main" id="{7F838169-CB61-4CD3-99F4-097C7BBC16F9}"/>
              </a:ext>
            </a:extLst>
          </p:cNvPr>
          <p:cNvSpPr txBox="1"/>
          <p:nvPr/>
        </p:nvSpPr>
        <p:spPr>
          <a:xfrm>
            <a:off x="2633531" y="2519467"/>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02</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6" name="文本框 11">
            <a:extLst>
              <a:ext uri="{FF2B5EF4-FFF2-40B4-BE49-F238E27FC236}">
                <a16:creationId xmlns:a16="http://schemas.microsoft.com/office/drawing/2014/main" id="{888530A3-3061-466A-A753-BEBFF076C588}"/>
              </a:ext>
            </a:extLst>
          </p:cNvPr>
          <p:cNvSpPr txBox="1"/>
          <p:nvPr/>
        </p:nvSpPr>
        <p:spPr>
          <a:xfrm>
            <a:off x="2810926" y="3647592"/>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03</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9" name="文本框 13">
            <a:extLst>
              <a:ext uri="{FF2B5EF4-FFF2-40B4-BE49-F238E27FC236}">
                <a16:creationId xmlns:a16="http://schemas.microsoft.com/office/drawing/2014/main" id="{923890D5-7877-45E0-8A9B-8B9A35D15736}"/>
              </a:ext>
            </a:extLst>
          </p:cNvPr>
          <p:cNvSpPr txBox="1"/>
          <p:nvPr/>
        </p:nvSpPr>
        <p:spPr>
          <a:xfrm>
            <a:off x="2865287" y="4827750"/>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04</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22" name="圆角矩形 6">
            <a:extLst>
              <a:ext uri="{FF2B5EF4-FFF2-40B4-BE49-F238E27FC236}">
                <a16:creationId xmlns:a16="http://schemas.microsoft.com/office/drawing/2014/main" id="{6625E3B0-5206-4029-AC31-EA70C7619546}"/>
              </a:ext>
            </a:extLst>
          </p:cNvPr>
          <p:cNvSpPr/>
          <p:nvPr/>
        </p:nvSpPr>
        <p:spPr>
          <a:xfrm>
            <a:off x="3461408" y="2671896"/>
            <a:ext cx="4938848" cy="82312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con vật: lợn, gà trống, chào mào,...</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3" name="圆角矩形 6">
            <a:extLst>
              <a:ext uri="{FF2B5EF4-FFF2-40B4-BE49-F238E27FC236}">
                <a16:creationId xmlns:a16="http://schemas.microsoft.com/office/drawing/2014/main" id="{6625E3B0-5206-4029-AC31-EA70C7619546}"/>
              </a:ext>
            </a:extLst>
          </p:cNvPr>
          <p:cNvSpPr/>
          <p:nvPr/>
        </p:nvSpPr>
        <p:spPr>
          <a:xfrm>
            <a:off x="3666053" y="3685927"/>
            <a:ext cx="4662195" cy="89520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cây cối: xoài, </a:t>
            </a:r>
          </a:p>
          <a:p>
            <a:pPr algn="ctr"/>
            <a:r>
              <a:rPr kumimoji="1" lang="vi-VN" altLang="zh-CN" sz="2800" dirty="0">
                <a:solidFill>
                  <a:schemeClr val="tx1"/>
                </a:solidFill>
                <a:latin typeface="Cambria" panose="02040503050406030204" pitchFamily="18" charset="0"/>
                <a:ea typeface="Cambria" panose="02040503050406030204" pitchFamily="18" charset="0"/>
              </a:rPr>
              <a:t>bằng lăng, ...</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4" name="圆角矩形 6">
            <a:extLst>
              <a:ext uri="{FF2B5EF4-FFF2-40B4-BE49-F238E27FC236}">
                <a16:creationId xmlns:a16="http://schemas.microsoft.com/office/drawing/2014/main" id="{6625E3B0-5206-4029-AC31-EA70C7619546}"/>
              </a:ext>
            </a:extLst>
          </p:cNvPr>
          <p:cNvSpPr/>
          <p:nvPr/>
        </p:nvSpPr>
        <p:spPr>
          <a:xfrm>
            <a:off x="3755391" y="4827750"/>
            <a:ext cx="4662853" cy="8640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hiện tượng: mưa, bão, lũ, hạn hán,...</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Tree>
    <p:extLst>
      <p:ext uri="{BB962C8B-B14F-4D97-AF65-F5344CB8AC3E}">
        <p14:creationId xmlns:p14="http://schemas.microsoft.com/office/powerpoint/2010/main" val="161314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2492896"/>
            <a:ext cx="5544616" cy="2062103"/>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biết.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a16="http://schemas.microsoft.com/office/drawing/2014/main"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3" name="Picture 22"/>
          <p:cNvPicPr>
            <a:picLocks noChangeAspect="1"/>
          </p:cNvPicPr>
          <p:nvPr/>
        </p:nvPicPr>
        <p:blipFill>
          <a:blip r:embed="rId3"/>
          <a:stretch>
            <a:fillRect/>
          </a:stretch>
        </p:blipFill>
        <p:spPr>
          <a:xfrm>
            <a:off x="1847528" y="1772816"/>
            <a:ext cx="8340051" cy="3060457"/>
          </a:xfrm>
          <a:prstGeom prst="rect">
            <a:avLst/>
          </a:prstGeom>
        </p:spPr>
      </p:pic>
    </p:spTree>
    <p:extLst>
      <p:ext uri="{BB962C8B-B14F-4D97-AF65-F5344CB8AC3E}">
        <p14:creationId xmlns:p14="http://schemas.microsoft.com/office/powerpoint/2010/main" val="393240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67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9"/>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1"/>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3752" y="-1229141"/>
            <a:ext cx="10058400" cy="5165124"/>
          </a:xfrm>
          <a:prstGeom prst="rect">
            <a:avLst/>
          </a:prstGeom>
        </p:spPr>
      </p:pic>
      <p:pic>
        <p:nvPicPr>
          <p:cNvPr id="5" name="Picture 4">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4021" y="4726120"/>
            <a:ext cx="1333881" cy="1333881"/>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3130" y="3941342"/>
            <a:ext cx="1620743" cy="162074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97599" y="5171587"/>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0559" y="5782324"/>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1026845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2.91667E-6 -2.22222E-6 L 2.91667E-6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3" dur="1000" fill="hold"/>
                                        <p:tgtEl>
                                          <p:spTgt spid="11"/>
                                        </p:tgtEl>
                                        <p:attrNameLst>
                                          <p:attrName>ppt_x</p:attrName>
                                          <p:attrName>ppt_y</p:attrName>
                                        </p:attrNameLst>
                                      </p:cBhvr>
                                      <p:rCtr x="0" y="1412"/>
                                    </p:animMotion>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 fill="hold"/>
                                        <p:tgtEl>
                                          <p:spTgt spid="2"/>
                                        </p:tgtEl>
                                      </p:cBhvr>
                                    </p:cmd>
                                  </p:childTnLst>
                                </p:cTn>
                              </p:par>
                            </p:childTnLst>
                          </p:cTn>
                        </p:par>
                        <p:par>
                          <p:cTn id="27" fill="hold">
                            <p:stCondLst>
                              <p:cond delay="2000"/>
                            </p:stCondLst>
                            <p:childTnLst>
                              <p:par>
                                <p:cTn id="28" presetID="32" presetClass="emph" presetSubtype="0" repeatCount="indefinite" fill="hold" nodeType="afterEffect">
                                  <p:stCondLst>
                                    <p:cond delay="0"/>
                                  </p:stCondLst>
                                  <p:childTnLst>
                                    <p:animRot by="120000">
                                      <p:cBhvr>
                                        <p:cTn id="29" dur="200" fill="hold">
                                          <p:stCondLst>
                                            <p:cond delay="0"/>
                                          </p:stCondLst>
                                        </p:cTn>
                                        <p:tgtEl>
                                          <p:spTgt spid="5"/>
                                        </p:tgtEl>
                                        <p:attrNameLst>
                                          <p:attrName>r</p:attrName>
                                        </p:attrNameLst>
                                      </p:cBhvr>
                                    </p:animRot>
                                    <p:animRot by="-240000">
                                      <p:cBhvr>
                                        <p:cTn id="30" dur="400" fill="hold">
                                          <p:stCondLst>
                                            <p:cond delay="400"/>
                                          </p:stCondLst>
                                        </p:cTn>
                                        <p:tgtEl>
                                          <p:spTgt spid="5"/>
                                        </p:tgtEl>
                                        <p:attrNameLst>
                                          <p:attrName>r</p:attrName>
                                        </p:attrNameLst>
                                      </p:cBhvr>
                                    </p:animRot>
                                    <p:animRot by="240000">
                                      <p:cBhvr>
                                        <p:cTn id="31" dur="400" fill="hold">
                                          <p:stCondLst>
                                            <p:cond delay="800"/>
                                          </p:stCondLst>
                                        </p:cTn>
                                        <p:tgtEl>
                                          <p:spTgt spid="5"/>
                                        </p:tgtEl>
                                        <p:attrNameLst>
                                          <p:attrName>r</p:attrName>
                                        </p:attrNameLst>
                                      </p:cBhvr>
                                    </p:animRot>
                                    <p:animRot by="-240000">
                                      <p:cBhvr>
                                        <p:cTn id="32" dur="400" fill="hold">
                                          <p:stCondLst>
                                            <p:cond delay="1200"/>
                                          </p:stCondLst>
                                        </p:cTn>
                                        <p:tgtEl>
                                          <p:spTgt spid="5"/>
                                        </p:tgtEl>
                                        <p:attrNameLst>
                                          <p:attrName>r</p:attrName>
                                        </p:attrNameLst>
                                      </p:cBhvr>
                                    </p:animRot>
                                    <p:animRot by="120000">
                                      <p:cBhvr>
                                        <p:cTn id="33" dur="400" fill="hold">
                                          <p:stCondLst>
                                            <p:cond delay="1600"/>
                                          </p:stCondLst>
                                        </p:cTn>
                                        <p:tgtEl>
                                          <p:spTgt spid="5"/>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9"/>
                                        </p:tgtEl>
                                        <p:attrNameLst>
                                          <p:attrName>r</p:attrName>
                                        </p:attrNameLst>
                                      </p:cBhvr>
                                    </p:animRot>
                                    <p:animRot by="-240000">
                                      <p:cBhvr>
                                        <p:cTn id="36" dur="400" fill="hold">
                                          <p:stCondLst>
                                            <p:cond delay="400"/>
                                          </p:stCondLst>
                                        </p:cTn>
                                        <p:tgtEl>
                                          <p:spTgt spid="29"/>
                                        </p:tgtEl>
                                        <p:attrNameLst>
                                          <p:attrName>r</p:attrName>
                                        </p:attrNameLst>
                                      </p:cBhvr>
                                    </p:animRot>
                                    <p:animRot by="240000">
                                      <p:cBhvr>
                                        <p:cTn id="37" dur="400" fill="hold">
                                          <p:stCondLst>
                                            <p:cond delay="800"/>
                                          </p:stCondLst>
                                        </p:cTn>
                                        <p:tgtEl>
                                          <p:spTgt spid="29"/>
                                        </p:tgtEl>
                                        <p:attrNameLst>
                                          <p:attrName>r</p:attrName>
                                        </p:attrNameLst>
                                      </p:cBhvr>
                                    </p:animRot>
                                    <p:animRot by="-240000">
                                      <p:cBhvr>
                                        <p:cTn id="38" dur="400" fill="hold">
                                          <p:stCondLst>
                                            <p:cond delay="1200"/>
                                          </p:stCondLst>
                                        </p:cTn>
                                        <p:tgtEl>
                                          <p:spTgt spid="29"/>
                                        </p:tgtEl>
                                        <p:attrNameLst>
                                          <p:attrName>r</p:attrName>
                                        </p:attrNameLst>
                                      </p:cBhvr>
                                    </p:animRot>
                                    <p:animRot by="120000">
                                      <p:cBhvr>
                                        <p:cTn id="39" dur="400" fill="hold">
                                          <p:stCondLst>
                                            <p:cond delay="1600"/>
                                          </p:stCondLst>
                                        </p:cTn>
                                        <p:tgtEl>
                                          <p:spTgt spid="2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6"/>
                                        </p:tgtEl>
                                        <p:attrNameLst>
                                          <p:attrName>r</p:attrName>
                                        </p:attrNameLst>
                                      </p:cBhvr>
                                    </p:animRot>
                                    <p:animRot by="-240000">
                                      <p:cBhvr>
                                        <p:cTn id="42" dur="400" fill="hold">
                                          <p:stCondLst>
                                            <p:cond delay="400"/>
                                          </p:stCondLst>
                                        </p:cTn>
                                        <p:tgtEl>
                                          <p:spTgt spid="6"/>
                                        </p:tgtEl>
                                        <p:attrNameLst>
                                          <p:attrName>r</p:attrName>
                                        </p:attrNameLst>
                                      </p:cBhvr>
                                    </p:animRot>
                                    <p:animRot by="240000">
                                      <p:cBhvr>
                                        <p:cTn id="43" dur="400" fill="hold">
                                          <p:stCondLst>
                                            <p:cond delay="800"/>
                                          </p:stCondLst>
                                        </p:cTn>
                                        <p:tgtEl>
                                          <p:spTgt spid="6"/>
                                        </p:tgtEl>
                                        <p:attrNameLst>
                                          <p:attrName>r</p:attrName>
                                        </p:attrNameLst>
                                      </p:cBhvr>
                                    </p:animRot>
                                    <p:animRot by="-240000">
                                      <p:cBhvr>
                                        <p:cTn id="44" dur="400" fill="hold">
                                          <p:stCondLst>
                                            <p:cond delay="1200"/>
                                          </p:stCondLst>
                                        </p:cTn>
                                        <p:tgtEl>
                                          <p:spTgt spid="6"/>
                                        </p:tgtEl>
                                        <p:attrNameLst>
                                          <p:attrName>r</p:attrName>
                                        </p:attrNameLst>
                                      </p:cBhvr>
                                    </p:animRot>
                                    <p:animRot by="120000">
                                      <p:cBhvr>
                                        <p:cTn id="45"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46" repeatCount="indefinite" fill="hold" display="0">
                  <p:stCondLst>
                    <p:cond delay="indefinite"/>
                  </p:stCondLst>
                  <p:endCondLst>
                    <p:cond evt="onStopAudio" delay="0">
                      <p:tgtEl>
                        <p:sldTgt/>
                      </p:tgtEl>
                    </p:cond>
                  </p:endCondLst>
                </p:cTn>
                <p:tgtEl>
                  <p:spTgt spid="2"/>
                </p:tgtEl>
              </p:cMediaNode>
            </p:audio>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3" presetClass="mediacall" presetSubtype="0" fill="hold" nodeType="withEffect">
                                  <p:stCondLst>
                                    <p:cond delay="0"/>
                                  </p:stCondLst>
                                  <p:childTnLst>
                                    <p:cmd type="call" cmd="stop">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1" presetClass="mediacall" presetSubtype="0" fill="hold" nodeType="withEffect">
                                  <p:stCondLst>
                                    <p:cond delay="0"/>
                                  </p:stCondLst>
                                  <p:childTnLst>
                                    <p:cmd type="call" cmd="playFrom(0.0)">
                                      <p:cBhvr>
                                        <p:cTn id="6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070043" y="252452"/>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2246700" y="559252"/>
            <a:ext cx="1401027"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100784" cy="1280134"/>
            <a:chOff x="122330" y="4865784"/>
            <a:chExt cx="4100784"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16745" y="5092354"/>
              <a:ext cx="32103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Thầy</a:t>
              </a:r>
              <a:r>
                <a:rPr lang="en-US" sz="5000" b="1" dirty="0">
                  <a:solidFill>
                    <a:srgbClr val="70AD47">
                      <a:lumMod val="75000"/>
                    </a:srgbClr>
                  </a:solidFill>
                  <a:latin typeface="Cambria" panose="02040503050406030204" pitchFamily="18" charset="0"/>
                  <a:ea typeface="Cambria" panose="02040503050406030204" pitchFamily="18" charset="0"/>
                </a:rPr>
                <a:t> </a:t>
              </a:r>
              <a:r>
                <a:rPr lang="en-US" sz="5000" b="1" dirty="0" err="1">
                  <a:solidFill>
                    <a:srgbClr val="70AD47">
                      <a:lumMod val="75000"/>
                    </a:srgbClr>
                  </a:solidFill>
                  <a:latin typeface="Cambria" panose="02040503050406030204" pitchFamily="18" charset="0"/>
                  <a:ea typeface="Cambria" panose="02040503050406030204" pitchFamily="18" charset="0"/>
                </a:rPr>
                <a:t>giáo</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196231" cy="1673094"/>
            <a:chOff x="44072" y="3236271"/>
            <a:chExt cx="4196231" cy="1673094"/>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196231" cy="1673094"/>
              <a:chOff x="-94621" y="3720567"/>
              <a:chExt cx="4196231" cy="1673094"/>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313221" y="3893081"/>
              <a:ext cx="2666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Lê </a:t>
              </a:r>
              <a:r>
                <a:rPr lang="en-US" sz="4800" b="1" dirty="0">
                  <a:solidFill>
                    <a:srgbClr val="70AD47">
                      <a:lumMod val="75000"/>
                    </a:srgbClr>
                  </a:solidFill>
                  <a:latin typeface="Cambria" panose="02040503050406030204" pitchFamily="18" charset="0"/>
                  <a:ea typeface="Cambria" panose="02040503050406030204" pitchFamily="18" charset="0"/>
                </a:rPr>
                <a:t>L</a:t>
              </a:r>
              <a:r>
                <a:rPr kumimoji="0" lang="en-US" sz="48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ợi</a:t>
              </a:r>
              <a:endParaRPr kumimoji="0" lang="vi-VN"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6677258" y="3288016"/>
            <a:ext cx="4642450" cy="1440285"/>
            <a:chOff x="7563106" y="3170084"/>
            <a:chExt cx="4642450" cy="1440285"/>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60002" cy="1440285"/>
              <a:chOff x="7575236" y="3720567"/>
              <a:chExt cx="4360002" cy="1440285"/>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90902" y="4099705"/>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403409" y="3680999"/>
              <a:ext cx="380214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197185" cy="1421247"/>
            <a:chOff x="7826367" y="4724671"/>
            <a:chExt cx="4197185" cy="1421247"/>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421247"/>
              <a:chOff x="7704862" y="5196309"/>
              <a:chExt cx="4062596" cy="1421247"/>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763249" y="5130171"/>
              <a:ext cx="32603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Lan Anh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3101471"/>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787" y="5048366"/>
            <a:ext cx="1818785" cy="1807894"/>
          </a:xfrm>
          <a:prstGeom prst="rect">
            <a:avLst/>
          </a:prstGeom>
        </p:spPr>
      </p:pic>
      <p:grpSp>
        <p:nvGrpSpPr>
          <p:cNvPr id="88" name="tho om chua"/>
          <p:cNvGrpSpPr/>
          <p:nvPr/>
        </p:nvGrpSpPr>
        <p:grpSpPr>
          <a:xfrm>
            <a:off x="3342685" y="490178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2" name="TextBox 1">
            <a:extLst>
              <a:ext uri="{FF2B5EF4-FFF2-40B4-BE49-F238E27FC236}">
                <a16:creationId xmlns:a16="http://schemas.microsoft.com/office/drawing/2014/main" id="{68EB6C6B-0C52-DAF1-23B6-8836742D24C1}"/>
              </a:ext>
            </a:extLst>
          </p:cNvPr>
          <p:cNvSpPr txBox="1"/>
          <p:nvPr/>
        </p:nvSpPr>
        <p:spPr>
          <a:xfrm>
            <a:off x="2978253" y="621337"/>
            <a:ext cx="7188796" cy="1323439"/>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chung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p>
          <a:p>
            <a:pPr algn="ctr"/>
            <a:r>
              <a:rPr lang="en-US" sz="4000" b="1" i="0" dirty="0" err="1">
                <a:solidFill>
                  <a:srgbClr val="000000"/>
                </a:solidFill>
                <a:effectLst/>
                <a:latin typeface="Cambria" panose="02040503050406030204" pitchFamily="18" charset="0"/>
                <a:ea typeface="Cambria" panose="02040503050406030204" pitchFamily="18" charset="0"/>
              </a:rPr>
              <a:t>các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319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biLevel thresh="50000"/>
          </a:blip>
          <a:stretch>
            <a:fillRect/>
          </a:stretch>
        </p:blipFill>
        <p:spPr>
          <a:xfrm>
            <a:off x="852768" y="245199"/>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880114" y="245199"/>
            <a:ext cx="1215044"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02</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85705" y="325395"/>
            <a:ext cx="872273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danh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riêng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Trâm</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Anh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sinh</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tiêu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trường</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Võ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Thị</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Sáu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grpSp>
        <p:nvGrpSpPr>
          <p:cNvPr id="4" name="c"/>
          <p:cNvGrpSpPr/>
          <p:nvPr/>
        </p:nvGrpSpPr>
        <p:grpSpPr>
          <a:xfrm>
            <a:off x="6880031" y="3692808"/>
            <a:ext cx="4325857" cy="1543808"/>
            <a:chOff x="7441601" y="3641722"/>
            <a:chExt cx="4325857" cy="1543808"/>
          </a:xfrm>
        </p:grpSpPr>
        <p:grpSp>
          <p:nvGrpSpPr>
            <p:cNvPr id="43" name="Group 42">
              <a:extLst>
                <a:ext uri="{FF2B5EF4-FFF2-40B4-BE49-F238E27FC236}">
                  <a16:creationId xmlns:a16="http://schemas.microsoft.com/office/drawing/2014/main" id="{E46AC747-FE46-79DE-B7A1-C3FC57CBFC63}"/>
                </a:ext>
              </a:extLst>
            </p:cNvPr>
            <p:cNvGrpSpPr/>
            <p:nvPr/>
          </p:nvGrpSpPr>
          <p:grpSpPr>
            <a:xfrm>
              <a:off x="7441601" y="3641722"/>
              <a:ext cx="4325857" cy="1543808"/>
              <a:chOff x="7575236" y="3720567"/>
              <a:chExt cx="4325857" cy="1543808"/>
            </a:xfrm>
          </p:grpSpPr>
          <p:sp>
            <p:nvSpPr>
              <p:cNvPr id="44"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45" name="Picture 44">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46" name="TextBox 45">
              <a:extLst>
                <a:ext uri="{FF2B5EF4-FFF2-40B4-BE49-F238E27FC236}">
                  <a16:creationId xmlns:a16="http://schemas.microsoft.com/office/drawing/2014/main" id="{33BA7FA1-C785-8EB6-50C8-F4CD02A1B07F}"/>
                </a:ext>
              </a:extLst>
            </p:cNvPr>
            <p:cNvSpPr txBox="1"/>
            <p:nvPr/>
          </p:nvSpPr>
          <p:spPr>
            <a:xfrm>
              <a:off x="8470457" y="4047234"/>
              <a:ext cx="21525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ea typeface="Cambria" panose="02040503050406030204" pitchFamily="18" charset="0"/>
                </a:rPr>
                <a:t>Trâm</a:t>
              </a:r>
              <a:r>
                <a:rPr lang="en-US" sz="3200" b="1" dirty="0">
                  <a:solidFill>
                    <a:srgbClr val="70AD47">
                      <a:lumMod val="75000"/>
                    </a:srgbClr>
                  </a:solidFill>
                  <a:latin typeface="Cambria" panose="02040503050406030204" pitchFamily="18" charset="0"/>
                  <a:ea typeface="Cambria" panose="02040503050406030204" pitchFamily="18" charset="0"/>
                </a:rPr>
                <a:t> Anh, Võ </a:t>
              </a:r>
              <a:r>
                <a:rPr lang="en-US" sz="3200" b="1" dirty="0" err="1">
                  <a:solidFill>
                    <a:srgbClr val="70AD47">
                      <a:lumMod val="75000"/>
                    </a:srgbClr>
                  </a:solidFill>
                  <a:latin typeface="Cambria" panose="02040503050406030204" pitchFamily="18" charset="0"/>
                  <a:ea typeface="Cambria" panose="02040503050406030204" pitchFamily="18" charset="0"/>
                </a:rPr>
                <a:t>Thị</a:t>
              </a:r>
              <a:r>
                <a:rPr lang="en-US" sz="3200" b="1" dirty="0">
                  <a:solidFill>
                    <a:srgbClr val="70AD47">
                      <a:lumMod val="75000"/>
                    </a:srgbClr>
                  </a:solidFill>
                  <a:latin typeface="Cambria" panose="02040503050406030204" pitchFamily="18" charset="0"/>
                  <a:ea typeface="Cambria" panose="02040503050406030204" pitchFamily="18" charset="0"/>
                </a:rPr>
                <a:t> </a:t>
              </a:r>
              <a:r>
                <a:rPr lang="en-US" sz="3200" b="1" dirty="0" err="1">
                  <a:solidFill>
                    <a:srgbClr val="70AD47">
                      <a:lumMod val="75000"/>
                    </a:srgbClr>
                  </a:solidFill>
                  <a:latin typeface="Cambria" panose="02040503050406030204" pitchFamily="18" charset="0"/>
                  <a:ea typeface="Cambria" panose="02040503050406030204" pitchFamily="18" charset="0"/>
                </a:rPr>
                <a:t>Sáu</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a"/>
          <p:cNvGrpSpPr/>
          <p:nvPr/>
        </p:nvGrpSpPr>
        <p:grpSpPr>
          <a:xfrm>
            <a:off x="394924" y="3546636"/>
            <a:ext cx="4196231" cy="1673094"/>
            <a:chOff x="-77433" y="3707909"/>
            <a:chExt cx="4196231" cy="1673094"/>
          </a:xfrm>
        </p:grpSpPr>
        <p:grpSp>
          <p:nvGrpSpPr>
            <p:cNvPr id="33" name="Group 32">
              <a:extLst>
                <a:ext uri="{FF2B5EF4-FFF2-40B4-BE49-F238E27FC236}">
                  <a16:creationId xmlns:a16="http://schemas.microsoft.com/office/drawing/2014/main" id="{6E9A4FF9-956E-10B5-9832-02B57B4C9C85}"/>
                </a:ext>
              </a:extLst>
            </p:cNvPr>
            <p:cNvGrpSpPr/>
            <p:nvPr/>
          </p:nvGrpSpPr>
          <p:grpSpPr>
            <a:xfrm>
              <a:off x="-77433" y="3707909"/>
              <a:ext cx="4196231" cy="1673094"/>
              <a:chOff x="-94621" y="3720567"/>
              <a:chExt cx="4196231" cy="1673094"/>
            </a:xfrm>
          </p:grpSpPr>
          <p:sp>
            <p:nvSpPr>
              <p:cNvPr id="35"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36" name="Picture 35"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47" name="TextBox 46">
              <a:extLst>
                <a:ext uri="{FF2B5EF4-FFF2-40B4-BE49-F238E27FC236}">
                  <a16:creationId xmlns:a16="http://schemas.microsoft.com/office/drawing/2014/main" id="{1DC3B31E-9598-1BB0-8913-FB0ED5A77CA2}"/>
                </a:ext>
              </a:extLst>
            </p:cNvPr>
            <p:cNvSpPr txBox="1"/>
            <p:nvPr/>
          </p:nvSpPr>
          <p:spPr>
            <a:xfrm>
              <a:off x="1536721" y="4248712"/>
              <a:ext cx="13463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 name="b"/>
          <p:cNvGrpSpPr/>
          <p:nvPr/>
        </p:nvGrpSpPr>
        <p:grpSpPr>
          <a:xfrm>
            <a:off x="547404" y="5581770"/>
            <a:ext cx="4100784" cy="1280134"/>
            <a:chOff x="825" y="5337422"/>
            <a:chExt cx="4100784" cy="1280134"/>
          </a:xfrm>
        </p:grpSpPr>
        <p:grpSp>
          <p:nvGrpSpPr>
            <p:cNvPr id="40" name="Group 39">
              <a:extLst>
                <a:ext uri="{FF2B5EF4-FFF2-40B4-BE49-F238E27FC236}">
                  <a16:creationId xmlns:a16="http://schemas.microsoft.com/office/drawing/2014/main" id="{A1BCC062-7CFB-BBD4-9E75-9D3FD001CDAE}"/>
                </a:ext>
              </a:extLst>
            </p:cNvPr>
            <p:cNvGrpSpPr/>
            <p:nvPr/>
          </p:nvGrpSpPr>
          <p:grpSpPr>
            <a:xfrm>
              <a:off x="825" y="5337422"/>
              <a:ext cx="4100784" cy="1280134"/>
              <a:chOff x="825" y="5337422"/>
              <a:chExt cx="4100784" cy="1280134"/>
            </a:xfrm>
          </p:grpSpPr>
          <p:sp>
            <p:nvSpPr>
              <p:cNvPr id="4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2" name="Picture 4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8" name="TextBox 47">
              <a:extLst>
                <a:ext uri="{FF2B5EF4-FFF2-40B4-BE49-F238E27FC236}">
                  <a16:creationId xmlns:a16="http://schemas.microsoft.com/office/drawing/2014/main" id="{1789E622-BBC0-42F3-29E4-D989CC4D0AD3}"/>
                </a:ext>
              </a:extLst>
            </p:cNvPr>
            <p:cNvSpPr txBox="1"/>
            <p:nvPr/>
          </p:nvSpPr>
          <p:spPr>
            <a:xfrm>
              <a:off x="791850" y="5718389"/>
              <a:ext cx="321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Võ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 name="d"/>
          <p:cNvGrpSpPr/>
          <p:nvPr/>
        </p:nvGrpSpPr>
        <p:grpSpPr>
          <a:xfrm>
            <a:off x="7003067" y="5370492"/>
            <a:ext cx="4062595" cy="1420571"/>
            <a:chOff x="7704862" y="5196309"/>
            <a:chExt cx="4062595" cy="1420571"/>
          </a:xfrm>
        </p:grpSpPr>
        <p:grpSp>
          <p:nvGrpSpPr>
            <p:cNvPr id="37" name="Group 36">
              <a:extLst>
                <a:ext uri="{FF2B5EF4-FFF2-40B4-BE49-F238E27FC236}">
                  <a16:creationId xmlns:a16="http://schemas.microsoft.com/office/drawing/2014/main" id="{657A3732-FEC5-93E9-F8E5-05EB6902D5D3}"/>
                </a:ext>
              </a:extLst>
            </p:cNvPr>
            <p:cNvGrpSpPr/>
            <p:nvPr/>
          </p:nvGrpSpPr>
          <p:grpSpPr>
            <a:xfrm>
              <a:off x="7704862" y="5196309"/>
              <a:ext cx="4062595" cy="1420571"/>
              <a:chOff x="7704862" y="5196309"/>
              <a:chExt cx="4062595" cy="1420571"/>
            </a:xfrm>
          </p:grpSpPr>
          <p:sp>
            <p:nvSpPr>
              <p:cNvPr id="38"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6" y="5555733"/>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49" name="TextBox 48">
              <a:extLst>
                <a:ext uri="{FF2B5EF4-FFF2-40B4-BE49-F238E27FC236}">
                  <a16:creationId xmlns:a16="http://schemas.microsoft.com/office/drawing/2014/main" id="{267A44EA-A65C-FF84-4827-DB7C81FAB48E}"/>
                </a:ext>
              </a:extLst>
            </p:cNvPr>
            <p:cNvSpPr txBox="1"/>
            <p:nvPr/>
          </p:nvSpPr>
          <p:spPr>
            <a:xfrm>
              <a:off x="8731710" y="5732363"/>
              <a:ext cx="27752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Trâ</a:t>
              </a:r>
              <a:r>
                <a:rPr lang="en-US" sz="4000" b="1" dirty="0">
                  <a:solidFill>
                    <a:srgbClr val="70AD47">
                      <a:lumMod val="75000"/>
                    </a:srgbClr>
                  </a:solidFill>
                  <a:latin typeface="Cambria" panose="02040503050406030204" pitchFamily="18" charset="0"/>
                  <a:ea typeface="Cambria" panose="02040503050406030204" pitchFamily="18" charset="0"/>
                </a:rPr>
                <a:t>m Anh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8"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515" y="3323250"/>
            <a:ext cx="1985035" cy="1973149"/>
          </a:xfrm>
          <a:prstGeom prst="rect">
            <a:avLst/>
          </a:prstGeom>
        </p:spPr>
      </p:pic>
      <p:pic>
        <p:nvPicPr>
          <p:cNvPr id="59"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1913" y="5008100"/>
            <a:ext cx="1985035" cy="1973149"/>
          </a:xfrm>
          <a:prstGeom prst="rect">
            <a:avLst/>
          </a:prstGeom>
        </p:spPr>
      </p:pic>
      <p:pic>
        <p:nvPicPr>
          <p:cNvPr id="60"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8435" y="4934644"/>
            <a:ext cx="1985035" cy="1973149"/>
          </a:xfrm>
          <a:prstGeom prst="rect">
            <a:avLst/>
          </a:prstGeom>
        </p:spPr>
      </p:pic>
      <p:grpSp>
        <p:nvGrpSpPr>
          <p:cNvPr id="61" name="tho om chua"/>
          <p:cNvGrpSpPr/>
          <p:nvPr/>
        </p:nvGrpSpPr>
        <p:grpSpPr>
          <a:xfrm>
            <a:off x="10123629" y="3149243"/>
            <a:ext cx="2187429" cy="2034383"/>
            <a:chOff x="1981714" y="2187161"/>
            <a:chExt cx="3695439" cy="3695440"/>
          </a:xfrm>
        </p:grpSpPr>
        <p:pic>
          <p:nvPicPr>
            <p:cNvPr id="62"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8"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6" name="TextBox 5">
            <a:extLst>
              <a:ext uri="{FF2B5EF4-FFF2-40B4-BE49-F238E27FC236}">
                <a16:creationId xmlns:a16="http://schemas.microsoft.com/office/drawing/2014/main" id="{DBB9B9B0-8918-0FED-B864-ADE8640D273D}"/>
              </a:ext>
            </a:extLst>
          </p:cNvPr>
          <p:cNvSpPr txBox="1"/>
          <p:nvPr/>
        </p:nvSpPr>
        <p:spPr>
          <a:xfrm>
            <a:off x="1081677" y="4328438"/>
            <a:ext cx="28454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Học</a:t>
            </a: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sinh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132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5401" cy="6252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77768" y="342858"/>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1232978" y="451643"/>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66" name="Rectangle 65">
            <a:extLst>
              <a:ext uri="{FF2B5EF4-FFF2-40B4-BE49-F238E27FC236}">
                <a16:creationId xmlns:a16="http://schemas.microsoft.com/office/drawing/2014/main" id="{68CCCB1E-5D6D-4B1D-94ED-906BCD4A2D0C}"/>
              </a:ext>
            </a:extLst>
          </p:cNvPr>
          <p:cNvSpPr/>
          <p:nvPr/>
        </p:nvSpPr>
        <p:spPr>
          <a:xfrm>
            <a:off x="1522956" y="416428"/>
            <a:ext cx="9541595"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Tìm</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danh</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từ</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chung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trong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câu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sau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Kim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Đồng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là</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anh</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hùng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nhỏ</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tuổi</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của</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Việt</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Nam.</a:t>
            </a:r>
            <a:endParaRPr kumimoji="0" lang="en-US" sz="4000" b="0"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218975" cy="1280134"/>
            <a:chOff x="122330" y="4865784"/>
            <a:chExt cx="4218975"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280134"/>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64180" y="5235199"/>
              <a:ext cx="337712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70AD47">
                      <a:lumMod val="75000"/>
                    </a:srgbClr>
                  </a:solidFill>
                  <a:latin typeface="Cambria" panose="02040503050406030204" pitchFamily="18" charset="0"/>
                  <a:ea typeface="Cambria" panose="02040503050406030204" pitchFamily="18" charset="0"/>
                </a:rPr>
                <a:t>a</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nh</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hùng</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tuổi</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205545" cy="1562321"/>
            <a:chOff x="44072" y="3236271"/>
            <a:chExt cx="4205545" cy="1195495"/>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205545" cy="1093015"/>
              <a:chOff x="-94621" y="3720567"/>
              <a:chExt cx="4205545" cy="1093015"/>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66588" y="4259584"/>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233666" y="3800824"/>
              <a:ext cx="234954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677258" y="3288015"/>
            <a:ext cx="4325857" cy="1597371"/>
            <a:chOff x="7563106" y="3170084"/>
            <a:chExt cx="4325857" cy="1174206"/>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25857" cy="1174206"/>
              <a:chOff x="7575236" y="3720567"/>
              <a:chExt cx="4325857" cy="1174206"/>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800371" y="3673845"/>
              <a:ext cx="21312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Việt</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Nam</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062596" cy="1454714"/>
            <a:chOff x="7826367" y="4724671"/>
            <a:chExt cx="4062596" cy="1101454"/>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101454"/>
              <a:chOff x="7704862" y="5196309"/>
              <a:chExt cx="4062596" cy="1101454"/>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553998"/>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custGeom>
                        <a:avLst/>
                        <a:gdLst>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553998" fill="none" extrusionOk="0">
                            <a:moveTo>
                              <a:pt x="0" y="0"/>
                            </a:moveTo>
                            <a:cubicBezTo>
                              <a:pt x="1258587" y="34145"/>
                              <a:pt x="2536281" y="-125365"/>
                              <a:pt x="3810701" y="0"/>
                            </a:cubicBezTo>
                            <a:cubicBezTo>
                              <a:pt x="3801493" y="255049"/>
                              <a:pt x="3783440" y="425493"/>
                              <a:pt x="3810701" y="553998"/>
                            </a:cubicBezTo>
                            <a:cubicBezTo>
                              <a:pt x="2879425" y="489532"/>
                              <a:pt x="1894023" y="459772"/>
                              <a:pt x="0" y="553998"/>
                            </a:cubicBezTo>
                            <a:cubicBezTo>
                              <a:pt x="-32634" y="278045"/>
                              <a:pt x="45975" y="121593"/>
                              <a:pt x="0" y="0"/>
                            </a:cubicBezTo>
                            <a:close/>
                          </a:path>
                          <a:path w="3810701" h="553998" stroke="0" extrusionOk="0">
                            <a:moveTo>
                              <a:pt x="0" y="0"/>
                            </a:moveTo>
                            <a:cubicBezTo>
                              <a:pt x="750134" y="108135"/>
                              <a:pt x="3020743" y="-162209"/>
                              <a:pt x="3810701" y="0"/>
                            </a:cubicBezTo>
                            <a:cubicBezTo>
                              <a:pt x="3831593" y="153264"/>
                              <a:pt x="3808057" y="371326"/>
                              <a:pt x="3810701" y="553998"/>
                            </a:cubicBezTo>
                            <a:cubicBezTo>
                              <a:pt x="2934724" y="389738"/>
                              <a:pt x="1816311"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9618964" y="5103812"/>
              <a:ext cx="13463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rgbClr val="70AD47">
                      <a:lumMod val="75000"/>
                    </a:srgbClr>
                  </a:solidFill>
                  <a:latin typeface="Cambria" panose="02040503050406030204" pitchFamily="18" charset="0"/>
                  <a:ea typeface="Cambria" panose="02040503050406030204" pitchFamily="18" charset="0"/>
                </a:rPr>
                <a:t>Tuổi</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0817" y="2741900"/>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6285" y="5224756"/>
            <a:ext cx="1818785" cy="1807894"/>
          </a:xfrm>
          <a:prstGeom prst="rect">
            <a:avLst/>
          </a:prstGeom>
        </p:spPr>
      </p:pic>
      <p:grpSp>
        <p:nvGrpSpPr>
          <p:cNvPr id="88" name="tho om chua"/>
          <p:cNvGrpSpPr/>
          <p:nvPr/>
        </p:nvGrpSpPr>
        <p:grpSpPr>
          <a:xfrm>
            <a:off x="3675184" y="447731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363474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35311" y="3977190"/>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69299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bg1"/>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565</Words>
  <Application>Microsoft Office PowerPoint</Application>
  <PresentationFormat>Widescreen</PresentationFormat>
  <Paragraphs>108</Paragraphs>
  <Slides>17</Slides>
  <Notes>5</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vt:i4>
      </vt:variant>
    </vt:vector>
  </HeadingPairs>
  <TitlesOfParts>
    <vt:vector size="34" baseType="lpstr">
      <vt:lpstr>OpenSans</vt:lpstr>
      <vt:lpstr>Tahoma</vt:lpstr>
      <vt:lpstr>SVN-Lobster</vt:lpstr>
      <vt:lpstr>Calibri</vt:lpstr>
      <vt:lpstr>包图简圆体</vt:lpstr>
      <vt:lpstr>等线</vt:lpstr>
      <vt:lpstr>Arial</vt:lpstr>
      <vt:lpstr>SVN-Newton</vt:lpstr>
      <vt:lpstr>Cambria</vt:lpstr>
      <vt:lpstr>等线 Light</vt:lpstr>
      <vt:lpstr>#9Slide07 HoneyCream</vt:lpstr>
      <vt:lpstr>字魂58号-创中黑</vt:lpstr>
      <vt:lpstr>iCiel Cadena</vt:lpstr>
      <vt:lpstr>UTM Kabel KT</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Nguyễn Thị Hồng Linh</cp:lastModifiedBy>
  <cp:revision>34</cp:revision>
  <dcterms:created xsi:type="dcterms:W3CDTF">2022-02-08T08:05:10Z</dcterms:created>
  <dcterms:modified xsi:type="dcterms:W3CDTF">2023-08-12T09:42:37Z</dcterms:modified>
</cp:coreProperties>
</file>