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1"/>
  </p:notesMasterIdLst>
  <p:sldIdLst>
    <p:sldId id="257" r:id="rId2"/>
    <p:sldId id="319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20" r:id="rId12"/>
    <p:sldId id="310" r:id="rId13"/>
    <p:sldId id="311" r:id="rId14"/>
    <p:sldId id="312" r:id="rId15"/>
    <p:sldId id="290" r:id="rId16"/>
    <p:sldId id="321" r:id="rId17"/>
    <p:sldId id="315" r:id="rId18"/>
    <p:sldId id="318" r:id="rId19"/>
    <p:sldId id="322" r:id="rId20"/>
  </p:sldIdLst>
  <p:sldSz cx="16256000" cy="9144000"/>
  <p:notesSz cx="6858000" cy="9144000"/>
  <p:defaultTextStyle>
    <a:defPPr>
      <a:defRPr lang="en-US"/>
    </a:defPPr>
    <a:lvl1pPr marL="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FFFF"/>
    <a:srgbClr val="FF6600"/>
    <a:srgbClr val="FFFF99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60" y="140"/>
      </p:cViewPr>
      <p:guideLst>
        <p:guide orient="horz" pos="2880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08185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442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128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840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462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66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43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49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39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3" y="2279652"/>
            <a:ext cx="140208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3" y="6119285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6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3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6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2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77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65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6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36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8.wdp"/><Relationship Id="rId18" Type="http://schemas.openxmlformats.org/officeDocument/2006/relationships/image" Target="../media/image5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7.wdp"/><Relationship Id="rId5" Type="http://schemas.openxmlformats.org/officeDocument/2006/relationships/image" Target="../media/image25.png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19" Type="http://schemas.openxmlformats.org/officeDocument/2006/relationships/image" Target="../media/image5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31642" y="-26030"/>
            <a:ext cx="16449140" cy="345521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95" tIns="81248" rIns="162495" bIns="81248" rtlCol="0" anchor="ctr"/>
          <a:lstStyle/>
          <a:p>
            <a:pPr algn="ctr"/>
            <a:endParaRPr lang="en-US" sz="32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76797" y="19127"/>
            <a:ext cx="16449140" cy="315950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62495" tIns="81248" rIns="162495" bIns="81248" rtlCol="0" anchor="ctr"/>
          <a:lstStyle/>
          <a:p>
            <a:pPr algn="ctr"/>
            <a:endParaRPr lang="en-US" sz="4267" dirty="0"/>
          </a:p>
        </p:txBody>
      </p:sp>
      <p:sp>
        <p:nvSpPr>
          <p:cNvPr id="5" name="Rectangle 4"/>
          <p:cNvSpPr/>
          <p:nvPr/>
        </p:nvSpPr>
        <p:spPr>
          <a:xfrm>
            <a:off x="0" y="8746837"/>
            <a:ext cx="16256000" cy="2370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73" tIns="81237" rIns="162473" bIns="81237" spcCol="0" rtlCol="0" anchor="ctr"/>
          <a:lstStyle/>
          <a:p>
            <a:pPr algn="ctr"/>
            <a:endParaRPr lang="en-US" sz="3200" dirty="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7504" y="3902747"/>
            <a:ext cx="10583941" cy="1733588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28647" y="3823254"/>
            <a:ext cx="1764145" cy="1764145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1089462" y="-948076"/>
            <a:ext cx="4390459" cy="4083077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252732" y="969436"/>
            <a:ext cx="3176251" cy="984735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5333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86936" y="394920"/>
            <a:ext cx="12733867" cy="1805407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10666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10666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0666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10666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85114" y="3906335"/>
            <a:ext cx="1761067" cy="1696211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4267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5689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26599" y="4201905"/>
            <a:ext cx="8989247" cy="1066937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5867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NIỀM VUI CỦA BI VÀ BỐNG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8906934"/>
            <a:ext cx="16256000" cy="2370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73" tIns="81237" rIns="162473" bIns="81237" spcCol="0" rtlCol="0" anchor="ctr"/>
          <a:lstStyle/>
          <a:p>
            <a:pPr algn="ctr"/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27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791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  <p:bldLst>
      <p:bldP spid="2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5418666" y="645151"/>
            <a:ext cx="5418667" cy="84001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4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4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038461" y="1686758"/>
            <a:ext cx="148850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 smtClean="0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Cầu</a:t>
            </a:r>
            <a:r>
              <a:rPr lang="en-US" altLang="zh-CN" sz="3600" b="1" dirty="0" smtClean="0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vồng</a:t>
            </a:r>
            <a:r>
              <a:rPr lang="en-US" altLang="zh-CN" sz="3600" b="1" dirty="0" smtClean="0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: 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 </a:t>
            </a:r>
            <a:r>
              <a:rPr lang="en-US" sz="32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32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32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do </a:t>
            </a:r>
            <a:r>
              <a:rPr lang="vi-VN" sz="32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 sắc ánh sáng Mặt trời khi khúc xạ và phản xạ qua các giọt nước mưa. Cầu vồng </a:t>
            </a:r>
            <a:r>
              <a:rPr lang="vi-VN" sz="32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 màu nổi bật là đỏ, cam, vàng, lục, lam, chàm, tím.</a:t>
            </a:r>
            <a:endParaRPr lang="zh-CN" altLang="en-US" sz="4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_ GIF by Cindy Bustillos |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658" y="3519562"/>
            <a:ext cx="9287676" cy="521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07391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666486" y="566910"/>
            <a:ext cx="14661265" cy="794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86" y="151098"/>
            <a:ext cx="14057508" cy="79597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8488" y="4267577"/>
            <a:ext cx="14937355" cy="16158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478">
              <a:lnSpc>
                <a:spcPct val="150000"/>
              </a:lnSpc>
              <a:defRPr/>
            </a:pPr>
            <a:r>
              <a:rPr lang="en-US" altLang="zh-C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4182928" y="52597"/>
            <a:ext cx="1714240" cy="2545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086" y="327389"/>
            <a:ext cx="4348647" cy="3232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3283372" y="7726687"/>
            <a:ext cx="11194731" cy="126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072" y="-239323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74617"/>
            <a:ext cx="16256000" cy="106592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63" y="7050110"/>
            <a:ext cx="2631539" cy="20228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52" b="76019" l="36979" r="75417">
                        <a14:foregroundMark x1="39375" y1="42222" x2="53594" y2="55463"/>
                        <a14:foregroundMark x1="39063" y1="59907" x2="54115" y2="70833"/>
                        <a14:foregroundMark x1="57865" y1="59444" x2="72969" y2="70093"/>
                        <a14:foregroundMark x1="56979" y1="67685" x2="71823" y2="73148"/>
                        <a14:foregroundMark x1="46146" y1="41296" x2="54792" y2="50556"/>
                        <a14:foregroundMark x1="38906" y1="60556" x2="47708" y2="73241"/>
                        <a14:foregroundMark x1="66094" y1="70463" x2="72188" y2="7120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7081" t="39153" r="24784" b="24087"/>
          <a:stretch/>
        </p:blipFill>
        <p:spPr>
          <a:xfrm>
            <a:off x="3986584" y="1863662"/>
            <a:ext cx="7544663" cy="409088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1744560" y="-199631"/>
            <a:ext cx="1274187" cy="116800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974857" y="116109"/>
            <a:ext cx="70375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267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267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267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4267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84046" y="839889"/>
            <a:ext cx="12465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Bi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25581" y="6087292"/>
            <a:ext cx="14110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Bi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25580" y="7026398"/>
            <a:ext cx="14110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3994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FE6DBA00-3937-4477-B16A-2ADDCD1544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42" y="-275031"/>
            <a:ext cx="14229346" cy="9962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960" y="5822516"/>
            <a:ext cx="4066040" cy="3445796"/>
          </a:xfrm>
          <a:prstGeom prst="rect">
            <a:avLst/>
          </a:prstGeom>
        </p:spPr>
      </p:pic>
      <p:sp>
        <p:nvSpPr>
          <p:cNvPr id="7" name="PA_文本框 2">
            <a:extLst>
              <a:ext uri="{FF2B5EF4-FFF2-40B4-BE49-F238E27FC236}">
                <a16:creationId xmlns:a16="http://schemas.microsoft.com/office/drawing/2014/main" id="{2192ECB5-2F68-45F2-9015-3DE164A7C0F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532614" y="1731026"/>
            <a:ext cx="2404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chemeClr val="tx2"/>
                </a:solidFill>
                <a:cs typeface="+mn-ea"/>
                <a:sym typeface="+mn-lt"/>
              </a:rPr>
              <a:t> </a:t>
            </a:r>
            <a:endParaRPr lang="zh-CN" altLang="en-US" sz="32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8" name="PA_图片 10">
            <a:extLst>
              <a:ext uri="{FF2B5EF4-FFF2-40B4-BE49-F238E27FC236}">
                <a16:creationId xmlns:a16="http://schemas.microsoft.com/office/drawing/2014/main" id="{FCAE35CF-1E67-4F37-AF8E-472450A3C1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685" y="0"/>
            <a:ext cx="4006119" cy="40061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47038" y="3490861"/>
            <a:ext cx="717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82184" y="6081693"/>
            <a:ext cx="8301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8004" y="4171444"/>
            <a:ext cx="8464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Theo con,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 ?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7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 descr="图片包含 文字, 地图&#10;&#10;已生成极高可信度的说明">
            <a:extLst>
              <a:ext uri="{FF2B5EF4-FFF2-40B4-BE49-F238E27FC236}">
                <a16:creationId xmlns:a16="http://schemas.microsoft.com/office/drawing/2014/main" id="{DB18B211-3EEB-4269-8213-D2CD3FBCF5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4"/>
          <a:stretch/>
        </p:blipFill>
        <p:spPr>
          <a:xfrm>
            <a:off x="0" y="652789"/>
            <a:ext cx="16256000" cy="944161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538" y="-369906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199" y="7204655"/>
            <a:ext cx="2631539" cy="202283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48681" y="676710"/>
            <a:ext cx="14398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11237" y="2305563"/>
            <a:ext cx="11780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264" y="6127828"/>
            <a:ext cx="4176486" cy="417648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33028" y="4952061"/>
            <a:ext cx="11780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6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488" y="1110723"/>
            <a:ext cx="5519909" cy="807764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11618099" y="5149543"/>
            <a:ext cx="4637901" cy="430374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9275" y="279726"/>
            <a:ext cx="157667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2209" y="2277449"/>
            <a:ext cx="109356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4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209" y="3995381"/>
            <a:ext cx="11368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</a:t>
            </a:r>
            <a:r>
              <a:rPr lang="en-US" sz="4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4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85143" y="5713503"/>
            <a:ext cx="10313882" cy="11364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 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685143" y="6994656"/>
            <a:ext cx="10313882" cy="17140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đc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78763" y="7514778"/>
            <a:ext cx="930442" cy="673768"/>
          </a:xfrm>
          <a:prstGeom prst="rightArrow">
            <a:avLst/>
          </a:prstGeom>
          <a:solidFill>
            <a:srgbClr val="FF66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44" y="5524210"/>
            <a:ext cx="1509309" cy="14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5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8" grpId="0"/>
      <p:bldP spid="2" grpId="0" animBg="1"/>
      <p:bldP spid="10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" y="4449346"/>
            <a:ext cx="3510079" cy="4694655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57" y="6832451"/>
            <a:ext cx="2478388" cy="2478388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54" y="-1292104"/>
            <a:ext cx="14003553" cy="8720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13116027" y="1809551"/>
            <a:ext cx="2810940" cy="709499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509925" y="3266422"/>
            <a:ext cx="9579435" cy="99520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519">
              <a:defRPr/>
            </a:pPr>
            <a:r>
              <a:rPr lang="en-US" altLang="zh-CN" sz="586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58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86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58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86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5867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349133" y="361421"/>
            <a:ext cx="1469019" cy="14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9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200" y="-12736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072" y="-239323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0868"/>
            <a:ext cx="16256000" cy="161934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781821" y="350588"/>
            <a:ext cx="1121334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402841" y="-114041"/>
            <a:ext cx="1314449" cy="161925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1437" y="5273248"/>
            <a:ext cx="3437041" cy="2179640"/>
            <a:chOff x="737938" y="3293016"/>
            <a:chExt cx="3437041" cy="21796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713" b="90312" l="2031" r="473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91" r="51666" b="7240"/>
            <a:stretch/>
          </p:blipFill>
          <p:spPr>
            <a:xfrm>
              <a:off x="737938" y="3293016"/>
              <a:ext cx="3254776" cy="217964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26054" y="4084006"/>
              <a:ext cx="2548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hũ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045248" y="4650802"/>
            <a:ext cx="2946475" cy="1973179"/>
            <a:chOff x="5300803" y="3499476"/>
            <a:chExt cx="2946475" cy="197317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989" b="57444" l="56411" r="950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5300803" y="3499476"/>
              <a:ext cx="2946475" cy="1973179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132541" y="4190578"/>
              <a:ext cx="1455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Bống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54053" y="4749358"/>
            <a:ext cx="2946475" cy="1973179"/>
            <a:chOff x="8611809" y="3557975"/>
            <a:chExt cx="2946475" cy="197317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7528" b="57350" l="53594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8611809" y="3557975"/>
              <a:ext cx="2946475" cy="1973179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795901" y="4278509"/>
              <a:ext cx="821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765699" y="5171549"/>
            <a:ext cx="2256305" cy="1510990"/>
            <a:chOff x="12113969" y="3961665"/>
            <a:chExt cx="2256305" cy="151099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2795447" y="4306185"/>
              <a:ext cx="11376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710515" y="6249651"/>
            <a:ext cx="3482649" cy="2258557"/>
            <a:chOff x="2209955" y="5479647"/>
            <a:chExt cx="3482649" cy="225855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9488" b="91091" l="469" r="485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91" r="51666" b="7240"/>
            <a:stretch/>
          </p:blipFill>
          <p:spPr>
            <a:xfrm>
              <a:off x="2209955" y="5479647"/>
              <a:ext cx="3372620" cy="2258557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3143679" y="6314656"/>
              <a:ext cx="2548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quần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áo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304257" y="6545814"/>
            <a:ext cx="3226371" cy="1510990"/>
            <a:chOff x="6355504" y="6018141"/>
            <a:chExt cx="3226371" cy="151099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6355504" y="6018141"/>
              <a:ext cx="2256305" cy="151099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7032950" y="6403779"/>
              <a:ext cx="2548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361715" y="5965693"/>
            <a:ext cx="3299419" cy="2209537"/>
            <a:chOff x="9114494" y="5531154"/>
            <a:chExt cx="3299419" cy="220953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131" b="28731" l="52031" r="946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9114494" y="5531154"/>
              <a:ext cx="3299419" cy="220953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0085046" y="6285759"/>
              <a:ext cx="16256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búp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3024567" y="6123094"/>
            <a:ext cx="2548888" cy="1706925"/>
            <a:chOff x="12916598" y="5782461"/>
            <a:chExt cx="2548888" cy="170692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688" b="29510" l="55156" r="967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916598" y="5782461"/>
              <a:ext cx="2548888" cy="1706925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3685407" y="6283348"/>
              <a:ext cx="11628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xanh la"/>
          <p:cNvGrpSpPr/>
          <p:nvPr/>
        </p:nvGrpSpPr>
        <p:grpSpPr>
          <a:xfrm>
            <a:off x="7792876" y="4945800"/>
            <a:ext cx="9903478" cy="1542860"/>
            <a:chOff x="-919918" y="1117064"/>
            <a:chExt cx="6858000" cy="115714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b="68853"/>
            <a:stretch/>
          </p:blipFill>
          <p:spPr>
            <a:xfrm>
              <a:off x="-919918" y="1117064"/>
              <a:ext cx="6858000" cy="1157145"/>
            </a:xfrm>
            <a:prstGeom prst="rect">
              <a:avLst/>
            </a:prstGeom>
          </p:spPr>
        </p:pic>
        <p:sp>
          <p:nvSpPr>
            <p:cNvPr id="50" name="Rounded Rectangle 49"/>
            <p:cNvSpPr/>
            <p:nvPr/>
          </p:nvSpPr>
          <p:spPr>
            <a:xfrm>
              <a:off x="1750869" y="1426260"/>
              <a:ext cx="3042755" cy="533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267" b="1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4267" b="1" dirty="0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67" b="1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4267" b="1" dirty="0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67" b="1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4267" b="1" dirty="0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67" b="1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endPara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xanhd duong"/>
          <p:cNvGrpSpPr/>
          <p:nvPr/>
        </p:nvGrpSpPr>
        <p:grpSpPr>
          <a:xfrm>
            <a:off x="8043736" y="7098543"/>
            <a:ext cx="9144000" cy="1705267"/>
            <a:chOff x="5938082" y="5455890"/>
            <a:chExt cx="6858000" cy="127895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416" b="24251"/>
            <a:stretch/>
          </p:blipFill>
          <p:spPr>
            <a:xfrm>
              <a:off x="5938082" y="5455890"/>
              <a:ext cx="6858000" cy="1278950"/>
            </a:xfrm>
            <a:prstGeom prst="rect">
              <a:avLst/>
            </a:prstGeom>
          </p:spPr>
        </p:pic>
        <p:sp>
          <p:nvSpPr>
            <p:cNvPr id="53" name="Rounded Rectangle 52"/>
            <p:cNvSpPr/>
            <p:nvPr/>
          </p:nvSpPr>
          <p:spPr>
            <a:xfrm>
              <a:off x="8500795" y="5784249"/>
              <a:ext cx="2747303" cy="533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267" b="1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4267" b="1" dirty="0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67" b="1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4267" b="1" dirty="0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67" b="1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4267" b="1" dirty="0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67" b="1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4267" b="1" dirty="0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87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0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61111E-6 L -0.59824 -0.4105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12" y="-205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1875E-6 1.94444E-6 L -0.58564 -0.3288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7" y="-16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05556E-6 L -0.26504 -0.2788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2" y="-139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1 0.02986 L -0.25439 -0.2635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4" y="-146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625E-6 -2.77778E-7 L -0.3208 -0.2708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5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25E-7 2.77778E-6 L -0.23184 -0.3831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2" y="-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18242 -0.1012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21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1875E-6 2.5E-6 L -0.16347 -0.0862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4" y="-43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88889E-6 L -0.00673 -0.0350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1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53" y="-48163"/>
            <a:ext cx="16256000" cy="91433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19" y="-48164"/>
            <a:ext cx="12099084" cy="86505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699" y="6313025"/>
            <a:ext cx="4715303" cy="27646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49" y="-33855"/>
            <a:ext cx="4873344" cy="258068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6" y="5582825"/>
            <a:ext cx="4035459" cy="3346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3201" y="1858315"/>
            <a:ext cx="10259662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267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40815" y="3347487"/>
            <a:ext cx="517283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  <a:p>
            <a:pPr>
              <a:lnSpc>
                <a:spcPct val="150000"/>
              </a:lnSpc>
            </a:pP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  <a:p>
            <a:pPr>
              <a:lnSpc>
                <a:spcPct val="150000"/>
              </a:lnSpc>
            </a:pP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41855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85" y="-383687"/>
            <a:ext cx="14354799" cy="8939220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44934"/>
            <a:ext cx="16256000" cy="99295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6256000" cy="491068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25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25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2186075" y="1161323"/>
            <a:ext cx="3819189" cy="32316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3168989" y="3637201"/>
            <a:ext cx="10177528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7181" y="6297000"/>
            <a:ext cx="3621851" cy="28367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779157" y="251386"/>
            <a:ext cx="2785105" cy="4136293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5553" y="565993"/>
            <a:ext cx="3765107" cy="18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72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698"/>
            <a:ext cx="16256000" cy="8960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957" y="3168923"/>
            <a:ext cx="8583083" cy="15197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4484" y="3654597"/>
            <a:ext cx="6175149" cy="58825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579133" y="2854376"/>
            <a:ext cx="436720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5375" y="455174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</a:rPr>
              <a:t>3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66748" y="635220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</a:rPr>
              <a:t>4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4691" y="1760179"/>
            <a:ext cx="8583083" cy="15197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985529" y="2282041"/>
            <a:ext cx="4946649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4691" y="4568997"/>
            <a:ext cx="8585200" cy="15176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3958" y="6092997"/>
            <a:ext cx="8587316" cy="15176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4674" y="6109929"/>
            <a:ext cx="1462617" cy="14626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9491" y="1825796"/>
            <a:ext cx="1462616" cy="13440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8324" y="3282063"/>
            <a:ext cx="1462616" cy="14626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8324" y="4670596"/>
            <a:ext cx="1253067" cy="14816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5071429" y="3705594"/>
            <a:ext cx="4946649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5201936" y="4971389"/>
            <a:ext cx="4946649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5134202" y="6552459"/>
            <a:ext cx="4946649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21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89" b="86667" l="36875" r="71875"/>
                    </a14:imgEffect>
                  </a14:imgLayer>
                </a14:imgProps>
              </a:ext>
            </a:extLst>
          </a:blip>
          <a:srcRect l="36787" t="53639" r="27704" b="12764"/>
          <a:stretch/>
        </p:blipFill>
        <p:spPr>
          <a:xfrm>
            <a:off x="2762333" y="3124528"/>
            <a:ext cx="11310131" cy="6019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3205" y="1622397"/>
            <a:ext cx="13140267" cy="902724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just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5973" y="622591"/>
            <a:ext cx="2286360" cy="94211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4267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4267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r>
                <a:rPr lang="en-US" sz="4267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197901" y="1352668"/>
            <a:ext cx="1855305" cy="11926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3205" y="2469608"/>
            <a:ext cx="13140267" cy="902724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just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Text Box 1"/>
          <p:cNvSpPr txBox="1"/>
          <p:nvPr/>
        </p:nvSpPr>
        <p:spPr>
          <a:xfrm>
            <a:off x="2727158" y="8671562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7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81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365521"/>
            <a:ext cx="15205961" cy="73851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3733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733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VUI CỦA BI VÀ BỐNG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0351" y="975982"/>
            <a:ext cx="15944513" cy="8206390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cơn mưa vừa dứt, hai anh em Bi và Bống chợt thấy cầu vồng.</a:t>
            </a:r>
          </a:p>
          <a:p>
            <a:pPr marL="609585" indent="-609585">
              <a:buFontTx/>
              <a:buChar char="-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 kia! Em nhìn xem. Đẹp quá!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chỉ lên bầu trời và nói tiếp:</a:t>
            </a:r>
          </a:p>
          <a:p>
            <a:pPr marL="609585" indent="-609585">
              <a:buFontTx/>
              <a:buChar char="-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nghe nói dưới chân cầu vồng có bảy hũ vàng đấy.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>
              <a:buFontTx/>
              <a:buChar char="-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Lát nữa, mình sẽ đi lấy về nhé! Có vàng rồi, em sẽ mua nhiều búp bê và quần áo đẹp.</a:t>
            </a:r>
          </a:p>
          <a:p>
            <a:pPr marL="609585" indent="-609585">
              <a:buFontTx/>
              <a:buChar char="-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mua một con ngựa hồng và một cái ô tô.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609585" indent="-609585">
              <a:buFontTx/>
              <a:buChar char="-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ơi! Anh đùa đấy! Ở đó không có vàng đâu.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 </a:t>
            </a:r>
          </a:p>
          <a:p>
            <a:pPr marL="609585" indent="-609585">
              <a:buFontTx/>
              <a:buChar char="-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ạ? Nếu vậy, em sẽ lấy bút màu để vẽ tặng anh ngựa hồng và ô tô.</a:t>
            </a:r>
          </a:p>
          <a:p>
            <a:pPr marL="609585" indent="-609585">
              <a:buFontTx/>
              <a:buChar char="-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vẽ tặng em nhiều búp bê và quần áo đủ các màu sắc.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0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23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94468" y="561339"/>
            <a:ext cx="15205961" cy="73851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3733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733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VUI CỦA BI VÀ BỐNG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1906" y="1358821"/>
            <a:ext cx="14845696" cy="748914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cơn mưa vừa dứt, hai anh em Bi và Bống chợt thấy cầu vồng.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 kia! Em nhìn xem. Đẹp quá!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chỉ lên bầu trời và nói tiếp: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nghe nói dưới chân cầu vồng có bảy hũ vàng đấy.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Lát nữa, mình sẽ đi lấy về nhé! Có vàng rồi, em sẽ mua nhiều búp bê và quần áo đẹp.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mua một con ngựa hồng và một cái ô tô.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ơi! Anh đùa đấy! Ở đó không có vàng đâu.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 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ạ? Nếu vậy, em sẽ lấy bút màu để vẽ tặng anh ngựa hồng và ô tô.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vẽ tặng em nhiều búp bê và quần áo đủ các màu sắc.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837334" y="412677"/>
            <a:ext cx="5418667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733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733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733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733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9" name="Left Brace 8"/>
          <p:cNvSpPr/>
          <p:nvPr/>
        </p:nvSpPr>
        <p:spPr>
          <a:xfrm>
            <a:off x="537274" y="1495669"/>
            <a:ext cx="214943" cy="3463789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93977" y="1495669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1" name="Left Brace 10"/>
          <p:cNvSpPr/>
          <p:nvPr/>
        </p:nvSpPr>
        <p:spPr>
          <a:xfrm>
            <a:off x="475282" y="5155022"/>
            <a:ext cx="356702" cy="3036863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66576" y="515502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842460" y="8191885"/>
            <a:ext cx="411257" cy="46823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976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294468" y="561339"/>
            <a:ext cx="15205961" cy="73851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3733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733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VUI CỦA BI VÀ BỐNG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1906" y="1358821"/>
            <a:ext cx="14845696" cy="748914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cơn mưa vừa dứt, hai anh em Bi và Bống chợt thấy cầu vồng.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 kia! Em nhìn xem. Đẹp quá!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chỉ lên bầu trời và nói tiếp: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nghe nói dưới chân cầu vồng có bảy hũ vàng đấy.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Lát nữa, mình sẽ đi lấy về nhé! Có vàng rồi, em sẽ mua nhiều búp bê và quần áo đẹp.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mua một con ngựa hồng và một cái ô tô.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ơi! Anh đùa đấy! Ở đó không có vàng đâu.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 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ạ? Nếu vậy, em sẽ lấy bút màu để vẽ tặng anh ngựa hồng và ô tô.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vẽ tặng em nhiều búp bê và quần áo đủ các màu sắc.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837334" y="412677"/>
            <a:ext cx="5418667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733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733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733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eft Brace 8"/>
          <p:cNvSpPr/>
          <p:nvPr/>
        </p:nvSpPr>
        <p:spPr>
          <a:xfrm>
            <a:off x="537274" y="1495669"/>
            <a:ext cx="214943" cy="3463789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93977" y="1495669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1" name="Left Brace 10"/>
          <p:cNvSpPr/>
          <p:nvPr/>
        </p:nvSpPr>
        <p:spPr>
          <a:xfrm>
            <a:off x="475282" y="5155022"/>
            <a:ext cx="356702" cy="3036863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66576" y="515502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842460" y="8191885"/>
            <a:ext cx="411257" cy="46823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472466" y="1921552"/>
            <a:ext cx="6109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385429" y="1983309"/>
            <a:ext cx="905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64697" y="4013587"/>
            <a:ext cx="20217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620779" y="4571526"/>
            <a:ext cx="13393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3721" y="7735682"/>
            <a:ext cx="1349500" cy="104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9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382097"/>
            <a:ext cx="13463960" cy="9526097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211" y="3716249"/>
            <a:ext cx="6135611" cy="613561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333" y="1098647"/>
            <a:ext cx="5497846" cy="804535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937047" y="1556760"/>
            <a:ext cx="5418667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1967" y="2758349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</a:rPr>
              <a:t>vừa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</a:rPr>
              <a:t>dứt</a:t>
            </a:r>
            <a:endParaRPr lang="en-US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0959" y="3716249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</a:rPr>
              <a:t>chợt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</a:rPr>
              <a:t>thấy</a:t>
            </a:r>
            <a:endParaRPr lang="en-US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4404" y="4625336"/>
            <a:ext cx="3866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</a:rPr>
              <a:t>hưởng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</a:rPr>
              <a:t>ứng</a:t>
            </a:r>
            <a:endParaRPr lang="en-US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1967" y="5645624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</a:rPr>
              <a:t>lát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</a:rPr>
              <a:t>nữa</a:t>
            </a:r>
            <a:endParaRPr lang="en-US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2656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294468" y="561339"/>
            <a:ext cx="15205961" cy="73851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3733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733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VUI CỦA BI VÀ BỐNG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1906" y="1358821"/>
            <a:ext cx="14845696" cy="748914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cơn mưa vừa dứt, hai anh em Bi và Bống chợt thấy cầu vồng.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 kia! Em nhìn xem. Đẹp quá!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chỉ lên bầu trời và nói tiếp: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nghe nói dưới chân cầu vồng có bảy hũ vàng đấy.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Lát nữa, mình sẽ đi lấy về nhé! Có vàng rồi, em sẽ mua nhiều búp bê và quần áo đẹp.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mua một con ngựa hồng và một cái ô tô.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ơi! Anh đùa đấy! Ở đó không có vàng đâu.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 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ạ? Nếu vậy, em sẽ lấy bút màu để vẽ tặng anh ngựa hồng và ô tô.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vẽ tặng em nhiều búp bê và quần áo đủ các màu sắc.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848618" y="642775"/>
            <a:ext cx="4198984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733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733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733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93977" y="1495669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866576" y="515502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842460" y="8191885"/>
            <a:ext cx="411257" cy="46823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472466" y="1921552"/>
            <a:ext cx="6109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385429" y="1983309"/>
            <a:ext cx="905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64697" y="4013587"/>
            <a:ext cx="20217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620779" y="4571526"/>
            <a:ext cx="13393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24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0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418666" y="645151"/>
            <a:ext cx="5418667" cy="84001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4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4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991967" y="1764801"/>
            <a:ext cx="14885032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67" b="1" dirty="0" err="1" smtClean="0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Hũ</a:t>
            </a:r>
            <a:r>
              <a:rPr lang="en-US" altLang="zh-CN" sz="4267" b="1" dirty="0" smtClean="0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: </a:t>
            </a:r>
            <a:r>
              <a:rPr lang="en-US" altLang="zh-CN" sz="4267" b="1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Bình</a:t>
            </a:r>
            <a:r>
              <a:rPr lang="en-US" altLang="zh-CN" sz="4267" b="1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sành</a:t>
            </a:r>
            <a:r>
              <a:rPr lang="en-US" altLang="zh-CN" sz="4267" b="1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, </a:t>
            </a:r>
            <a:r>
              <a:rPr lang="en-US" altLang="zh-CN" sz="4267" b="1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sứ</a:t>
            </a:r>
            <a:r>
              <a:rPr lang="en-US" altLang="zh-CN" sz="4267" b="1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loại</a:t>
            </a:r>
            <a:r>
              <a:rPr lang="en-US" altLang="zh-CN" sz="4267" b="1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nhỏ</a:t>
            </a:r>
            <a:r>
              <a:rPr lang="en-US" altLang="zh-CN" sz="4267" b="1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, ở </a:t>
            </a:r>
            <a:r>
              <a:rPr lang="en-US" altLang="zh-CN" sz="4267" b="1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giữa</a:t>
            </a:r>
            <a:r>
              <a:rPr lang="en-US" altLang="zh-CN" sz="4267" b="1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phình</a:t>
            </a:r>
            <a:r>
              <a:rPr lang="en-US" altLang="zh-CN" sz="4267" b="1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ra</a:t>
            </a:r>
            <a:r>
              <a:rPr lang="en-US" altLang="zh-CN" sz="4267" b="1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, </a:t>
            </a:r>
            <a:r>
              <a:rPr lang="en-US" altLang="zh-CN" sz="4267" b="1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nhỏ</a:t>
            </a:r>
            <a:r>
              <a:rPr lang="en-US" altLang="zh-CN" sz="4267" b="1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dần</a:t>
            </a:r>
            <a:r>
              <a:rPr lang="en-US" altLang="zh-CN" sz="4267" b="1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về</a:t>
            </a:r>
            <a:r>
              <a:rPr lang="en-US" altLang="zh-CN" sz="4267" b="1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đáy</a:t>
            </a:r>
            <a:r>
              <a:rPr lang="en-US" altLang="zh-CN" sz="4267" b="1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, </a:t>
            </a:r>
            <a:r>
              <a:rPr lang="en-US" altLang="zh-CN" sz="4267" b="1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dùng</a:t>
            </a:r>
            <a:r>
              <a:rPr lang="en-US" altLang="zh-CN" sz="4267" b="1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để</a:t>
            </a:r>
            <a:r>
              <a:rPr lang="en-US" altLang="zh-CN" sz="4267" b="1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đựng</a:t>
            </a:r>
            <a:r>
              <a:rPr lang="en-US" altLang="zh-CN" sz="4267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. </a:t>
            </a:r>
            <a:endParaRPr lang="zh-CN" altLang="en-US" sz="4267" dirty="0">
              <a:solidFill>
                <a:srgbClr val="0070C0"/>
              </a:solidFill>
              <a:ea typeface="字魂7号-温暖童稚体" panose="00000500000000000000" pitchFamily="2" charset="-122"/>
            </a:endParaRPr>
          </a:p>
        </p:txBody>
      </p:sp>
      <p:pic>
        <p:nvPicPr>
          <p:cNvPr id="1026" name="Picture 2" descr="Best Pot Of Gold GIFs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202" y="2140711"/>
            <a:ext cx="7457594" cy="745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0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185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1616</TotalTime>
  <Words>1293</Words>
  <Application>Microsoft Office PowerPoint</Application>
  <PresentationFormat>Custom</PresentationFormat>
  <Paragraphs>137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微软雅黑</vt:lpstr>
      <vt:lpstr>Arial</vt:lpstr>
      <vt:lpstr>Arial-Rounded</vt:lpstr>
      <vt:lpstr>Calibri</vt:lpstr>
      <vt:lpstr>Calibri Light</vt:lpstr>
      <vt:lpstr>等线</vt:lpstr>
      <vt:lpstr>iCiel Cadena</vt:lpstr>
      <vt:lpstr>iCiel Crocante</vt:lpstr>
      <vt:lpstr>SVN-Gretoon</vt:lpstr>
      <vt:lpstr>Times New Roman</vt:lpstr>
      <vt:lpstr>字魂7号-温暖童稚体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74</cp:revision>
  <dcterms:created xsi:type="dcterms:W3CDTF">2021-05-31T08:31:14Z</dcterms:created>
  <dcterms:modified xsi:type="dcterms:W3CDTF">2021-06-19T08:49:19Z</dcterms:modified>
</cp:coreProperties>
</file>