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95" r:id="rId2"/>
    <p:sldId id="294" r:id="rId3"/>
    <p:sldId id="256" r:id="rId4"/>
    <p:sldId id="258" r:id="rId5"/>
    <p:sldId id="281" r:id="rId6"/>
    <p:sldId id="286" r:id="rId7"/>
    <p:sldId id="285" r:id="rId8"/>
    <p:sldId id="287" r:id="rId9"/>
    <p:sldId id="288" r:id="rId10"/>
    <p:sldId id="289" r:id="rId11"/>
    <p:sldId id="296" r:id="rId12"/>
    <p:sldId id="283" r:id="rId13"/>
    <p:sldId id="290" r:id="rId14"/>
    <p:sldId id="292" r:id="rId15"/>
    <p:sldId id="297" r:id="rId16"/>
    <p:sldId id="291" r:id="rId17"/>
    <p:sldId id="299" r:id="rId18"/>
    <p:sldId id="30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#9Slide03 AllRoundGothic" panose="020B0703020202020104" pitchFamily="34" charset="0"/>
      <p:regular r:id="rId24"/>
    </p:embeddedFont>
    <p:embeddedFont>
      <p:font typeface="SVN-Caprica Script" pitchFamily="2" charset="0"/>
      <p:regular r:id="rId25"/>
    </p:embeddedFont>
    <p:embeddedFont>
      <p:font typeface="UTM Akashi" panose="02040603050506020204" pitchFamily="18" charset="0"/>
      <p:regular r:id="rId26"/>
    </p:embeddedFont>
    <p:embeddedFont>
      <p:font typeface="UTM Neutra" panose="02040603050506020204" pitchFamily="18" charset="0"/>
      <p:regular r:id="rId27"/>
    </p:embeddedFont>
    <p:embeddedFont>
      <p:font typeface="UVN Bai Sau" panose="04030605020802020C03" pitchFamily="82" charset="0"/>
      <p:regular r:id="rId28"/>
      <p:bold r:id="rId29"/>
    </p:embeddedFont>
    <p:embeddedFont>
      <p:font typeface="VNI-Times" pitchFamily="2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DA0A18"/>
    <a:srgbClr val="82A581"/>
    <a:srgbClr val="D6E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9" autoAdjust="0"/>
    <p:restoredTop sz="94660"/>
  </p:normalViewPr>
  <p:slideViewPr>
    <p:cSldViewPr snapToGrid="0">
      <p:cViewPr>
        <p:scale>
          <a:sx n="20" d="100"/>
          <a:sy n="20" d="100"/>
        </p:scale>
        <p:origin x="1939" y="1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fld id="{8D5CE7FE-B7CF-4A41-8421-F719FD9E0B68}" type="datetimeFigureOut">
              <a:rPr lang="zh-CN" altLang="en-US" smtClean="0"/>
              <a:pPr/>
              <a:t>2022/4/3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70号-灵悦黑体" panose="00000500000000000000" pitchFamily="2" charset="-122"/>
                <a:ea typeface="字魂70号-灵悦黑体" panose="00000500000000000000" pitchFamily="2" charset="-122"/>
              </a:defRPr>
            </a:lvl1pPr>
          </a:lstStyle>
          <a:p>
            <a:fld id="{8566B1F7-3021-45EA-8BD8-58BF7D653DE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963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70号-灵悦黑体" panose="00000500000000000000" pitchFamily="2" charset="-122"/>
        <a:ea typeface="字魂70号-灵悦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5377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3264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 thể hỏi thêm: Tại sao đổi ra đơn vị là cm mà không đổi ra đơn vị khác?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0513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6561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2135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1905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B1F7-3021-45EA-8BD8-58BF7D653DE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5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29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8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0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348343" y="159658"/>
            <a:ext cx="11495313" cy="6487886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16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08DBD-373E-4FA2-9CED-7AE4ACB15F3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D96232-D2DA-4D91-8FDC-4FB6172326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E075F8-3E82-4174-B870-885507A7117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0FA42B-4A42-4FA0-A5ED-AEBD235BB25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132D98-FCD6-422A-B802-8851804595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DAB6C5-B724-46F9-9EA9-D102C3D93655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22C438-91F2-446C-8C94-5827D4718F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3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70404" y="2151727"/>
            <a:ext cx="3714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Khởi động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925795" y="2834509"/>
            <a:ext cx="48282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1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3437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>
            <a:extLst>
              <a:ext uri="{FF2B5EF4-FFF2-40B4-BE49-F238E27FC236}">
                <a16:creationId xmlns:a16="http://schemas.microsoft.com/office/drawing/2014/main" id="{630220D0-74C7-44B0-98FC-C9443E6B4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587" y="2187575"/>
            <a:ext cx="945293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Đổi 20m = 2000cm.</a:t>
            </a:r>
            <a:endParaRPr lang="en-US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8C59931D-FE8C-43C8-AF53-5C766B892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413" y="1446213"/>
            <a:ext cx="18086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Độ dài thu nhỏ của đoạn thẳng AB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D73410A3-38EB-4CCB-AC7F-63BCCCFC9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944813"/>
            <a:ext cx="1735928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Độ dài của đoạn thẳng AB trên bản đồ là :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2209449F-CF55-4ADA-ADA9-1CB22003F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799" y="3751263"/>
            <a:ext cx="43940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2000 : 400 =</a:t>
            </a: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ADCB2634-9FE5-4758-A480-6DC6E29E2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4868" y="3725661"/>
            <a:ext cx="25439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5 (cm)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3949C056-C57B-47FF-A1F6-232FB93B1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4355457"/>
            <a:ext cx="106743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Vẽ đoạn thẳng AB: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256C458-677F-4E79-81C9-3AA899D3ACA0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5334000"/>
            <a:ext cx="5943600" cy="1586917"/>
            <a:chOff x="8111552" y="4800600"/>
            <a:chExt cx="3886202" cy="1586763"/>
          </a:xfrm>
          <a:noFill/>
        </p:grpSpPr>
        <p:grpSp>
          <p:nvGrpSpPr>
            <p:cNvPr id="4106" name="Nhóm 4">
              <a:extLst>
                <a:ext uri="{FF2B5EF4-FFF2-40B4-BE49-F238E27FC236}">
                  <a16:creationId xmlns:a16="http://schemas.microsoft.com/office/drawing/2014/main" id="{3706A62E-7E89-44C5-8D83-748C15B5B0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11552" y="4800600"/>
              <a:ext cx="3886202" cy="1586763"/>
              <a:chOff x="7455108" y="4467598"/>
              <a:chExt cx="3886202" cy="1586763"/>
            </a:xfrm>
            <a:grpFill/>
          </p:grpSpPr>
          <p:sp>
            <p:nvSpPr>
              <p:cNvPr id="4108" name="Rectangle 12">
                <a:extLst>
                  <a:ext uri="{FF2B5EF4-FFF2-40B4-BE49-F238E27FC236}">
                    <a16:creationId xmlns:a16="http://schemas.microsoft.com/office/drawing/2014/main" id="{1591F106-87A6-48A4-AFAC-2A954018C7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55108" y="4530361"/>
                <a:ext cx="3657600" cy="1524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109" name="AutoShape 13">
                <a:extLst>
                  <a:ext uri="{FF2B5EF4-FFF2-40B4-BE49-F238E27FC236}">
                    <a16:creationId xmlns:a16="http://schemas.microsoft.com/office/drawing/2014/main" id="{BA262542-0FCE-4D9A-9830-AD4A26249F2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748041" y="5234975"/>
                <a:ext cx="2971800" cy="1588"/>
              </a:xfrm>
              <a:prstGeom prst="straightConnector1">
                <a:avLst/>
              </a:prstGeom>
              <a:grp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4110" name="Text Box 15">
                <a:extLst>
                  <a:ext uri="{FF2B5EF4-FFF2-40B4-BE49-F238E27FC236}">
                    <a16:creationId xmlns:a16="http://schemas.microsoft.com/office/drawing/2014/main" id="{2EDCBB37-8E25-40F9-A9E2-1527413B42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31710" y="4567734"/>
                <a:ext cx="609600" cy="64633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111" name="Text Box 16">
                <a:extLst>
                  <a:ext uri="{FF2B5EF4-FFF2-40B4-BE49-F238E27FC236}">
                    <a16:creationId xmlns:a16="http://schemas.microsoft.com/office/drawing/2014/main" id="{EFB5F0E1-08AD-4018-B440-6B5F83BAC7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2222" y="4467598"/>
                <a:ext cx="1472626" cy="707886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40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5cm</a:t>
                </a:r>
                <a:endParaRPr lang="en-US" altLang="en-US" sz="40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2" name="Text Box 17">
                <a:extLst>
                  <a:ext uri="{FF2B5EF4-FFF2-40B4-BE49-F238E27FC236}">
                    <a16:creationId xmlns:a16="http://schemas.microsoft.com/office/drawing/2014/main" id="{021FDE93-8B58-4B04-B118-04180E0FE7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18298" y="5344241"/>
                <a:ext cx="2795041" cy="6463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1 : 400</a:t>
                </a:r>
              </a:p>
            </p:txBody>
          </p:sp>
          <p:cxnSp>
            <p:nvCxnSpPr>
              <p:cNvPr id="3" name="Đường nối Thẳng 2">
                <a:extLst>
                  <a:ext uri="{FF2B5EF4-FFF2-40B4-BE49-F238E27FC236}">
                    <a16:creationId xmlns:a16="http://schemas.microsoft.com/office/drawing/2014/main" id="{05FBC53F-E8FB-4A43-92A9-A59BB0165050}"/>
                  </a:ext>
                </a:extLst>
              </p:cNvPr>
              <p:cNvCxnSpPr/>
              <p:nvPr/>
            </p:nvCxnSpPr>
            <p:spPr>
              <a:xfrm>
                <a:off x="7756796" y="5097774"/>
                <a:ext cx="0" cy="274611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Đường nối Thẳng 17">
                <a:extLst>
                  <a:ext uri="{FF2B5EF4-FFF2-40B4-BE49-F238E27FC236}">
                    <a16:creationId xmlns:a16="http://schemas.microsoft.com/office/drawing/2014/main" id="{4E541003-3011-4623-8D83-6EE28F0910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6504" y="5105711"/>
                <a:ext cx="0" cy="274610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07" name="Text Box 14">
              <a:extLst>
                <a:ext uri="{FF2B5EF4-FFF2-40B4-BE49-F238E27FC236}">
                  <a16:creationId xmlns:a16="http://schemas.microsoft.com/office/drawing/2014/main" id="{B01123A8-83EF-4D41-A35F-60D49F093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1957" y="4822917"/>
              <a:ext cx="609600" cy="646331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sp>
        <p:nvSpPr>
          <p:cNvPr id="21" name="Text Box 6">
            <a:extLst>
              <a:ext uri="{FF2B5EF4-FFF2-40B4-BE49-F238E27FC236}">
                <a16:creationId xmlns:a16="http://schemas.microsoft.com/office/drawing/2014/main" id="{655C3604-B068-46B1-9B44-F3F282ED6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922" y="871045"/>
            <a:ext cx="62293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altLang="en-US" sz="36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Nhóm 6">
            <a:extLst>
              <a:ext uri="{FF2B5EF4-FFF2-40B4-BE49-F238E27FC236}">
                <a16:creationId xmlns:a16="http://schemas.microsoft.com/office/drawing/2014/main" id="{66725907-F75A-4008-B361-BBFE493597D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923330"/>
            <a:chOff x="0" y="0"/>
            <a:chExt cx="12192000" cy="922873"/>
          </a:xfrm>
        </p:grpSpPr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34E966A6-3EE6-4C86-9A1A-09BE7E536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1"/>
              <a:ext cx="91440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000">
                <a:latin typeface="VNI-Times" pitchFamily="2" charset="0"/>
              </a:endParaRPr>
            </a:p>
          </p:txBody>
        </p:sp>
        <p:sp>
          <p:nvSpPr>
            <p:cNvPr id="24" name="Text Box 5">
              <a:extLst>
                <a:ext uri="{FF2B5EF4-FFF2-40B4-BE49-F238E27FC236}">
                  <a16:creationId xmlns:a16="http://schemas.microsoft.com/office/drawing/2014/main" id="{F3AA15C4-A3D6-4452-8DA7-9486114B0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92287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sz="5400" b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Trình bày vào vở</a:t>
              </a:r>
            </a:p>
          </p:txBody>
        </p:sp>
      </p:grpSp>
      <p:pic>
        <p:nvPicPr>
          <p:cNvPr id="25" name="图片 17">
            <a:extLst>
              <a:ext uri="{FF2B5EF4-FFF2-40B4-BE49-F238E27FC236}">
                <a16:creationId xmlns:a16="http://schemas.microsoft.com/office/drawing/2014/main" id="{2266F6A6-44E3-46DE-85C7-BA7F012EC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900" y="3872713"/>
            <a:ext cx="1773982" cy="1936484"/>
          </a:xfrm>
          <a:prstGeom prst="rect">
            <a:avLst/>
          </a:prstGeom>
        </p:spPr>
      </p:pic>
      <p:pic>
        <p:nvPicPr>
          <p:cNvPr id="26" name="图片 28">
            <a:extLst>
              <a:ext uri="{FF2B5EF4-FFF2-40B4-BE49-F238E27FC236}">
                <a16:creationId xmlns:a16="http://schemas.microsoft.com/office/drawing/2014/main" id="{133F46A4-F7F4-4836-AA90-F0D083E6F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842" y="5012915"/>
            <a:ext cx="1243193" cy="1264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9" grpId="0"/>
      <p:bldP spid="5131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70404" y="2151727"/>
            <a:ext cx="3714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Luyện tập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06371" y="2834509"/>
            <a:ext cx="7216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3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87058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eu dai bang">
            <a:hlinkClick r:id="" action="ppaction://media"/>
            <a:extLst>
              <a:ext uri="{FF2B5EF4-FFF2-40B4-BE49-F238E27FC236}">
                <a16:creationId xmlns:a16="http://schemas.microsoft.com/office/drawing/2014/main" id="{E05177A2-7E23-4269-A54B-AA949AF3F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0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0D4A4E95-2C7D-4F13-A8C1-4B9346944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1" name="Text Box 6">
            <a:extLst>
              <a:ext uri="{FF2B5EF4-FFF2-40B4-BE49-F238E27FC236}">
                <a16:creationId xmlns:a16="http://schemas.microsoft.com/office/drawing/2014/main" id="{6950B0D2-938B-4D27-B1DE-8E0723B57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09"/>
            <a:ext cx="12192000" cy="19399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  <a:r>
              <a:rPr lang="en-US" altLang="en-US" sz="40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bảng của lớp học là 3m. Em hãy vẽ đoạn thẳng biểu thị chiều dài bảng đó trên bản đồ có tỉ lệ 1 : 50.</a:t>
            </a:r>
            <a:endParaRPr lang="en-US" altLang="en-US" sz="3600" b="1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B9F49125-BBA9-4259-A241-3E7271804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68495"/>
            <a:ext cx="74427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toán thuộc dạng toán gì?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B71AAF5F-8ED0-4F95-8D83-C031D0743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2871425"/>
            <a:ext cx="5905500" cy="708025"/>
          </a:xfrm>
          <a:custGeom>
            <a:avLst/>
            <a:gdLst>
              <a:gd name="connsiteX0" fmla="*/ 0 w 5905500"/>
              <a:gd name="connsiteY0" fmla="*/ 0 h 708025"/>
              <a:gd name="connsiteX1" fmla="*/ 597112 w 5905500"/>
              <a:gd name="connsiteY1" fmla="*/ 0 h 708025"/>
              <a:gd name="connsiteX2" fmla="*/ 1076113 w 5905500"/>
              <a:gd name="connsiteY2" fmla="*/ 0 h 708025"/>
              <a:gd name="connsiteX3" fmla="*/ 1791335 w 5905500"/>
              <a:gd name="connsiteY3" fmla="*/ 0 h 708025"/>
              <a:gd name="connsiteX4" fmla="*/ 2447502 w 5905500"/>
              <a:gd name="connsiteY4" fmla="*/ 0 h 708025"/>
              <a:gd name="connsiteX5" fmla="*/ 3103668 w 5905500"/>
              <a:gd name="connsiteY5" fmla="*/ 0 h 708025"/>
              <a:gd name="connsiteX6" fmla="*/ 3818890 w 5905500"/>
              <a:gd name="connsiteY6" fmla="*/ 0 h 708025"/>
              <a:gd name="connsiteX7" fmla="*/ 4534112 w 5905500"/>
              <a:gd name="connsiteY7" fmla="*/ 0 h 708025"/>
              <a:gd name="connsiteX8" fmla="*/ 5072168 w 5905500"/>
              <a:gd name="connsiteY8" fmla="*/ 0 h 708025"/>
              <a:gd name="connsiteX9" fmla="*/ 5905500 w 5905500"/>
              <a:gd name="connsiteY9" fmla="*/ 0 h 708025"/>
              <a:gd name="connsiteX10" fmla="*/ 5905500 w 5905500"/>
              <a:gd name="connsiteY10" fmla="*/ 354013 h 708025"/>
              <a:gd name="connsiteX11" fmla="*/ 5905500 w 5905500"/>
              <a:gd name="connsiteY11" fmla="*/ 708025 h 708025"/>
              <a:gd name="connsiteX12" fmla="*/ 5131223 w 5905500"/>
              <a:gd name="connsiteY12" fmla="*/ 708025 h 708025"/>
              <a:gd name="connsiteX13" fmla="*/ 4416002 w 5905500"/>
              <a:gd name="connsiteY13" fmla="*/ 708025 h 708025"/>
              <a:gd name="connsiteX14" fmla="*/ 3877945 w 5905500"/>
              <a:gd name="connsiteY14" fmla="*/ 708025 h 708025"/>
              <a:gd name="connsiteX15" fmla="*/ 3221778 w 5905500"/>
              <a:gd name="connsiteY15" fmla="*/ 708025 h 708025"/>
              <a:gd name="connsiteX16" fmla="*/ 2683722 w 5905500"/>
              <a:gd name="connsiteY16" fmla="*/ 708025 h 708025"/>
              <a:gd name="connsiteX17" fmla="*/ 1909445 w 5905500"/>
              <a:gd name="connsiteY17" fmla="*/ 708025 h 708025"/>
              <a:gd name="connsiteX18" fmla="*/ 1194223 w 5905500"/>
              <a:gd name="connsiteY18" fmla="*/ 708025 h 708025"/>
              <a:gd name="connsiteX19" fmla="*/ 0 w 5905500"/>
              <a:gd name="connsiteY19" fmla="*/ 708025 h 708025"/>
              <a:gd name="connsiteX20" fmla="*/ 0 w 5905500"/>
              <a:gd name="connsiteY20" fmla="*/ 339852 h 708025"/>
              <a:gd name="connsiteX21" fmla="*/ 0 w 5905500"/>
              <a:gd name="connsiteY21" fmla="*/ 0 h 70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905500" h="708025" fill="none" extrusionOk="0">
                <a:moveTo>
                  <a:pt x="0" y="0"/>
                </a:moveTo>
                <a:cubicBezTo>
                  <a:pt x="251814" y="-4641"/>
                  <a:pt x="446563" y="-18026"/>
                  <a:pt x="597112" y="0"/>
                </a:cubicBezTo>
                <a:cubicBezTo>
                  <a:pt x="747661" y="18026"/>
                  <a:pt x="916574" y="-23312"/>
                  <a:pt x="1076113" y="0"/>
                </a:cubicBezTo>
                <a:cubicBezTo>
                  <a:pt x="1235652" y="23312"/>
                  <a:pt x="1452927" y="-28150"/>
                  <a:pt x="1791335" y="0"/>
                </a:cubicBezTo>
                <a:cubicBezTo>
                  <a:pt x="2129743" y="28150"/>
                  <a:pt x="2188108" y="-6688"/>
                  <a:pt x="2447502" y="0"/>
                </a:cubicBezTo>
                <a:cubicBezTo>
                  <a:pt x="2706896" y="6688"/>
                  <a:pt x="2867904" y="-16959"/>
                  <a:pt x="3103668" y="0"/>
                </a:cubicBezTo>
                <a:cubicBezTo>
                  <a:pt x="3339432" y="16959"/>
                  <a:pt x="3663103" y="219"/>
                  <a:pt x="3818890" y="0"/>
                </a:cubicBezTo>
                <a:cubicBezTo>
                  <a:pt x="3974677" y="-219"/>
                  <a:pt x="4280436" y="-9549"/>
                  <a:pt x="4534112" y="0"/>
                </a:cubicBezTo>
                <a:cubicBezTo>
                  <a:pt x="4787788" y="9549"/>
                  <a:pt x="4819203" y="13425"/>
                  <a:pt x="5072168" y="0"/>
                </a:cubicBezTo>
                <a:cubicBezTo>
                  <a:pt x="5325133" y="-13425"/>
                  <a:pt x="5607037" y="-29862"/>
                  <a:pt x="5905500" y="0"/>
                </a:cubicBezTo>
                <a:cubicBezTo>
                  <a:pt x="5899834" y="95493"/>
                  <a:pt x="5895024" y="259201"/>
                  <a:pt x="5905500" y="354013"/>
                </a:cubicBezTo>
                <a:cubicBezTo>
                  <a:pt x="5915976" y="448825"/>
                  <a:pt x="5919256" y="551464"/>
                  <a:pt x="5905500" y="708025"/>
                </a:cubicBezTo>
                <a:cubicBezTo>
                  <a:pt x="5649552" y="677355"/>
                  <a:pt x="5364074" y="689924"/>
                  <a:pt x="5131223" y="708025"/>
                </a:cubicBezTo>
                <a:cubicBezTo>
                  <a:pt x="4898372" y="726126"/>
                  <a:pt x="4630171" y="695839"/>
                  <a:pt x="4416002" y="708025"/>
                </a:cubicBezTo>
                <a:cubicBezTo>
                  <a:pt x="4201833" y="720211"/>
                  <a:pt x="4049236" y="706918"/>
                  <a:pt x="3877945" y="708025"/>
                </a:cubicBezTo>
                <a:cubicBezTo>
                  <a:pt x="3706654" y="709132"/>
                  <a:pt x="3519699" y="686995"/>
                  <a:pt x="3221778" y="708025"/>
                </a:cubicBezTo>
                <a:cubicBezTo>
                  <a:pt x="2923857" y="729055"/>
                  <a:pt x="2946327" y="724644"/>
                  <a:pt x="2683722" y="708025"/>
                </a:cubicBezTo>
                <a:cubicBezTo>
                  <a:pt x="2421117" y="691406"/>
                  <a:pt x="2216082" y="698400"/>
                  <a:pt x="1909445" y="708025"/>
                </a:cubicBezTo>
                <a:cubicBezTo>
                  <a:pt x="1602808" y="717650"/>
                  <a:pt x="1367872" y="708325"/>
                  <a:pt x="1194223" y="708025"/>
                </a:cubicBezTo>
                <a:cubicBezTo>
                  <a:pt x="1020574" y="707725"/>
                  <a:pt x="539192" y="759524"/>
                  <a:pt x="0" y="708025"/>
                </a:cubicBezTo>
                <a:cubicBezTo>
                  <a:pt x="-14032" y="550659"/>
                  <a:pt x="1877" y="495184"/>
                  <a:pt x="0" y="339852"/>
                </a:cubicBezTo>
                <a:cubicBezTo>
                  <a:pt x="-1877" y="184520"/>
                  <a:pt x="4359" y="163266"/>
                  <a:pt x="0" y="0"/>
                </a:cubicBezTo>
                <a:close/>
              </a:path>
              <a:path w="5905500" h="708025" stroke="0" extrusionOk="0">
                <a:moveTo>
                  <a:pt x="0" y="0"/>
                </a:moveTo>
                <a:cubicBezTo>
                  <a:pt x="326203" y="-18748"/>
                  <a:pt x="372300" y="-29148"/>
                  <a:pt x="656167" y="0"/>
                </a:cubicBezTo>
                <a:cubicBezTo>
                  <a:pt x="940034" y="29148"/>
                  <a:pt x="964862" y="-11235"/>
                  <a:pt x="1253278" y="0"/>
                </a:cubicBezTo>
                <a:cubicBezTo>
                  <a:pt x="1541694" y="11235"/>
                  <a:pt x="1619525" y="22795"/>
                  <a:pt x="1732280" y="0"/>
                </a:cubicBezTo>
                <a:cubicBezTo>
                  <a:pt x="1845035" y="-22795"/>
                  <a:pt x="2147250" y="-16766"/>
                  <a:pt x="2270337" y="0"/>
                </a:cubicBezTo>
                <a:cubicBezTo>
                  <a:pt x="2393424" y="16766"/>
                  <a:pt x="2764431" y="-2061"/>
                  <a:pt x="2985558" y="0"/>
                </a:cubicBezTo>
                <a:cubicBezTo>
                  <a:pt x="3206685" y="2061"/>
                  <a:pt x="3557992" y="27559"/>
                  <a:pt x="3759835" y="0"/>
                </a:cubicBezTo>
                <a:cubicBezTo>
                  <a:pt x="3961678" y="-27559"/>
                  <a:pt x="4126910" y="16037"/>
                  <a:pt x="4416002" y="0"/>
                </a:cubicBezTo>
                <a:cubicBezTo>
                  <a:pt x="4705094" y="-16037"/>
                  <a:pt x="4921015" y="-29883"/>
                  <a:pt x="5072168" y="0"/>
                </a:cubicBezTo>
                <a:cubicBezTo>
                  <a:pt x="5223321" y="29883"/>
                  <a:pt x="5577780" y="18721"/>
                  <a:pt x="5905500" y="0"/>
                </a:cubicBezTo>
                <a:cubicBezTo>
                  <a:pt x="5922294" y="148237"/>
                  <a:pt x="5919925" y="270704"/>
                  <a:pt x="5905500" y="354013"/>
                </a:cubicBezTo>
                <a:cubicBezTo>
                  <a:pt x="5891075" y="437322"/>
                  <a:pt x="5915040" y="581307"/>
                  <a:pt x="5905500" y="708025"/>
                </a:cubicBezTo>
                <a:cubicBezTo>
                  <a:pt x="5771033" y="718175"/>
                  <a:pt x="5385474" y="700640"/>
                  <a:pt x="5249333" y="708025"/>
                </a:cubicBezTo>
                <a:cubicBezTo>
                  <a:pt x="5113192" y="715410"/>
                  <a:pt x="4737185" y="686669"/>
                  <a:pt x="4534112" y="708025"/>
                </a:cubicBezTo>
                <a:cubicBezTo>
                  <a:pt x="4331039" y="729381"/>
                  <a:pt x="3969482" y="671742"/>
                  <a:pt x="3759835" y="708025"/>
                </a:cubicBezTo>
                <a:cubicBezTo>
                  <a:pt x="3550188" y="744308"/>
                  <a:pt x="3307550" y="699788"/>
                  <a:pt x="3044613" y="708025"/>
                </a:cubicBezTo>
                <a:cubicBezTo>
                  <a:pt x="2781676" y="716262"/>
                  <a:pt x="2620724" y="684588"/>
                  <a:pt x="2388447" y="708025"/>
                </a:cubicBezTo>
                <a:cubicBezTo>
                  <a:pt x="2156170" y="731462"/>
                  <a:pt x="1908376" y="684640"/>
                  <a:pt x="1614170" y="708025"/>
                </a:cubicBezTo>
                <a:cubicBezTo>
                  <a:pt x="1319964" y="731410"/>
                  <a:pt x="1193825" y="730270"/>
                  <a:pt x="1076113" y="708025"/>
                </a:cubicBezTo>
                <a:cubicBezTo>
                  <a:pt x="958401" y="685780"/>
                  <a:pt x="355850" y="664457"/>
                  <a:pt x="0" y="708025"/>
                </a:cubicBezTo>
                <a:cubicBezTo>
                  <a:pt x="-11388" y="585950"/>
                  <a:pt x="7347" y="477524"/>
                  <a:pt x="0" y="368173"/>
                </a:cubicBezTo>
                <a:cubicBezTo>
                  <a:pt x="-7347" y="258822"/>
                  <a:pt x="8091" y="121612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2801906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Ứng dụng tỉ lệ bản đồ.</a:t>
            </a:r>
            <a:endParaRPr lang="en-US" altLang="en-US" sz="3600" b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4CB45101-354D-483C-BB6B-60D19FD45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9" y="5274129"/>
            <a:ext cx="6483094" cy="646113"/>
          </a:xfrm>
          <a:custGeom>
            <a:avLst/>
            <a:gdLst>
              <a:gd name="connsiteX0" fmla="*/ 0 w 6483094"/>
              <a:gd name="connsiteY0" fmla="*/ 0 h 646113"/>
              <a:gd name="connsiteX1" fmla="*/ 777971 w 6483094"/>
              <a:gd name="connsiteY1" fmla="*/ 0 h 646113"/>
              <a:gd name="connsiteX2" fmla="*/ 1426281 w 6483094"/>
              <a:gd name="connsiteY2" fmla="*/ 0 h 646113"/>
              <a:gd name="connsiteX3" fmla="*/ 1944928 w 6483094"/>
              <a:gd name="connsiteY3" fmla="*/ 0 h 646113"/>
              <a:gd name="connsiteX4" fmla="*/ 2658069 w 6483094"/>
              <a:gd name="connsiteY4" fmla="*/ 0 h 646113"/>
              <a:gd name="connsiteX5" fmla="*/ 3436040 w 6483094"/>
              <a:gd name="connsiteY5" fmla="*/ 0 h 646113"/>
              <a:gd name="connsiteX6" fmla="*/ 4019518 w 6483094"/>
              <a:gd name="connsiteY6" fmla="*/ 0 h 646113"/>
              <a:gd name="connsiteX7" fmla="*/ 4602997 w 6483094"/>
              <a:gd name="connsiteY7" fmla="*/ 0 h 646113"/>
              <a:gd name="connsiteX8" fmla="*/ 5056813 w 6483094"/>
              <a:gd name="connsiteY8" fmla="*/ 0 h 646113"/>
              <a:gd name="connsiteX9" fmla="*/ 5575461 w 6483094"/>
              <a:gd name="connsiteY9" fmla="*/ 0 h 646113"/>
              <a:gd name="connsiteX10" fmla="*/ 6483094 w 6483094"/>
              <a:gd name="connsiteY10" fmla="*/ 0 h 646113"/>
              <a:gd name="connsiteX11" fmla="*/ 6483094 w 6483094"/>
              <a:gd name="connsiteY11" fmla="*/ 646113 h 646113"/>
              <a:gd name="connsiteX12" fmla="*/ 5899616 w 6483094"/>
              <a:gd name="connsiteY12" fmla="*/ 646113 h 646113"/>
              <a:gd name="connsiteX13" fmla="*/ 5316137 w 6483094"/>
              <a:gd name="connsiteY13" fmla="*/ 646113 h 646113"/>
              <a:gd name="connsiteX14" fmla="*/ 4602997 w 6483094"/>
              <a:gd name="connsiteY14" fmla="*/ 646113 h 646113"/>
              <a:gd name="connsiteX15" fmla="*/ 4019518 w 6483094"/>
              <a:gd name="connsiteY15" fmla="*/ 646113 h 646113"/>
              <a:gd name="connsiteX16" fmla="*/ 3371209 w 6483094"/>
              <a:gd name="connsiteY16" fmla="*/ 646113 h 646113"/>
              <a:gd name="connsiteX17" fmla="*/ 2658069 w 6483094"/>
              <a:gd name="connsiteY17" fmla="*/ 646113 h 646113"/>
              <a:gd name="connsiteX18" fmla="*/ 2204252 w 6483094"/>
              <a:gd name="connsiteY18" fmla="*/ 646113 h 646113"/>
              <a:gd name="connsiteX19" fmla="*/ 1685604 w 6483094"/>
              <a:gd name="connsiteY19" fmla="*/ 646113 h 646113"/>
              <a:gd name="connsiteX20" fmla="*/ 972464 w 6483094"/>
              <a:gd name="connsiteY20" fmla="*/ 646113 h 646113"/>
              <a:gd name="connsiteX21" fmla="*/ 0 w 6483094"/>
              <a:gd name="connsiteY21" fmla="*/ 646113 h 646113"/>
              <a:gd name="connsiteX22" fmla="*/ 0 w 6483094"/>
              <a:gd name="connsiteY22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83094" h="646113" fill="none" extrusionOk="0">
                <a:moveTo>
                  <a:pt x="0" y="0"/>
                </a:moveTo>
                <a:cubicBezTo>
                  <a:pt x="204024" y="37718"/>
                  <a:pt x="521953" y="-18136"/>
                  <a:pt x="777971" y="0"/>
                </a:cubicBezTo>
                <a:cubicBezTo>
                  <a:pt x="1033989" y="18136"/>
                  <a:pt x="1273298" y="8977"/>
                  <a:pt x="1426281" y="0"/>
                </a:cubicBezTo>
                <a:cubicBezTo>
                  <a:pt x="1579264" y="-8977"/>
                  <a:pt x="1714455" y="8579"/>
                  <a:pt x="1944928" y="0"/>
                </a:cubicBezTo>
                <a:cubicBezTo>
                  <a:pt x="2175401" y="-8579"/>
                  <a:pt x="2314431" y="-405"/>
                  <a:pt x="2658069" y="0"/>
                </a:cubicBezTo>
                <a:cubicBezTo>
                  <a:pt x="3001707" y="405"/>
                  <a:pt x="3115737" y="19246"/>
                  <a:pt x="3436040" y="0"/>
                </a:cubicBezTo>
                <a:cubicBezTo>
                  <a:pt x="3756343" y="-19246"/>
                  <a:pt x="3745025" y="3812"/>
                  <a:pt x="4019518" y="0"/>
                </a:cubicBezTo>
                <a:cubicBezTo>
                  <a:pt x="4294011" y="-3812"/>
                  <a:pt x="4370515" y="4241"/>
                  <a:pt x="4602997" y="0"/>
                </a:cubicBezTo>
                <a:cubicBezTo>
                  <a:pt x="4835479" y="-4241"/>
                  <a:pt x="4841027" y="16062"/>
                  <a:pt x="5056813" y="0"/>
                </a:cubicBezTo>
                <a:cubicBezTo>
                  <a:pt x="5272599" y="-16062"/>
                  <a:pt x="5427166" y="-13153"/>
                  <a:pt x="5575461" y="0"/>
                </a:cubicBezTo>
                <a:cubicBezTo>
                  <a:pt x="5723756" y="13153"/>
                  <a:pt x="6069505" y="15280"/>
                  <a:pt x="6483094" y="0"/>
                </a:cubicBezTo>
                <a:cubicBezTo>
                  <a:pt x="6508307" y="292810"/>
                  <a:pt x="6507671" y="479674"/>
                  <a:pt x="6483094" y="646113"/>
                </a:cubicBezTo>
                <a:cubicBezTo>
                  <a:pt x="6327263" y="631707"/>
                  <a:pt x="6146480" y="673361"/>
                  <a:pt x="5899616" y="646113"/>
                </a:cubicBezTo>
                <a:cubicBezTo>
                  <a:pt x="5652752" y="618865"/>
                  <a:pt x="5586120" y="633392"/>
                  <a:pt x="5316137" y="646113"/>
                </a:cubicBezTo>
                <a:cubicBezTo>
                  <a:pt x="5046154" y="658834"/>
                  <a:pt x="4763269" y="633948"/>
                  <a:pt x="4602997" y="646113"/>
                </a:cubicBezTo>
                <a:cubicBezTo>
                  <a:pt x="4442725" y="658278"/>
                  <a:pt x="4163237" y="656467"/>
                  <a:pt x="4019518" y="646113"/>
                </a:cubicBezTo>
                <a:cubicBezTo>
                  <a:pt x="3875799" y="635759"/>
                  <a:pt x="3506614" y="630239"/>
                  <a:pt x="3371209" y="646113"/>
                </a:cubicBezTo>
                <a:cubicBezTo>
                  <a:pt x="3235804" y="661987"/>
                  <a:pt x="2809765" y="622623"/>
                  <a:pt x="2658069" y="646113"/>
                </a:cubicBezTo>
                <a:cubicBezTo>
                  <a:pt x="2506373" y="669603"/>
                  <a:pt x="2344058" y="648730"/>
                  <a:pt x="2204252" y="646113"/>
                </a:cubicBezTo>
                <a:cubicBezTo>
                  <a:pt x="2064446" y="643496"/>
                  <a:pt x="1843455" y="657305"/>
                  <a:pt x="1685604" y="646113"/>
                </a:cubicBezTo>
                <a:cubicBezTo>
                  <a:pt x="1527753" y="634921"/>
                  <a:pt x="1165559" y="670543"/>
                  <a:pt x="972464" y="646113"/>
                </a:cubicBezTo>
                <a:cubicBezTo>
                  <a:pt x="779369" y="621683"/>
                  <a:pt x="273270" y="624133"/>
                  <a:pt x="0" y="646113"/>
                </a:cubicBezTo>
                <a:cubicBezTo>
                  <a:pt x="1916" y="335473"/>
                  <a:pt x="25000" y="229521"/>
                  <a:pt x="0" y="0"/>
                </a:cubicBezTo>
                <a:close/>
              </a:path>
              <a:path w="6483094" h="646113" stroke="0" extrusionOk="0">
                <a:moveTo>
                  <a:pt x="0" y="0"/>
                </a:moveTo>
                <a:cubicBezTo>
                  <a:pt x="136336" y="-22566"/>
                  <a:pt x="296670" y="8932"/>
                  <a:pt x="453817" y="0"/>
                </a:cubicBezTo>
                <a:cubicBezTo>
                  <a:pt x="610964" y="-8932"/>
                  <a:pt x="720339" y="-3261"/>
                  <a:pt x="907633" y="0"/>
                </a:cubicBezTo>
                <a:cubicBezTo>
                  <a:pt x="1094927" y="3261"/>
                  <a:pt x="1277769" y="27805"/>
                  <a:pt x="1620774" y="0"/>
                </a:cubicBezTo>
                <a:cubicBezTo>
                  <a:pt x="1963779" y="-27805"/>
                  <a:pt x="2023110" y="19385"/>
                  <a:pt x="2398745" y="0"/>
                </a:cubicBezTo>
                <a:cubicBezTo>
                  <a:pt x="2774380" y="-19385"/>
                  <a:pt x="2849972" y="-8130"/>
                  <a:pt x="3111885" y="0"/>
                </a:cubicBezTo>
                <a:cubicBezTo>
                  <a:pt x="3373798" y="8130"/>
                  <a:pt x="3523845" y="-3247"/>
                  <a:pt x="3695364" y="0"/>
                </a:cubicBezTo>
                <a:cubicBezTo>
                  <a:pt x="3866883" y="3247"/>
                  <a:pt x="4068565" y="184"/>
                  <a:pt x="4408504" y="0"/>
                </a:cubicBezTo>
                <a:cubicBezTo>
                  <a:pt x="4748443" y="-184"/>
                  <a:pt x="4714744" y="6002"/>
                  <a:pt x="4927151" y="0"/>
                </a:cubicBezTo>
                <a:cubicBezTo>
                  <a:pt x="5139558" y="-6002"/>
                  <a:pt x="5410777" y="19312"/>
                  <a:pt x="5705123" y="0"/>
                </a:cubicBezTo>
                <a:cubicBezTo>
                  <a:pt x="5999469" y="-19312"/>
                  <a:pt x="6150829" y="-2553"/>
                  <a:pt x="6483094" y="0"/>
                </a:cubicBezTo>
                <a:cubicBezTo>
                  <a:pt x="6495358" y="309933"/>
                  <a:pt x="6453869" y="339556"/>
                  <a:pt x="6483094" y="646113"/>
                </a:cubicBezTo>
                <a:cubicBezTo>
                  <a:pt x="6227310" y="636865"/>
                  <a:pt x="6128717" y="656117"/>
                  <a:pt x="5964446" y="646113"/>
                </a:cubicBezTo>
                <a:cubicBezTo>
                  <a:pt x="5800175" y="636109"/>
                  <a:pt x="5691951" y="663037"/>
                  <a:pt x="5510630" y="646113"/>
                </a:cubicBezTo>
                <a:cubicBezTo>
                  <a:pt x="5329309" y="629189"/>
                  <a:pt x="5168348" y="624882"/>
                  <a:pt x="4927151" y="646113"/>
                </a:cubicBezTo>
                <a:cubicBezTo>
                  <a:pt x="4685954" y="667344"/>
                  <a:pt x="4619516" y="627609"/>
                  <a:pt x="4408504" y="646113"/>
                </a:cubicBezTo>
                <a:cubicBezTo>
                  <a:pt x="4197492" y="664617"/>
                  <a:pt x="4053427" y="654212"/>
                  <a:pt x="3954687" y="646113"/>
                </a:cubicBezTo>
                <a:cubicBezTo>
                  <a:pt x="3855947" y="638014"/>
                  <a:pt x="3583759" y="628167"/>
                  <a:pt x="3241547" y="646113"/>
                </a:cubicBezTo>
                <a:cubicBezTo>
                  <a:pt x="2899335" y="664059"/>
                  <a:pt x="2772303" y="645137"/>
                  <a:pt x="2528407" y="646113"/>
                </a:cubicBezTo>
                <a:cubicBezTo>
                  <a:pt x="2284511" y="647089"/>
                  <a:pt x="1921872" y="621641"/>
                  <a:pt x="1750435" y="646113"/>
                </a:cubicBezTo>
                <a:cubicBezTo>
                  <a:pt x="1578998" y="670585"/>
                  <a:pt x="1256156" y="657614"/>
                  <a:pt x="1102126" y="646113"/>
                </a:cubicBezTo>
                <a:cubicBezTo>
                  <a:pt x="948096" y="634612"/>
                  <a:pt x="838083" y="628204"/>
                  <a:pt x="583478" y="646113"/>
                </a:cubicBezTo>
                <a:cubicBezTo>
                  <a:pt x="328873" y="664022"/>
                  <a:pt x="278461" y="666146"/>
                  <a:pt x="0" y="646113"/>
                </a:cubicBezTo>
                <a:cubicBezTo>
                  <a:pt x="-24214" y="333930"/>
                  <a:pt x="28626" y="171628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9414814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Dạng tìm chiều dài thu nhỏ.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0FABCA2-48E4-45DF-95D8-DED7F199C657}"/>
              </a:ext>
            </a:extLst>
          </p:cNvPr>
          <p:cNvSpPr/>
          <p:nvPr/>
        </p:nvSpPr>
        <p:spPr>
          <a:xfrm>
            <a:off x="7061200" y="2359025"/>
            <a:ext cx="5181600" cy="2500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66" name="Text Box 22">
            <a:extLst>
              <a:ext uri="{FF2B5EF4-FFF2-40B4-BE49-F238E27FC236}">
                <a16:creationId xmlns:a16="http://schemas.microsoft.com/office/drawing/2014/main" id="{A848F327-4B96-4552-BDB9-7E59093D8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7100" y="5133895"/>
            <a:ext cx="2209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Tỉ lệ 1 : 50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D644BABB-C0CF-4D45-B241-AAEF75300F7C}"/>
              </a:ext>
            </a:extLst>
          </p:cNvPr>
          <p:cNvGrpSpPr>
            <a:grpSpLocks/>
          </p:cNvGrpSpPr>
          <p:nvPr/>
        </p:nvGrpSpPr>
        <p:grpSpPr bwMode="auto">
          <a:xfrm>
            <a:off x="7339013" y="2120900"/>
            <a:ext cx="4710112" cy="2767013"/>
            <a:chOff x="7339047" y="2120114"/>
            <a:chExt cx="4710546" cy="2767524"/>
          </a:xfrm>
        </p:grpSpPr>
        <p:sp>
          <p:nvSpPr>
            <p:cNvPr id="7179" name="Text Box 8">
              <a:extLst>
                <a:ext uri="{FF2B5EF4-FFF2-40B4-BE49-F238E27FC236}">
                  <a16:creationId xmlns:a16="http://schemas.microsoft.com/office/drawing/2014/main" id="{EA9A6E7B-1C98-4235-B156-C46E63A844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2984" y="2120114"/>
              <a:ext cx="99060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3m  </a:t>
              </a:r>
              <a:endParaRPr lang="en-US" alt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80" name="Hình ảnh 4">
              <a:extLst>
                <a:ext uri="{FF2B5EF4-FFF2-40B4-BE49-F238E27FC236}">
                  <a16:creationId xmlns:a16="http://schemas.microsoft.com/office/drawing/2014/main" id="{FE87EBB3-F754-4792-9A13-F2085DB0E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3" b="17703"/>
            <a:stretch>
              <a:fillRect/>
            </a:stretch>
          </p:blipFill>
          <p:spPr bwMode="auto">
            <a:xfrm>
              <a:off x="7339048" y="2677837"/>
              <a:ext cx="4710545" cy="220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Đường kết nối Mũi tên Thẳng 7">
              <a:extLst>
                <a:ext uri="{FF2B5EF4-FFF2-40B4-BE49-F238E27FC236}">
                  <a16:creationId xmlns:a16="http://schemas.microsoft.com/office/drawing/2014/main" id="{1076B8CC-CD38-46B8-9C00-229F743BBC98}"/>
                </a:ext>
              </a:extLst>
            </p:cNvPr>
            <p:cNvCxnSpPr>
              <a:cxnSpLocks/>
            </p:cNvCxnSpPr>
            <p:nvPr/>
          </p:nvCxnSpPr>
          <p:spPr>
            <a:xfrm>
              <a:off x="10196810" y="2539291"/>
              <a:ext cx="1828969" cy="0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kết nối Mũi tên Thẳng 26">
              <a:extLst>
                <a:ext uri="{FF2B5EF4-FFF2-40B4-BE49-F238E27FC236}">
                  <a16:creationId xmlns:a16="http://schemas.microsoft.com/office/drawing/2014/main" id="{C9254677-2467-45B4-AC25-D1FD1E2BE0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9047" y="2534529"/>
              <a:ext cx="1828969" cy="0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Đường kết nối Mũi tên Thẳng 14">
              <a:extLst>
                <a:ext uri="{FF2B5EF4-FFF2-40B4-BE49-F238E27FC236}">
                  <a16:creationId xmlns:a16="http://schemas.microsoft.com/office/drawing/2014/main" id="{4F5B17E2-670C-4A56-B12E-0ADCC16C6CAB}"/>
                </a:ext>
              </a:extLst>
            </p:cNvPr>
            <p:cNvCxnSpPr>
              <a:cxnSpLocks/>
            </p:cNvCxnSpPr>
            <p:nvPr/>
          </p:nvCxnSpPr>
          <p:spPr>
            <a:xfrm>
              <a:off x="10312708" y="2502773"/>
              <a:ext cx="1727359" cy="1111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Đường kết nối Mũi tên Thẳng 36">
              <a:extLst>
                <a:ext uri="{FF2B5EF4-FFF2-40B4-BE49-F238E27FC236}">
                  <a16:creationId xmlns:a16="http://schemas.microsoft.com/office/drawing/2014/main" id="{A4A3BFCC-5482-4CA0-8752-09231FCFF3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2222" y="2513887"/>
              <a:ext cx="1919464" cy="1270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Box 7">
            <a:extLst>
              <a:ext uri="{FF2B5EF4-FFF2-40B4-BE49-F238E27FC236}">
                <a16:creationId xmlns:a16="http://schemas.microsoft.com/office/drawing/2014/main" id="{C74CFD6A-0F40-46BD-9AC8-86D515FCB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0" y="3609181"/>
            <a:ext cx="67421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Bài toán ứng dụng tỉ lệ bản đồ dạng nào?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2" grpId="0" animBg="1"/>
      <p:bldP spid="6156" grpId="0" animBg="1"/>
      <p:bldP spid="6166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>
            <a:extLst>
              <a:ext uri="{FF2B5EF4-FFF2-40B4-BE49-F238E27FC236}">
                <a16:creationId xmlns:a16="http://schemas.microsoft.com/office/drawing/2014/main" id="{D579BF07-D9EB-4235-8B2F-B8700CE44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020BE654-42DE-46FA-B1D8-65C4E9CD9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3088" y="2058988"/>
            <a:ext cx="1905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11D25590-1CF1-4ED5-B1ED-5E64924B4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2459120"/>
            <a:ext cx="55086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Đổi 3m  = 300cm.</a:t>
            </a:r>
            <a:endParaRPr lang="en-US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5F2E60EF-701A-40F5-B86E-A3C91C4A2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14" y="3049835"/>
            <a:ext cx="62337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Tính độ dài thu nhỏ:</a:t>
            </a:r>
            <a:endParaRPr lang="en-US" alt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70006646-88D3-47FF-8389-EC7A3DD4C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6972" y="3769709"/>
            <a:ext cx="43932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        300 : 50 =</a:t>
            </a:r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AB6420EF-3CD0-4C81-A1DC-6F7804C4A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585" y="3724643"/>
            <a:ext cx="22097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6 (cm)</a:t>
            </a:r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B7BB15F5-3B47-4888-869D-484551A76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987" y="4293947"/>
            <a:ext cx="80105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Vẽ đoạn thẳng AB có độ dài 6cm.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1E3FE9CE-AA18-45C8-B95F-076FDCA1839F}"/>
              </a:ext>
            </a:extLst>
          </p:cNvPr>
          <p:cNvSpPr/>
          <p:nvPr/>
        </p:nvSpPr>
        <p:spPr>
          <a:xfrm>
            <a:off x="7061200" y="2359025"/>
            <a:ext cx="5181600" cy="2500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66" name="Text Box 22">
            <a:extLst>
              <a:ext uri="{FF2B5EF4-FFF2-40B4-BE49-F238E27FC236}">
                <a16:creationId xmlns:a16="http://schemas.microsoft.com/office/drawing/2014/main" id="{1114BC7B-A70C-4731-AC26-57BA146A7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763" y="5223784"/>
            <a:ext cx="22098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Tỉ lệ 1 : 50</a:t>
            </a: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CD4FFFBD-50D4-4DE4-9107-27DB9EC66026}"/>
              </a:ext>
            </a:extLst>
          </p:cNvPr>
          <p:cNvGrpSpPr>
            <a:grpSpLocks/>
          </p:cNvGrpSpPr>
          <p:nvPr/>
        </p:nvGrpSpPr>
        <p:grpSpPr bwMode="auto">
          <a:xfrm>
            <a:off x="7339013" y="2120900"/>
            <a:ext cx="4710112" cy="2767013"/>
            <a:chOff x="7339047" y="2120114"/>
            <a:chExt cx="4710546" cy="2767524"/>
          </a:xfrm>
        </p:grpSpPr>
        <p:sp>
          <p:nvSpPr>
            <p:cNvPr id="9229" name="Text Box 8">
              <a:extLst>
                <a:ext uri="{FF2B5EF4-FFF2-40B4-BE49-F238E27FC236}">
                  <a16:creationId xmlns:a16="http://schemas.microsoft.com/office/drawing/2014/main" id="{4CBE467C-F7AC-48B9-A597-59C8A7AF2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2984" y="2120114"/>
              <a:ext cx="99060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3m  </a:t>
              </a:r>
              <a:endParaRPr lang="en-US" altLang="en-US" sz="3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230" name="Hình ảnh 4">
              <a:extLst>
                <a:ext uri="{FF2B5EF4-FFF2-40B4-BE49-F238E27FC236}">
                  <a16:creationId xmlns:a16="http://schemas.microsoft.com/office/drawing/2014/main" id="{65F21682-DAF1-4EE1-BE16-026C02BAC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3" b="17703"/>
            <a:stretch>
              <a:fillRect/>
            </a:stretch>
          </p:blipFill>
          <p:spPr bwMode="auto">
            <a:xfrm>
              <a:off x="7339048" y="2677837"/>
              <a:ext cx="4710545" cy="220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Đường kết nối Mũi tên Thẳng 7">
              <a:extLst>
                <a:ext uri="{FF2B5EF4-FFF2-40B4-BE49-F238E27FC236}">
                  <a16:creationId xmlns:a16="http://schemas.microsoft.com/office/drawing/2014/main" id="{9E2C150F-6FA0-4B1D-B230-1934C5B24279}"/>
                </a:ext>
              </a:extLst>
            </p:cNvPr>
            <p:cNvCxnSpPr>
              <a:cxnSpLocks/>
            </p:cNvCxnSpPr>
            <p:nvPr/>
          </p:nvCxnSpPr>
          <p:spPr>
            <a:xfrm>
              <a:off x="10196810" y="2539291"/>
              <a:ext cx="1828969" cy="0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kết nối Mũi tên Thẳng 26">
              <a:extLst>
                <a:ext uri="{FF2B5EF4-FFF2-40B4-BE49-F238E27FC236}">
                  <a16:creationId xmlns:a16="http://schemas.microsoft.com/office/drawing/2014/main" id="{D72ED098-C46C-4C2D-8D01-BA6F19AF3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9047" y="2534529"/>
              <a:ext cx="1828969" cy="0"/>
            </a:xfrm>
            <a:prstGeom prst="straightConnector1">
              <a:avLst/>
            </a:prstGeom>
            <a:ln w="5715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Đường kết nối Mũi tên Thẳng 14">
              <a:extLst>
                <a:ext uri="{FF2B5EF4-FFF2-40B4-BE49-F238E27FC236}">
                  <a16:creationId xmlns:a16="http://schemas.microsoft.com/office/drawing/2014/main" id="{E9C77341-157B-4F5D-B48E-5B1CE65BFC7D}"/>
                </a:ext>
              </a:extLst>
            </p:cNvPr>
            <p:cNvCxnSpPr>
              <a:cxnSpLocks/>
            </p:cNvCxnSpPr>
            <p:nvPr/>
          </p:nvCxnSpPr>
          <p:spPr>
            <a:xfrm>
              <a:off x="10312708" y="2502773"/>
              <a:ext cx="1727359" cy="1111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Đường kết nối Mũi tên Thẳng 36">
              <a:extLst>
                <a:ext uri="{FF2B5EF4-FFF2-40B4-BE49-F238E27FC236}">
                  <a16:creationId xmlns:a16="http://schemas.microsoft.com/office/drawing/2014/main" id="{B3DD4130-9AA0-4FF0-9C6B-1365302827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42222" y="2513887"/>
              <a:ext cx="1919464" cy="1270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6">
            <a:extLst>
              <a:ext uri="{FF2B5EF4-FFF2-40B4-BE49-F238E27FC236}">
                <a16:creationId xmlns:a16="http://schemas.microsoft.com/office/drawing/2014/main" id="{AEB8C671-6CA4-4B35-9D9C-CBAA62880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09"/>
            <a:ext cx="12192000" cy="193992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  <a:r>
              <a:rPr lang="en-US" altLang="en-US" sz="40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bảng của lớp học là 3m. Em hãy vẽ đoạn thẳng biểu thị chiều dài bảng đó trên bản đồ có tỉ lệ 1 : 50.</a:t>
            </a:r>
            <a:endParaRPr lang="en-US" altLang="en-US" sz="3600" b="1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Nhóm 5">
            <a:extLst>
              <a:ext uri="{FF2B5EF4-FFF2-40B4-BE49-F238E27FC236}">
                <a16:creationId xmlns:a16="http://schemas.microsoft.com/office/drawing/2014/main" id="{45657D7D-828F-480B-BAA2-BAB5E5FA7B2F}"/>
              </a:ext>
            </a:extLst>
          </p:cNvPr>
          <p:cNvGrpSpPr>
            <a:grpSpLocks/>
          </p:cNvGrpSpPr>
          <p:nvPr/>
        </p:nvGrpSpPr>
        <p:grpSpPr bwMode="auto">
          <a:xfrm>
            <a:off x="505209" y="5250142"/>
            <a:ext cx="5943600" cy="1586917"/>
            <a:chOff x="8111552" y="4800600"/>
            <a:chExt cx="3886202" cy="1586763"/>
          </a:xfrm>
          <a:noFill/>
        </p:grpSpPr>
        <p:grpSp>
          <p:nvGrpSpPr>
            <p:cNvPr id="21" name="Nhóm 4">
              <a:extLst>
                <a:ext uri="{FF2B5EF4-FFF2-40B4-BE49-F238E27FC236}">
                  <a16:creationId xmlns:a16="http://schemas.microsoft.com/office/drawing/2014/main" id="{95336498-967B-45BC-B0A0-58F36F2F77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11552" y="4800600"/>
              <a:ext cx="3886202" cy="1586763"/>
              <a:chOff x="7455108" y="4467598"/>
              <a:chExt cx="3886202" cy="1586763"/>
            </a:xfrm>
            <a:grpFill/>
          </p:grpSpPr>
          <p:sp>
            <p:nvSpPr>
              <p:cNvPr id="23" name="Rectangle 12">
                <a:extLst>
                  <a:ext uri="{FF2B5EF4-FFF2-40B4-BE49-F238E27FC236}">
                    <a16:creationId xmlns:a16="http://schemas.microsoft.com/office/drawing/2014/main" id="{448DD14B-600F-45C4-B978-73B3536C0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55108" y="4530361"/>
                <a:ext cx="3657600" cy="1524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4" name="AutoShape 13">
                <a:extLst>
                  <a:ext uri="{FF2B5EF4-FFF2-40B4-BE49-F238E27FC236}">
                    <a16:creationId xmlns:a16="http://schemas.microsoft.com/office/drawing/2014/main" id="{3226B4B2-FFAD-47F8-8D32-0C7329C1654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748041" y="5234975"/>
                <a:ext cx="2971800" cy="1588"/>
              </a:xfrm>
              <a:prstGeom prst="straightConnector1">
                <a:avLst/>
              </a:prstGeom>
              <a:grp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25" name="Text Box 15">
                <a:extLst>
                  <a:ext uri="{FF2B5EF4-FFF2-40B4-BE49-F238E27FC236}">
                    <a16:creationId xmlns:a16="http://schemas.microsoft.com/office/drawing/2014/main" id="{9819DECD-DE0A-4C65-A9C4-5BB95E69C8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31710" y="4567734"/>
                <a:ext cx="609600" cy="64633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26" name="Text Box 16">
                <a:extLst>
                  <a:ext uri="{FF2B5EF4-FFF2-40B4-BE49-F238E27FC236}">
                    <a16:creationId xmlns:a16="http://schemas.microsoft.com/office/drawing/2014/main" id="{7C1DD0CA-17AC-4D22-BA39-6E411234A7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2222" y="4467598"/>
                <a:ext cx="1472626" cy="707886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4000" b="1">
                    <a:latin typeface="Arial" panose="020B0604020202020204" pitchFamily="34" charset="0"/>
                    <a:cs typeface="Arial" panose="020B0604020202020204" pitchFamily="34" charset="0"/>
                  </a:rPr>
                  <a:t>6cm</a:t>
                </a:r>
              </a:p>
            </p:txBody>
          </p:sp>
          <p:sp>
            <p:nvSpPr>
              <p:cNvPr id="28" name="Text Box 17">
                <a:extLst>
                  <a:ext uri="{FF2B5EF4-FFF2-40B4-BE49-F238E27FC236}">
                    <a16:creationId xmlns:a16="http://schemas.microsoft.com/office/drawing/2014/main" id="{01BCC63A-7837-41B5-ABDC-C97C1661BC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18298" y="5344241"/>
                <a:ext cx="2795041" cy="6463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altLang="en-US" sz="3600" b="1">
                    <a:latin typeface="Arial" panose="020B0604020202020204" pitchFamily="34" charset="0"/>
                    <a:cs typeface="Arial" panose="020B0604020202020204" pitchFamily="34" charset="0"/>
                  </a:rPr>
                  <a:t> 1 : 50</a:t>
                </a:r>
              </a:p>
            </p:txBody>
          </p:sp>
          <p:cxnSp>
            <p:nvCxnSpPr>
              <p:cNvPr id="29" name="Đường nối Thẳng 2">
                <a:extLst>
                  <a:ext uri="{FF2B5EF4-FFF2-40B4-BE49-F238E27FC236}">
                    <a16:creationId xmlns:a16="http://schemas.microsoft.com/office/drawing/2014/main" id="{535B2CDE-6B34-49EE-9D53-EB202ACA4348}"/>
                  </a:ext>
                </a:extLst>
              </p:cNvPr>
              <p:cNvCxnSpPr/>
              <p:nvPr/>
            </p:nvCxnSpPr>
            <p:spPr>
              <a:xfrm>
                <a:off x="7756796" y="5097774"/>
                <a:ext cx="0" cy="274611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Đường nối Thẳng 17">
                <a:extLst>
                  <a:ext uri="{FF2B5EF4-FFF2-40B4-BE49-F238E27FC236}">
                    <a16:creationId xmlns:a16="http://schemas.microsoft.com/office/drawing/2014/main" id="{C423F758-0D1A-4199-BFC8-14D62D205A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6504" y="5105711"/>
                <a:ext cx="0" cy="274610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 Box 14">
              <a:extLst>
                <a:ext uri="{FF2B5EF4-FFF2-40B4-BE49-F238E27FC236}">
                  <a16:creationId xmlns:a16="http://schemas.microsoft.com/office/drawing/2014/main" id="{8C416989-2795-4902-AB3F-438FBA71C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1957" y="4822917"/>
              <a:ext cx="609600" cy="646331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5" grpId="0"/>
      <p:bldP spid="61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70404" y="2151727"/>
            <a:ext cx="3714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Củng cố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02364" y="2834509"/>
            <a:ext cx="72968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4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3015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>
            <a:extLst>
              <a:ext uri="{FF2B5EF4-FFF2-40B4-BE49-F238E27FC236}">
                <a16:creationId xmlns:a16="http://schemas.microsoft.com/office/drawing/2014/main" id="{E7E13FD4-36C0-4DCA-A05C-9F1581EE2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000">
              <a:latin typeface="VNI-Times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BDD851-1EF6-4C4B-B8C7-A1135032376A}"/>
              </a:ext>
            </a:extLst>
          </p:cNvPr>
          <p:cNvGrpSpPr/>
          <p:nvPr/>
        </p:nvGrpSpPr>
        <p:grpSpPr>
          <a:xfrm>
            <a:off x="1723292" y="1389856"/>
            <a:ext cx="6531427" cy="2586037"/>
            <a:chOff x="1625599" y="116114"/>
            <a:chExt cx="6531427" cy="4263971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F3C20DAE-B319-480F-A840-399D9077C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5599" y="116114"/>
              <a:ext cx="6531427" cy="4263971"/>
            </a:xfrm>
            <a:prstGeom prst="rect">
              <a:avLst/>
            </a:prstGeom>
          </p:spPr>
        </p:pic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A2751D00-ED87-4DA0-A111-11CF352726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1787" y="593719"/>
              <a:ext cx="5419049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 Muốn tìm chiều dài thu nhỏ ta làm như nào?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CE8894-7098-4B21-B697-E5C68AC00B51}"/>
              </a:ext>
            </a:extLst>
          </p:cNvPr>
          <p:cNvGrpSpPr/>
          <p:nvPr/>
        </p:nvGrpSpPr>
        <p:grpSpPr>
          <a:xfrm>
            <a:off x="4103077" y="1091773"/>
            <a:ext cx="6353908" cy="3182204"/>
            <a:chOff x="3618993" y="932898"/>
            <a:chExt cx="6353908" cy="3182204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882E22F8-807F-44C8-A32C-3FBAA6B74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618993" y="932898"/>
              <a:ext cx="6353908" cy="3182204"/>
            </a:xfrm>
            <a:prstGeom prst="rect">
              <a:avLst/>
            </a:prstGeom>
          </p:spPr>
        </p:pic>
        <p:sp>
          <p:nvSpPr>
            <p:cNvPr id="23" name="Text Box 6">
              <a:extLst>
                <a:ext uri="{FF2B5EF4-FFF2-40B4-BE49-F238E27FC236}">
                  <a16:creationId xmlns:a16="http://schemas.microsoft.com/office/drawing/2014/main" id="{A9810231-4514-4C3D-BEE3-CC4CD2BDE1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3205" y="1105029"/>
              <a:ext cx="6126389" cy="2308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Muốn tìm chiều dài thu nhỏ ta lấy độ dài thực tế (độ dài thật) </a:t>
              </a:r>
              <a:r>
                <a:rPr lang="en-US" altLang="en-US" sz="32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</a:t>
              </a:r>
              <a:r>
                <a:rPr lang="en-US" alt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cho mẫu số của tỉ lệ.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 ý: phải cùng đơn vị đo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4656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C357652E-EFB8-4419-AF02-43D0F825FD4D}"/>
              </a:ext>
            </a:extLst>
          </p:cNvPr>
          <p:cNvGrpSpPr/>
          <p:nvPr/>
        </p:nvGrpSpPr>
        <p:grpSpPr>
          <a:xfrm>
            <a:off x="3747377" y="2003432"/>
            <a:ext cx="5818653" cy="574371"/>
            <a:chOff x="5598694" y="2297165"/>
            <a:chExt cx="5818653" cy="574371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FD8EC31B-12F3-45D7-B9BF-7D2138C09805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1</a:t>
              </a:r>
              <a:endPara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2DBB194-7568-49D1-BF69-A21FD1434DE3}"/>
                </a:ext>
              </a:extLst>
            </p:cNvPr>
            <p:cNvSpPr/>
            <p:nvPr/>
          </p:nvSpPr>
          <p:spPr>
            <a:xfrm>
              <a:off x="6288504" y="2297165"/>
              <a:ext cx="5128843" cy="574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Làm bài tập</a:t>
              </a:r>
              <a:endPara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3CD3134-2195-442F-ADB2-856061D35D6B}"/>
              </a:ext>
            </a:extLst>
          </p:cNvPr>
          <p:cNvGrpSpPr/>
          <p:nvPr/>
        </p:nvGrpSpPr>
        <p:grpSpPr>
          <a:xfrm>
            <a:off x="3747377" y="2766646"/>
            <a:ext cx="5818653" cy="574371"/>
            <a:chOff x="5598694" y="2297165"/>
            <a:chExt cx="5818653" cy="574371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E42EE8CC-BCF2-4575-9E20-1547232C2EAE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2</a:t>
              </a:r>
              <a:endPara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E1763E30-A923-4AA0-B335-5DA5A5380A4E}"/>
                </a:ext>
              </a:extLst>
            </p:cNvPr>
            <p:cNvSpPr/>
            <p:nvPr/>
          </p:nvSpPr>
          <p:spPr>
            <a:xfrm>
              <a:off x="6288505" y="2297165"/>
              <a:ext cx="5128842" cy="574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00206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solidFill>
                    <a:srgbClr val="002060"/>
                  </a:solidFill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Chuẩn bị bài tt</a:t>
              </a:r>
              <a:endParaRPr lang="zh-CN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5BA619-692D-4626-8C29-2D4E5E4FCB1D}"/>
              </a:ext>
            </a:extLst>
          </p:cNvPr>
          <p:cNvGrpSpPr/>
          <p:nvPr/>
        </p:nvGrpSpPr>
        <p:grpSpPr>
          <a:xfrm>
            <a:off x="273858" y="147080"/>
            <a:ext cx="3780481" cy="1351403"/>
            <a:chOff x="273858" y="147080"/>
            <a:chExt cx="3780481" cy="1351403"/>
          </a:xfrm>
        </p:grpSpPr>
        <p:sp>
          <p:nvSpPr>
            <p:cNvPr id="19" name="矩形 1">
              <a:extLst>
                <a:ext uri="{FF2B5EF4-FFF2-40B4-BE49-F238E27FC236}">
                  <a16:creationId xmlns:a16="http://schemas.microsoft.com/office/drawing/2014/main" id="{364306DC-2FCD-4881-BDE4-62BF224CC95C}"/>
                </a:ext>
              </a:extLst>
            </p:cNvPr>
            <p:cNvSpPr/>
            <p:nvPr/>
          </p:nvSpPr>
          <p:spPr>
            <a:xfrm>
              <a:off x="273858" y="147080"/>
              <a:ext cx="371415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SVN-Caprica Script" pitchFamily="2" charset="0"/>
                  <a:ea typeface="字魂70号-灵悦黑体" panose="00000500000000000000" pitchFamily="2" charset="-122"/>
                </a:rPr>
                <a:t>Dặn dò</a:t>
              </a:r>
              <a:endParaRPr lang="zh-CN" alt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SVN-Caprica Script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 1">
              <a:extLst>
                <a:ext uri="{FF2B5EF4-FFF2-40B4-BE49-F238E27FC236}">
                  <a16:creationId xmlns:a16="http://schemas.microsoft.com/office/drawing/2014/main" id="{FA21D221-B0C3-4017-9AE4-C326B38646FD}"/>
                </a:ext>
              </a:extLst>
            </p:cNvPr>
            <p:cNvSpPr/>
            <p:nvPr/>
          </p:nvSpPr>
          <p:spPr>
            <a:xfrm>
              <a:off x="340189" y="175044"/>
              <a:ext cx="371415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0">
                  <a:solidFill>
                    <a:srgbClr val="002060"/>
                  </a:solidFill>
                  <a:latin typeface="SVN-Caprica Script" pitchFamily="2" charset="0"/>
                  <a:ea typeface="字魂70号-灵悦黑体" panose="00000500000000000000" pitchFamily="2" charset="-122"/>
                </a:rPr>
                <a:t>Dặn dò</a:t>
              </a:r>
              <a:endParaRPr lang="zh-CN" altLang="en-US" sz="8000" dirty="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3FE518-6DA0-4E10-A99C-6DD66D5AB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95" y="1642213"/>
            <a:ext cx="3714150" cy="445341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19FB695-F76C-4869-A48E-018F9E6D6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166" y="12033"/>
            <a:ext cx="3228834" cy="240907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508E41-4172-49B3-9AFB-AD797505EE0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F316566-FEE0-4059-AD3C-F0EFD9D85DB6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图片 16" descr="图片包含 玩具, LEGO&#10;&#10;描述已自动生成">
            <a:extLst>
              <a:ext uri="{FF2B5EF4-FFF2-40B4-BE49-F238E27FC236}">
                <a16:creationId xmlns:a16="http://schemas.microsoft.com/office/drawing/2014/main" id="{C80CC62C-2A46-42BC-824A-B38C63415A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228640" y="3529860"/>
            <a:ext cx="4640192" cy="3031991"/>
          </a:xfrm>
          <a:prstGeom prst="rect">
            <a:avLst/>
          </a:prstGeom>
        </p:spPr>
      </p:pic>
      <p:pic>
        <p:nvPicPr>
          <p:cNvPr id="23" name="图片 17">
            <a:extLst>
              <a:ext uri="{FF2B5EF4-FFF2-40B4-BE49-F238E27FC236}">
                <a16:creationId xmlns:a16="http://schemas.microsoft.com/office/drawing/2014/main" id="{FA6C8AD6-5295-4D89-AF4D-5C544FC9C1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448" y="3429000"/>
            <a:ext cx="1773982" cy="1936484"/>
          </a:xfrm>
          <a:prstGeom prst="rect">
            <a:avLst/>
          </a:prstGeom>
        </p:spPr>
      </p:pic>
      <p:pic>
        <p:nvPicPr>
          <p:cNvPr id="24" name="图片 28">
            <a:extLst>
              <a:ext uri="{FF2B5EF4-FFF2-40B4-BE49-F238E27FC236}">
                <a16:creationId xmlns:a16="http://schemas.microsoft.com/office/drawing/2014/main" id="{31DEC28A-B032-4137-B327-261B3EFC8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390" y="4569202"/>
            <a:ext cx="1243193" cy="126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2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16A68FE-9A09-41D8-A547-85BD584AFFB6}"/>
              </a:ext>
            </a:extLst>
          </p:cNvPr>
          <p:cNvSpPr/>
          <p:nvPr/>
        </p:nvSpPr>
        <p:spPr>
          <a:xfrm>
            <a:off x="3122649" y="1531931"/>
            <a:ext cx="61620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600" b="1" spc="-300">
                <a:ln w="381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dist="25400" dir="18900000" sx="101000" sy="101000" algn="bl" rotWithShape="0">
                    <a:schemeClr val="accent5">
                      <a:lumMod val="60000"/>
                      <a:lumOff val="40000"/>
                      <a:alpha val="93000"/>
                    </a:schemeClr>
                  </a:outerShdw>
                </a:effectLst>
                <a:latin typeface="#9Slide03 AllRoundGothic" panose="020B0703020202020104" pitchFamily="34" charset="0"/>
                <a:ea typeface="字魂70号-灵悦黑体" panose="00000500000000000000" pitchFamily="2" charset="-122"/>
              </a:rPr>
              <a:t>Chúc em học tốt</a:t>
            </a:r>
            <a:endParaRPr lang="zh-CN" altLang="en-US" sz="9600" b="1" spc="-300" dirty="0">
              <a:ln w="3810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dist="25400" dir="18900000" sx="101000" sy="101000" algn="bl" rotWithShape="0">
                  <a:schemeClr val="accent5">
                    <a:lumMod val="60000"/>
                    <a:lumOff val="40000"/>
                    <a:alpha val="93000"/>
                  </a:schemeClr>
                </a:outerShdw>
              </a:effectLst>
              <a:latin typeface="#9Slide03 AllRoundGothic" panose="020B0703020202020104" pitchFamily="34" charset="0"/>
              <a:ea typeface="字魂70号-灵悦黑体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A611A-7D8F-42DB-A8E0-5B7904C62848}"/>
              </a:ext>
            </a:extLst>
          </p:cNvPr>
          <p:cNvSpPr txBox="1"/>
          <p:nvPr/>
        </p:nvSpPr>
        <p:spPr>
          <a:xfrm>
            <a:off x="10978356" y="519499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DA0A18"/>
                </a:solidFill>
                <a:latin typeface="UTM Neutra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74614-4257-46EE-A132-E10C5E6BC6E1}"/>
              </a:ext>
            </a:extLst>
          </p:cNvPr>
          <p:cNvSpPr txBox="1"/>
          <p:nvPr/>
        </p:nvSpPr>
        <p:spPr>
          <a:xfrm>
            <a:off x="11285983" y="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20000"/>
                    <a:lumOff val="80000"/>
                  </a:schemeClr>
                </a:solidFill>
                <a:latin typeface="UTM Neutra" panose="02040603050506020204" pitchFamily="18" charset="0"/>
              </a:rPr>
              <a:t>KTUTS</a:t>
            </a:r>
          </a:p>
        </p:txBody>
      </p:sp>
      <p:pic>
        <p:nvPicPr>
          <p:cNvPr id="14" name="Picture 13" descr="A picture containing text, measuring stick, vector graphics&#10;&#10;Description automatically generated">
            <a:extLst>
              <a:ext uri="{FF2B5EF4-FFF2-40B4-BE49-F238E27FC236}">
                <a16:creationId xmlns:a16="http://schemas.microsoft.com/office/drawing/2014/main" id="{B2211001-FAC7-497B-A2E0-2F6BA80BD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663" y="5667270"/>
            <a:ext cx="868849" cy="808834"/>
          </a:xfrm>
          <a:prstGeom prst="rect">
            <a:avLst/>
          </a:prstGeom>
        </p:spPr>
      </p:pic>
      <p:pic>
        <p:nvPicPr>
          <p:cNvPr id="16" name="Picture 15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64DDAD97-A325-478C-B025-D5000C93D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32" y="6252207"/>
            <a:ext cx="638944" cy="44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453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39">
            <a:extLst>
              <a:ext uri="{FF2B5EF4-FFF2-40B4-BE49-F238E27FC236}">
                <a16:creationId xmlns:a16="http://schemas.microsoft.com/office/drawing/2014/main" id="{9E4BB6E2-7F88-4C6A-8B41-EE01DD57E8F7}"/>
              </a:ext>
            </a:extLst>
          </p:cNvPr>
          <p:cNvSpPr/>
          <p:nvPr/>
        </p:nvSpPr>
        <p:spPr>
          <a:xfrm>
            <a:off x="354199" y="211170"/>
            <a:ext cx="11483602" cy="1396392"/>
          </a:xfrm>
          <a:prstGeom prst="roundRect">
            <a:avLst>
              <a:gd name="adj" fmla="val 44186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đo đoạn thẳng (không quá dài) trên mặt đất người ta thường dùng dụng cụ nào?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1C0D36-31F4-44BA-BA8A-491C75EC2B38}"/>
              </a:ext>
            </a:extLst>
          </p:cNvPr>
          <p:cNvGrpSpPr/>
          <p:nvPr/>
        </p:nvGrpSpPr>
        <p:grpSpPr>
          <a:xfrm>
            <a:off x="1590130" y="2190415"/>
            <a:ext cx="2427774" cy="2221928"/>
            <a:chOff x="479778" y="49935"/>
            <a:chExt cx="2760793" cy="2570095"/>
          </a:xfrm>
        </p:grpSpPr>
        <p:pic>
          <p:nvPicPr>
            <p:cNvPr id="4" name="Picture 3" descr="A picture containing text, measuring stick, vector graphics&#10;&#10;Description automatically generated">
              <a:extLst>
                <a:ext uri="{FF2B5EF4-FFF2-40B4-BE49-F238E27FC236}">
                  <a16:creationId xmlns:a16="http://schemas.microsoft.com/office/drawing/2014/main" id="{C24CEF4E-75C6-4439-B8CB-73D50FBA1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78" y="49935"/>
              <a:ext cx="2760793" cy="2570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AF138A9-BEB9-4BED-B49A-2DFF72D666BD}"/>
                </a:ext>
              </a:extLst>
            </p:cNvPr>
            <p:cNvSpPr txBox="1"/>
            <p:nvPr/>
          </p:nvSpPr>
          <p:spPr>
            <a:xfrm rot="2020675">
              <a:off x="496370" y="867990"/>
              <a:ext cx="982463" cy="391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bg1">
                      <a:lumMod val="50000"/>
                    </a:schemeClr>
                  </a:solidFill>
                  <a:latin typeface="UTM Akashi" panose="02040603050506020204" pitchFamily="18" charset="0"/>
                </a:rPr>
                <a:t>KTUTS</a:t>
              </a:r>
            </a:p>
          </p:txBody>
        </p:sp>
      </p:grpSp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C8C8A35-0C34-4513-9969-D9BC2599B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88860">
            <a:off x="3035208" y="2693748"/>
            <a:ext cx="3996850" cy="1919660"/>
          </a:xfrm>
          <a:prstGeom prst="rect">
            <a:avLst/>
          </a:prstGeom>
        </p:spPr>
      </p:pic>
      <p:pic>
        <p:nvPicPr>
          <p:cNvPr id="9" name="Picture 8" descr="A picture containing writing implement, stationary&#10;&#10;Description automatically generated">
            <a:extLst>
              <a:ext uri="{FF2B5EF4-FFF2-40B4-BE49-F238E27FC236}">
                <a16:creationId xmlns:a16="http://schemas.microsoft.com/office/drawing/2014/main" id="{B7D0E82D-6480-4A9D-BF47-89DD1BF942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2390" l="72807" r="96970">
                        <a14:foregroundMark x1="82057" y1="89536" x2="77512" y2="92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02" r="-1449"/>
          <a:stretch/>
        </p:blipFill>
        <p:spPr>
          <a:xfrm rot="17962781">
            <a:off x="7800735" y="737789"/>
            <a:ext cx="2419416" cy="5127180"/>
          </a:xfrm>
          <a:prstGeom prst="rect">
            <a:avLst/>
          </a:prstGeom>
        </p:spPr>
      </p:pic>
      <p:pic>
        <p:nvPicPr>
          <p:cNvPr id="13" name="Picture 1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59EE6338-B3E1-4C33-9CAA-38E77C3D2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73" y="3194305"/>
            <a:ext cx="3204898" cy="271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281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16A68FE-9A09-41D8-A547-85BD584AFFB6}"/>
              </a:ext>
            </a:extLst>
          </p:cNvPr>
          <p:cNvSpPr/>
          <p:nvPr/>
        </p:nvSpPr>
        <p:spPr>
          <a:xfrm>
            <a:off x="2675837" y="2461900"/>
            <a:ext cx="68403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9600" b="1" spc="-300">
                <a:ln w="381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dist="25400" dir="18900000" sx="101000" sy="101000" algn="bl" rotWithShape="0">
                    <a:schemeClr val="accent5">
                      <a:lumMod val="60000"/>
                      <a:lumOff val="40000"/>
                      <a:alpha val="93000"/>
                    </a:schemeClr>
                  </a:outerShdw>
                </a:effectLst>
                <a:latin typeface="#9Slide03 AllRoundGothic" panose="020B0703020202020104" pitchFamily="34" charset="0"/>
                <a:ea typeface="字魂70号-灵悦黑体" panose="00000500000000000000" pitchFamily="2" charset="-122"/>
              </a:rPr>
              <a:t>THỰC HÀNH</a:t>
            </a:r>
            <a:endParaRPr lang="zh-CN" altLang="en-US" sz="9600" b="1" spc="-300" dirty="0">
              <a:ln w="3810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dist="25400" dir="18900000" sx="101000" sy="101000" algn="bl" rotWithShape="0">
                  <a:schemeClr val="accent5">
                    <a:lumMod val="60000"/>
                    <a:lumOff val="40000"/>
                    <a:alpha val="93000"/>
                  </a:schemeClr>
                </a:outerShdw>
              </a:effectLst>
              <a:latin typeface="#9Slide03 AllRoundGothic" panose="020B0703020202020104" pitchFamily="34" charset="0"/>
              <a:ea typeface="字魂70号-灵悦黑体" panose="00000500000000000000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13C25C-8122-4B09-90F5-E546B80B0568}"/>
              </a:ext>
            </a:extLst>
          </p:cNvPr>
          <p:cNvGrpSpPr/>
          <p:nvPr/>
        </p:nvGrpSpPr>
        <p:grpSpPr>
          <a:xfrm>
            <a:off x="5069274" y="1845336"/>
            <a:ext cx="1699489" cy="480291"/>
            <a:chOff x="4996873" y="3528289"/>
            <a:chExt cx="1699489" cy="480291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ACBAFF9C-6265-4F36-B1B9-83792E5396AC}"/>
                </a:ext>
              </a:extLst>
            </p:cNvPr>
            <p:cNvSpPr/>
            <p:nvPr/>
          </p:nvSpPr>
          <p:spPr>
            <a:xfrm>
              <a:off x="4996873" y="3528289"/>
              <a:ext cx="480291" cy="4802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UTM Neutra" panose="02040603050506020204" pitchFamily="18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T</a:t>
              </a:r>
              <a:endParaRPr lang="zh-CN" altLang="en-US" sz="2800" b="1" dirty="0">
                <a:latin typeface="UTM Neutra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168203CC-A153-4885-976D-BEBFD9736A3B}"/>
                </a:ext>
              </a:extLst>
            </p:cNvPr>
            <p:cNvSpPr/>
            <p:nvPr/>
          </p:nvSpPr>
          <p:spPr>
            <a:xfrm>
              <a:off x="5403272" y="3528289"/>
              <a:ext cx="480291" cy="4802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UTM Neutra" panose="02040603050506020204" pitchFamily="18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O</a:t>
              </a:r>
              <a:endParaRPr lang="zh-CN" altLang="en-US" sz="2800" b="1" dirty="0">
                <a:latin typeface="UTM Neutra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6F057E16-B99A-42FE-A41B-ED04C10EE401}"/>
                </a:ext>
              </a:extLst>
            </p:cNvPr>
            <p:cNvSpPr/>
            <p:nvPr/>
          </p:nvSpPr>
          <p:spPr>
            <a:xfrm>
              <a:off x="5809671" y="3528289"/>
              <a:ext cx="480291" cy="4802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UTM Neutra" panose="02040603050506020204" pitchFamily="18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Á</a:t>
              </a:r>
              <a:endParaRPr lang="zh-CN" altLang="en-US" sz="2800" b="1" dirty="0">
                <a:latin typeface="UTM Neutra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18578E28-1CD9-4111-BFEA-D1C75BBB43BC}"/>
                </a:ext>
              </a:extLst>
            </p:cNvPr>
            <p:cNvSpPr/>
            <p:nvPr/>
          </p:nvSpPr>
          <p:spPr>
            <a:xfrm>
              <a:off x="6216071" y="3528289"/>
              <a:ext cx="480291" cy="4802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UTM Neutra" panose="02040603050506020204" pitchFamily="18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N</a:t>
              </a:r>
              <a:endParaRPr lang="zh-CN" altLang="en-US" sz="2800" b="1" dirty="0">
                <a:latin typeface="UTM Neutra" panose="02040603050506020204" pitchFamily="18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4E30E45-7528-4339-A83F-0FA42A2D0C29}"/>
              </a:ext>
            </a:extLst>
          </p:cNvPr>
          <p:cNvSpPr txBox="1"/>
          <p:nvPr/>
        </p:nvSpPr>
        <p:spPr>
          <a:xfrm>
            <a:off x="5309419" y="3898981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UTM Neutra" panose="02040603050506020204" pitchFamily="18" charset="0"/>
              </a:rPr>
              <a:t>Trang 159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A611A-7D8F-42DB-A8E0-5B7904C62848}"/>
              </a:ext>
            </a:extLst>
          </p:cNvPr>
          <p:cNvSpPr txBox="1"/>
          <p:nvPr/>
        </p:nvSpPr>
        <p:spPr>
          <a:xfrm>
            <a:off x="10978356" y="519499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DA0A18"/>
                </a:solidFill>
                <a:latin typeface="UTM Neutra" panose="020406030505060202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74614-4257-46EE-A132-E10C5E6BC6E1}"/>
              </a:ext>
            </a:extLst>
          </p:cNvPr>
          <p:cNvSpPr txBox="1"/>
          <p:nvPr/>
        </p:nvSpPr>
        <p:spPr>
          <a:xfrm>
            <a:off x="11285983" y="12564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20000"/>
                    <a:lumOff val="80000"/>
                  </a:schemeClr>
                </a:solidFill>
                <a:latin typeface="UTM Neutra" panose="02040603050506020204" pitchFamily="18" charset="0"/>
              </a:rPr>
              <a:t>KTUTS</a:t>
            </a:r>
          </a:p>
        </p:txBody>
      </p:sp>
      <p:pic>
        <p:nvPicPr>
          <p:cNvPr id="14" name="Picture 13" descr="A picture containing text, measuring stick, vector graphics&#10;&#10;Description automatically generated">
            <a:extLst>
              <a:ext uri="{FF2B5EF4-FFF2-40B4-BE49-F238E27FC236}">
                <a16:creationId xmlns:a16="http://schemas.microsoft.com/office/drawing/2014/main" id="{B2211001-FAC7-497B-A2E0-2F6BA80BD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663" y="5667270"/>
            <a:ext cx="868849" cy="808834"/>
          </a:xfrm>
          <a:prstGeom prst="rect">
            <a:avLst/>
          </a:prstGeom>
        </p:spPr>
      </p:pic>
      <p:pic>
        <p:nvPicPr>
          <p:cNvPr id="16" name="Picture 15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64DDAD97-A325-478C-B025-D5000C93D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32" y="6252207"/>
            <a:ext cx="638944" cy="44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70404" y="2151727"/>
            <a:ext cx="3714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Khám phá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F6551B4-8AE5-4E37-8DB3-0A1CAC10671D}"/>
              </a:ext>
            </a:extLst>
          </p:cNvPr>
          <p:cNvSpPr/>
          <p:nvPr/>
        </p:nvSpPr>
        <p:spPr>
          <a:xfrm>
            <a:off x="3806371" y="2834509"/>
            <a:ext cx="7216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>
                <a:solidFill>
                  <a:srgbClr val="002060"/>
                </a:solidFill>
                <a:latin typeface="SVN-Caprica Script" pitchFamily="2" charset="0"/>
                <a:ea typeface="字魂70号-灵悦黑体" panose="00000500000000000000" pitchFamily="2" charset="-122"/>
              </a:rPr>
              <a:t>2</a:t>
            </a:r>
            <a:endParaRPr lang="zh-CN" altLang="en-US" sz="8000" dirty="0">
              <a:solidFill>
                <a:srgbClr val="002060"/>
              </a:solidFill>
              <a:latin typeface="SVN-Caprica Script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5573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 doan thang theo ti le">
            <a:hlinkClick r:id="" action="ppaction://media"/>
            <a:extLst>
              <a:ext uri="{FF2B5EF4-FFF2-40B4-BE49-F238E27FC236}">
                <a16:creationId xmlns:a16="http://schemas.microsoft.com/office/drawing/2014/main" id="{9BF3CCC8-B2DB-4472-8260-2EE9B3E8A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77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040450CE-8378-462D-8EAB-86465564A5FF}"/>
              </a:ext>
            </a:extLst>
          </p:cNvPr>
          <p:cNvGrpSpPr>
            <a:grpSpLocks/>
          </p:cNvGrpSpPr>
          <p:nvPr/>
        </p:nvGrpSpPr>
        <p:grpSpPr bwMode="auto">
          <a:xfrm>
            <a:off x="0" y="152313"/>
            <a:ext cx="12192000" cy="1077218"/>
            <a:chOff x="-1850896" y="-111219"/>
            <a:chExt cx="15773939" cy="1073139"/>
          </a:xfrm>
        </p:grpSpPr>
        <p:sp>
          <p:nvSpPr>
            <p:cNvPr id="3090" name="Text Box 4">
              <a:extLst>
                <a:ext uri="{FF2B5EF4-FFF2-40B4-BE49-F238E27FC236}">
                  <a16:creationId xmlns:a16="http://schemas.microsoft.com/office/drawing/2014/main" id="{C9242944-C354-4B42-B31F-AFABBC924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1"/>
              <a:ext cx="91440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000">
                <a:latin typeface="VNI-Times" pitchFamily="2" charset="0"/>
              </a:endParaRPr>
            </a:p>
          </p:txBody>
        </p:sp>
        <p:sp>
          <p:nvSpPr>
            <p:cNvPr id="5125" name="Text Box 5">
              <a:extLst>
                <a:ext uri="{FF2B5EF4-FFF2-40B4-BE49-F238E27FC236}">
                  <a16:creationId xmlns:a16="http://schemas.microsoft.com/office/drawing/2014/main" id="{BA42AA4B-A0FD-4055-93C5-022AACDE1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850896" y="-111219"/>
              <a:ext cx="15773939" cy="107313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b="1">
                  <a:solidFill>
                    <a:schemeClr val="bg1"/>
                  </a:solidFill>
                  <a:cs typeface="Arial" panose="020B0604020202020204" pitchFamily="34" charset="0"/>
                </a:rPr>
                <a:t>Một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bạn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đo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độ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dài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đoạn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thẳng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AB </a:t>
              </a:r>
              <a:r>
                <a:rPr lang="en-US" altLang="en-US" b="1" err="1">
                  <a:solidFill>
                    <a:schemeClr val="bg1"/>
                  </a:solidFill>
                  <a:cs typeface="Arial" panose="020B0604020202020204" pitchFamily="34" charset="0"/>
                </a:rPr>
                <a:t>trên</a:t>
              </a:r>
              <a:r>
                <a:rPr lang="en-US" altLang="en-US" b="1">
                  <a:solidFill>
                    <a:schemeClr val="bg1"/>
                  </a:solidFill>
                  <a:cs typeface="Arial" panose="020B0604020202020204" pitchFamily="34" charset="0"/>
                </a:rPr>
                <a:t> mặt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đất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được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20m.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Hãy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vẽ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đoạn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thẳng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AB </a:t>
              </a:r>
              <a:r>
                <a:rPr lang="en-US" altLang="en-US" b="1" err="1">
                  <a:solidFill>
                    <a:schemeClr val="bg1"/>
                  </a:solidFill>
                  <a:cs typeface="Arial" panose="020B0604020202020204" pitchFamily="34" charset="0"/>
                </a:rPr>
                <a:t>đó</a:t>
              </a:r>
              <a:r>
                <a:rPr lang="en-US" altLang="en-US" b="1">
                  <a:solidFill>
                    <a:schemeClr val="bg1"/>
                  </a:solidFill>
                  <a:cs typeface="Arial" panose="020B0604020202020204" pitchFamily="34" charset="0"/>
                </a:rPr>
                <a:t> trên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bản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đồ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có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tỉ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lệ</a:t>
              </a:r>
              <a:r>
                <a:rPr lang="en-US" altLang="en-US" b="1" dirty="0">
                  <a:solidFill>
                    <a:schemeClr val="bg1"/>
                  </a:solidFill>
                  <a:cs typeface="Arial" panose="020B0604020202020204" pitchFamily="34" charset="0"/>
                </a:rPr>
                <a:t> 1 </a:t>
              </a:r>
              <a:r>
                <a:rPr lang="en-US" altLang="en-US" b="1">
                  <a:solidFill>
                    <a:schemeClr val="bg1"/>
                  </a:solidFill>
                  <a:cs typeface="Arial" panose="020B0604020202020204" pitchFamily="34" charset="0"/>
                </a:rPr>
                <a:t>: 400.</a:t>
              </a:r>
              <a:endParaRPr lang="en-US" altLang="en-US" sz="28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126" name="Text Box 6">
            <a:extLst>
              <a:ext uri="{FF2B5EF4-FFF2-40B4-BE49-F238E27FC236}">
                <a16:creationId xmlns:a16="http://schemas.microsoft.com/office/drawing/2014/main" id="{559B0D4E-8D5D-4452-95D5-6D615826A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165" y="3222277"/>
            <a:ext cx="47130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THỰC TẾ Đoạn thẳng AB: 20m 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B9DA5FAD-7CF8-41C3-9D20-DA5B89F40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42" y="3270106"/>
            <a:ext cx="4876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Bài toán cho biết gì?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25E5BF39-2069-4D5D-B402-354600002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9165" y="4374373"/>
            <a:ext cx="70913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bản đồ: 1:400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23A0E649-99B4-4EAD-9176-31151F68B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032704"/>
            <a:ext cx="66151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Bài toán yêu cầu gì?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FF13E4CB-D458-4190-846A-72960517A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890" y="5032118"/>
            <a:ext cx="516870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Vẽ đoạn thẳng AB TRÊN BẢN ĐỒ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E1D61C-70AF-4F24-945C-B88E8CF0A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66"/>
          <a:stretch/>
        </p:blipFill>
        <p:spPr>
          <a:xfrm>
            <a:off x="2634580" y="1453011"/>
            <a:ext cx="6618040" cy="17543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065CF5-AE3F-4D33-AB50-2C02DF402E9E}"/>
              </a:ext>
            </a:extLst>
          </p:cNvPr>
          <p:cNvCxnSpPr/>
          <p:nvPr/>
        </p:nvCxnSpPr>
        <p:spPr>
          <a:xfrm>
            <a:off x="3805359" y="689427"/>
            <a:ext cx="7329715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4CA3438-578A-4B26-A311-E777BF732755}"/>
              </a:ext>
            </a:extLst>
          </p:cNvPr>
          <p:cNvCxnSpPr>
            <a:cxnSpLocks/>
          </p:cNvCxnSpPr>
          <p:nvPr/>
        </p:nvCxnSpPr>
        <p:spPr>
          <a:xfrm>
            <a:off x="7191591" y="1201764"/>
            <a:ext cx="206102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9EB4771-64F7-43FE-A1CF-78A4619DB7D9}"/>
              </a:ext>
            </a:extLst>
          </p:cNvPr>
          <p:cNvGrpSpPr/>
          <p:nvPr/>
        </p:nvGrpSpPr>
        <p:grpSpPr>
          <a:xfrm>
            <a:off x="1625599" y="116114"/>
            <a:ext cx="6531427" cy="4263971"/>
            <a:chOff x="1625599" y="116114"/>
            <a:chExt cx="6531427" cy="4263971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B1727B9-1849-459B-8FE2-0BAC6C30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5599" y="116114"/>
              <a:ext cx="6531427" cy="4263971"/>
            </a:xfrm>
            <a:prstGeom prst="rect">
              <a:avLst/>
            </a:prstGeom>
          </p:spPr>
        </p:pic>
        <p:sp>
          <p:nvSpPr>
            <p:cNvPr id="3" name="Text Box 6">
              <a:extLst>
                <a:ext uri="{FF2B5EF4-FFF2-40B4-BE49-F238E27FC236}">
                  <a16:creationId xmlns:a16="http://schemas.microsoft.com/office/drawing/2014/main" id="{724BAA16-1591-4B23-A362-493A24A4D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1787" y="322055"/>
              <a:ext cx="5419049" cy="2585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Đoạn thẳng AB trên thực tế dài đến: 20m.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Vậy muốn vẽ lên bản đồ thì phải làm sao?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74F04E0-0E8B-4DCD-91F0-B6E5BB7D7238}"/>
              </a:ext>
            </a:extLst>
          </p:cNvPr>
          <p:cNvGrpSpPr/>
          <p:nvPr/>
        </p:nvGrpSpPr>
        <p:grpSpPr>
          <a:xfrm>
            <a:off x="4005943" y="1432848"/>
            <a:ext cx="5225143" cy="3083779"/>
            <a:chOff x="4005943" y="1432848"/>
            <a:chExt cx="5225143" cy="3083779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5026B76C-BC75-4DF6-87A4-0B072DE94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05943" y="1432848"/>
              <a:ext cx="5225143" cy="3083779"/>
            </a:xfrm>
            <a:prstGeom prst="rect">
              <a:avLst/>
            </a:prstGeom>
          </p:spPr>
        </p:pic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48426BDE-90C5-43D7-9F80-DCCD9B7267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1011" y="1889406"/>
              <a:ext cx="4664304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Ta phải </a:t>
              </a:r>
              <a:r>
                <a:rPr lang="en-US" altLang="en-US" sz="3600" b="1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thu nhỏ</a:t>
              </a: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 lại theo tỉ lệ đã cho là 1:400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94A22FE-CD0B-414C-8B12-7D615B1B2529}"/>
              </a:ext>
            </a:extLst>
          </p:cNvPr>
          <p:cNvGrpSpPr/>
          <p:nvPr/>
        </p:nvGrpSpPr>
        <p:grpSpPr>
          <a:xfrm>
            <a:off x="1625599" y="3097461"/>
            <a:ext cx="6531427" cy="1419166"/>
            <a:chOff x="1625599" y="116114"/>
            <a:chExt cx="6531427" cy="4263971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9E8A879-6FF8-41BA-A20D-A9A14BD79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5599" y="116114"/>
              <a:ext cx="6531427" cy="4263971"/>
            </a:xfrm>
            <a:prstGeom prst="rect">
              <a:avLst/>
            </a:prstGeom>
          </p:spPr>
        </p:pic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5996192D-5E8D-4B99-B71D-AC0CFE432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1787" y="322056"/>
              <a:ext cx="5419049" cy="1941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Thu nhỏ thế nào?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283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>
            <a:extLst>
              <a:ext uri="{FF2B5EF4-FFF2-40B4-BE49-F238E27FC236}">
                <a16:creationId xmlns:a16="http://schemas.microsoft.com/office/drawing/2014/main" id="{F1496B19-C504-445A-810C-ADDAAE29B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857" y="1890217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DA0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 20m = ? cm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A1307A67-CA61-44B2-9CDD-BBCA6A1A3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657" y="1343818"/>
            <a:ext cx="7010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Ta có thể thực hiện như sau: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194C7C74-23DA-4D63-BF12-20B4643EE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369" y="2410570"/>
            <a:ext cx="100035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Tính độ dài thu nhỏ của đoạn thẳng AB trên bản đồ là: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635A91F1-67C7-465F-BE3C-E58866456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4114" y="3495839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2000 : 400 =</a:t>
            </a: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9811543D-9C1F-40D4-B255-9DECF847B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851" y="3479964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5 (cm)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A9C3282C-1BFF-4EB5-9532-E1CD04940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068963"/>
            <a:ext cx="106743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 Vẽ đoạn thẳng AB có độ dài 5cm trên bản đồ.</a:t>
            </a:r>
          </a:p>
        </p:txBody>
      </p:sp>
      <p:grpSp>
        <p:nvGrpSpPr>
          <p:cNvPr id="11" name="Nhóm 6">
            <a:extLst>
              <a:ext uri="{FF2B5EF4-FFF2-40B4-BE49-F238E27FC236}">
                <a16:creationId xmlns:a16="http://schemas.microsoft.com/office/drawing/2014/main" id="{62B9B50D-8EC8-4E44-9B98-25E34276683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1077218"/>
            <a:chOff x="-1322965" y="-29884"/>
            <a:chExt cx="14785776" cy="963073"/>
          </a:xfrm>
          <a:solidFill>
            <a:srgbClr val="002060"/>
          </a:solidFill>
        </p:grpSpPr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E7C4FFE4-4E52-4B2A-A0CA-0F5960579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1"/>
              <a:ext cx="9144000" cy="7016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000">
                <a:solidFill>
                  <a:schemeClr val="accent3">
                    <a:lumMod val="20000"/>
                    <a:lumOff val="80000"/>
                  </a:schemeClr>
                </a:solidFill>
                <a:latin typeface="VNI-Times" pitchFamily="2" charset="0"/>
              </a:endParaRPr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621A76AA-69BC-40C0-95F8-DEC2E9015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22965" y="-29884"/>
              <a:ext cx="14785776" cy="963073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b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Một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bạn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đo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độ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dài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đoạn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thẳng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AB </a:t>
              </a:r>
              <a:r>
                <a:rPr lang="en-US" altLang="en-US" b="1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trên</a:t>
              </a:r>
              <a:r>
                <a:rPr lang="en-US" altLang="en-US" b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mặt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đất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được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20m.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Hãy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vẽ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đoạn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thẳng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AB </a:t>
              </a:r>
              <a:r>
                <a:rPr lang="en-US" altLang="en-US" b="1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đó</a:t>
              </a:r>
              <a:r>
                <a:rPr lang="en-US" altLang="en-US" b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trên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bản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đồ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có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tỉ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b="1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lệ</a:t>
              </a:r>
              <a:r>
                <a:rPr lang="en-US" altLang="en-US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 1 </a:t>
              </a:r>
              <a:r>
                <a:rPr lang="en-US" altLang="en-US" b="1">
                  <a:solidFill>
                    <a:schemeClr val="accent3">
                      <a:lumMod val="20000"/>
                      <a:lumOff val="80000"/>
                    </a:schemeClr>
                  </a:solidFill>
                  <a:cs typeface="Arial" panose="020B0604020202020204" pitchFamily="34" charset="0"/>
                </a:rPr>
                <a:t>: 400.</a:t>
              </a:r>
              <a:endParaRPr lang="en-US" alt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F86CE26-5C74-43AB-9B14-D3A6C5FE3A5E}"/>
              </a:ext>
            </a:extLst>
          </p:cNvPr>
          <p:cNvSpPr txBox="1"/>
          <p:nvPr/>
        </p:nvSpPr>
        <p:spPr>
          <a:xfrm>
            <a:off x="6854825" y="1930145"/>
            <a:ext cx="19408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3600" b="1">
                <a:solidFill>
                  <a:srgbClr val="DA0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2000cm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5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9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9D89153A-4228-48DB-9413-2E669C06D92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923925"/>
            <a:chOff x="0" y="0"/>
            <a:chExt cx="12192000" cy="923468"/>
          </a:xfrm>
        </p:grpSpPr>
        <p:sp>
          <p:nvSpPr>
            <p:cNvPr id="2" name="Text Box 4">
              <a:extLst>
                <a:ext uri="{FF2B5EF4-FFF2-40B4-BE49-F238E27FC236}">
                  <a16:creationId xmlns:a16="http://schemas.microsoft.com/office/drawing/2014/main" id="{A00CBC91-D502-4FF3-80BC-658408F93A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1"/>
              <a:ext cx="91440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4000">
                <a:latin typeface="VNI-Times" pitchFamily="2" charset="0"/>
              </a:endParaRPr>
            </a:p>
          </p:txBody>
        </p:sp>
        <p:sp>
          <p:nvSpPr>
            <p:cNvPr id="5125" name="Text Box 5">
              <a:extLst>
                <a:ext uri="{FF2B5EF4-FFF2-40B4-BE49-F238E27FC236}">
                  <a16:creationId xmlns:a16="http://schemas.microsoft.com/office/drawing/2014/main" id="{79A0026F-F69A-4A67-B8E5-8959523635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92346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altLang="en-US" sz="4400" b="1">
                  <a:ln>
                    <a:solidFill>
                      <a:srgbClr val="92D050"/>
                    </a:solidFill>
                  </a:ln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5400" b="1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5400" b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b="1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thực</a:t>
              </a:r>
              <a:r>
                <a:rPr lang="en-US" altLang="en-US" sz="5400" b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b="1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VN Bai Sau" panose="04030605020802020C03" pitchFamily="82" charset="0"/>
                  <a:cs typeface="Times New Roman" panose="02020603050405020304" pitchFamily="18" charset="0"/>
                </a:rPr>
                <a:t>hiện</a:t>
              </a:r>
              <a:endParaRPr lang="en-US" altLang="en-US" sz="3600" b="1">
                <a:solidFill>
                  <a:schemeClr val="accent3">
                    <a:lumMod val="20000"/>
                    <a:lumOff val="8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9BC39C-4EF0-4DAB-967C-EB0C811F4819}"/>
              </a:ext>
            </a:extLst>
          </p:cNvPr>
          <p:cNvGrpSpPr/>
          <p:nvPr/>
        </p:nvGrpSpPr>
        <p:grpSpPr>
          <a:xfrm>
            <a:off x="1111403" y="2344725"/>
            <a:ext cx="13478948" cy="1978093"/>
            <a:chOff x="1111403" y="2344725"/>
            <a:chExt cx="13478948" cy="1978093"/>
          </a:xfrm>
        </p:grpSpPr>
        <p:sp>
          <p:nvSpPr>
            <p:cNvPr id="5126" name="Text Box 6">
              <a:extLst>
                <a:ext uri="{FF2B5EF4-FFF2-40B4-BE49-F238E27FC236}">
                  <a16:creationId xmlns:a16="http://schemas.microsoft.com/office/drawing/2014/main" id="{CF0BFC5E-0C68-4720-A6D4-D465FAE41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6624" y="2344725"/>
              <a:ext cx="11113727" cy="708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Đổi 20m = 2000cm.</a:t>
              </a:r>
              <a:endParaRPr lang="en-US" alt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8" name="Text Box 8">
              <a:extLst>
                <a:ext uri="{FF2B5EF4-FFF2-40B4-BE49-F238E27FC236}">
                  <a16:creationId xmlns:a16="http://schemas.microsoft.com/office/drawing/2014/main" id="{496BC01A-7BE7-4D1C-95B4-307CF61BF7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403" y="2980701"/>
              <a:ext cx="1033725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của đoạn thẳng AB trên bản đồ là:</a:t>
              </a:r>
            </a:p>
          </p:txBody>
        </p:sp>
        <p:sp>
          <p:nvSpPr>
            <p:cNvPr id="5129" name="Text Box 9">
              <a:extLst>
                <a:ext uri="{FF2B5EF4-FFF2-40B4-BE49-F238E27FC236}">
                  <a16:creationId xmlns:a16="http://schemas.microsoft.com/office/drawing/2014/main" id="{31AA43C8-C6E4-4E65-977C-8CA6A557B0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6625" y="3614932"/>
              <a:ext cx="5166014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 : 400 =</a:t>
              </a:r>
            </a:p>
          </p:txBody>
        </p:sp>
        <p:sp>
          <p:nvSpPr>
            <p:cNvPr id="5130" name="Text Box 10">
              <a:extLst>
                <a:ext uri="{FF2B5EF4-FFF2-40B4-BE49-F238E27FC236}">
                  <a16:creationId xmlns:a16="http://schemas.microsoft.com/office/drawing/2014/main" id="{61D70970-F36D-4B4B-8E6C-CB745DB6A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9850" y="3611757"/>
              <a:ext cx="299085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(cm)</a:t>
              </a: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36B36150-001B-4B5E-A6FE-1D4CF28A3670}"/>
              </a:ext>
            </a:extLst>
          </p:cNvPr>
          <p:cNvGrpSpPr>
            <a:grpSpLocks/>
          </p:cNvGrpSpPr>
          <p:nvPr/>
        </p:nvGrpSpPr>
        <p:grpSpPr bwMode="auto">
          <a:xfrm>
            <a:off x="3476624" y="5381140"/>
            <a:ext cx="5943600" cy="1586917"/>
            <a:chOff x="8111552" y="4800600"/>
            <a:chExt cx="3886202" cy="1586763"/>
          </a:xfrm>
          <a:noFill/>
        </p:grpSpPr>
        <p:grpSp>
          <p:nvGrpSpPr>
            <p:cNvPr id="4106" name="Nhóm 4">
              <a:extLst>
                <a:ext uri="{FF2B5EF4-FFF2-40B4-BE49-F238E27FC236}">
                  <a16:creationId xmlns:a16="http://schemas.microsoft.com/office/drawing/2014/main" id="{F31019E7-15A8-4271-B400-309339B835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11552" y="4800600"/>
              <a:ext cx="3886202" cy="1586763"/>
              <a:chOff x="7455108" y="4467598"/>
              <a:chExt cx="3886202" cy="1586763"/>
            </a:xfrm>
            <a:grpFill/>
          </p:grpSpPr>
          <p:sp>
            <p:nvSpPr>
              <p:cNvPr id="4108" name="Rectangle 12">
                <a:extLst>
                  <a:ext uri="{FF2B5EF4-FFF2-40B4-BE49-F238E27FC236}">
                    <a16:creationId xmlns:a16="http://schemas.microsoft.com/office/drawing/2014/main" id="{2C72CC50-49B4-44E1-8B78-54A51CA80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55108" y="4530361"/>
                <a:ext cx="3657600" cy="1524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109" name="AutoShape 13">
                <a:extLst>
                  <a:ext uri="{FF2B5EF4-FFF2-40B4-BE49-F238E27FC236}">
                    <a16:creationId xmlns:a16="http://schemas.microsoft.com/office/drawing/2014/main" id="{56C3A550-F120-4986-B22E-FA0E5FE8E62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7748041" y="5234975"/>
                <a:ext cx="2971800" cy="1588"/>
              </a:xfrm>
              <a:prstGeom prst="straightConnector1">
                <a:avLst/>
              </a:prstGeom>
              <a:grp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</p:spPr>
          </p:cxnSp>
          <p:sp>
            <p:nvSpPr>
              <p:cNvPr id="4110" name="Text Box 15">
                <a:extLst>
                  <a:ext uri="{FF2B5EF4-FFF2-40B4-BE49-F238E27FC236}">
                    <a16:creationId xmlns:a16="http://schemas.microsoft.com/office/drawing/2014/main" id="{53D2F8ED-6BA1-4057-85DE-EDE2BD442E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31710" y="4567734"/>
                <a:ext cx="609600" cy="64633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111" name="Text Box 16">
                <a:extLst>
                  <a:ext uri="{FF2B5EF4-FFF2-40B4-BE49-F238E27FC236}">
                    <a16:creationId xmlns:a16="http://schemas.microsoft.com/office/drawing/2014/main" id="{8740D3A5-B033-41E6-83F1-7429AA33B0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72222" y="4467598"/>
                <a:ext cx="1472626" cy="707886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40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5cm</a:t>
                </a:r>
                <a:endParaRPr lang="en-US" altLang="en-US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2" name="Text Box 17">
                <a:extLst>
                  <a:ext uri="{FF2B5EF4-FFF2-40B4-BE49-F238E27FC236}">
                    <a16:creationId xmlns:a16="http://schemas.microsoft.com/office/drawing/2014/main" id="{866964CC-9FFA-412D-8EB0-43BC613564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18298" y="5344241"/>
                <a:ext cx="2795041" cy="6463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  <a:defRPr/>
                </a:pPr>
                <a:r>
                  <a:rPr lang="en-US" altLang="en-US" sz="36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6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altLang="en-US" sz="36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: 400</a:t>
                </a:r>
              </a:p>
            </p:txBody>
          </p:sp>
          <p:cxnSp>
            <p:nvCxnSpPr>
              <p:cNvPr id="3" name="Đường nối Thẳng 2">
                <a:extLst>
                  <a:ext uri="{FF2B5EF4-FFF2-40B4-BE49-F238E27FC236}">
                    <a16:creationId xmlns:a16="http://schemas.microsoft.com/office/drawing/2014/main" id="{B41B3A98-BC8E-4BFB-8576-C96609D475F5}"/>
                  </a:ext>
                </a:extLst>
              </p:cNvPr>
              <p:cNvCxnSpPr/>
              <p:nvPr/>
            </p:nvCxnSpPr>
            <p:spPr>
              <a:xfrm>
                <a:off x="7756796" y="5097774"/>
                <a:ext cx="0" cy="274611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Đường nối Thẳng 17">
                <a:extLst>
                  <a:ext uri="{FF2B5EF4-FFF2-40B4-BE49-F238E27FC236}">
                    <a16:creationId xmlns:a16="http://schemas.microsoft.com/office/drawing/2014/main" id="{60F57BB1-832F-4943-9909-41C30AF696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8839" y="5105711"/>
                <a:ext cx="0" cy="274610"/>
              </a:xfrm>
              <a:prstGeom prst="line">
                <a:avLst/>
              </a:prstGeom>
              <a:grpFill/>
              <a:ln w="57150">
                <a:solidFill>
                  <a:srgbClr val="00009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07" name="Text Box 14">
              <a:extLst>
                <a:ext uri="{FF2B5EF4-FFF2-40B4-BE49-F238E27FC236}">
                  <a16:creationId xmlns:a16="http://schemas.microsoft.com/office/drawing/2014/main" id="{2E6FE92B-1971-40B6-945A-FBB36B972A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1957" y="4822917"/>
              <a:ext cx="609600" cy="646331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  <a:defRPr/>
              </a:pPr>
              <a:r>
                <a:rPr lang="en-US" altLang="en-US"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15972C-7721-4277-8E77-37AB5BB8B637}"/>
              </a:ext>
            </a:extLst>
          </p:cNvPr>
          <p:cNvGrpSpPr/>
          <p:nvPr/>
        </p:nvGrpSpPr>
        <p:grpSpPr>
          <a:xfrm>
            <a:off x="239985" y="1145517"/>
            <a:ext cx="11751668" cy="1091977"/>
            <a:chOff x="239985" y="1145517"/>
            <a:chExt cx="11751668" cy="1091977"/>
          </a:xfrm>
        </p:grpSpPr>
        <p:grpSp>
          <p:nvGrpSpPr>
            <p:cNvPr id="21" name="组合 4">
              <a:extLst>
                <a:ext uri="{FF2B5EF4-FFF2-40B4-BE49-F238E27FC236}">
                  <a16:creationId xmlns:a16="http://schemas.microsoft.com/office/drawing/2014/main" id="{89B9E1A0-9087-4B4E-9432-FAE6D826698F}"/>
                </a:ext>
              </a:extLst>
            </p:cNvPr>
            <p:cNvGrpSpPr/>
            <p:nvPr/>
          </p:nvGrpSpPr>
          <p:grpSpPr>
            <a:xfrm>
              <a:off x="239985" y="1145517"/>
              <a:ext cx="11581320" cy="1091977"/>
              <a:chOff x="5519347" y="2307215"/>
              <a:chExt cx="6444962" cy="1091977"/>
            </a:xfrm>
          </p:grpSpPr>
          <p:sp>
            <p:nvSpPr>
              <p:cNvPr id="22" name="椭圆 5">
                <a:extLst>
                  <a:ext uri="{FF2B5EF4-FFF2-40B4-BE49-F238E27FC236}">
                    <a16:creationId xmlns:a16="http://schemas.microsoft.com/office/drawing/2014/main" id="{B522A017-8EA7-454A-AF91-E5DEF3E7553B}"/>
                  </a:ext>
                </a:extLst>
              </p:cNvPr>
              <p:cNvSpPr/>
              <p:nvPr/>
            </p:nvSpPr>
            <p:spPr>
              <a:xfrm>
                <a:off x="5519347" y="2385635"/>
                <a:ext cx="597518" cy="903106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002060"/>
                </a:solidFill>
              </a:ln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002060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B1</a:t>
                </a:r>
                <a:endParaRPr lang="zh-CN" altLang="en-US" sz="2800" b="1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23" name="矩形: 圆角 6">
                <a:extLst>
                  <a:ext uri="{FF2B5EF4-FFF2-40B4-BE49-F238E27FC236}">
                    <a16:creationId xmlns:a16="http://schemas.microsoft.com/office/drawing/2014/main" id="{C35E8649-DBCC-44E4-A90F-8F51BCFD920A}"/>
                  </a:ext>
                </a:extLst>
              </p:cNvPr>
              <p:cNvSpPr/>
              <p:nvPr/>
            </p:nvSpPr>
            <p:spPr>
              <a:xfrm>
                <a:off x="6211663" y="2307215"/>
                <a:ext cx="5752646" cy="109197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0">
                <a:solidFill>
                  <a:srgbClr val="002060"/>
                </a:solidFill>
              </a:ln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2D5B57-93AD-4967-A559-C3B95099627A}"/>
                </a:ext>
              </a:extLst>
            </p:cNvPr>
            <p:cNvSpPr txBox="1"/>
            <p:nvPr/>
          </p:nvSpPr>
          <p:spPr>
            <a:xfrm>
              <a:off x="1700383" y="1418245"/>
              <a:ext cx="102912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độ dài thu nhỏ của đoạn thẳng AB (theo cm)</a:t>
              </a:r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A68D8205-55C8-4656-8AAF-643A75BE5AF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343D90-D288-4EF8-AC7D-2DC0C523734A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362DFF-0508-4242-B2B7-62F8C80007AC}"/>
              </a:ext>
            </a:extLst>
          </p:cNvPr>
          <p:cNvGrpSpPr/>
          <p:nvPr/>
        </p:nvGrpSpPr>
        <p:grpSpPr>
          <a:xfrm>
            <a:off x="253253" y="4296400"/>
            <a:ext cx="11687261" cy="1091977"/>
            <a:chOff x="951185" y="7008372"/>
            <a:chExt cx="11687261" cy="1091977"/>
          </a:xfrm>
        </p:grpSpPr>
        <p:grpSp>
          <p:nvGrpSpPr>
            <p:cNvPr id="28" name="组合 4">
              <a:extLst>
                <a:ext uri="{FF2B5EF4-FFF2-40B4-BE49-F238E27FC236}">
                  <a16:creationId xmlns:a16="http://schemas.microsoft.com/office/drawing/2014/main" id="{556996D5-D8D5-46AD-AD36-D5614A7F7B2E}"/>
                </a:ext>
              </a:extLst>
            </p:cNvPr>
            <p:cNvGrpSpPr/>
            <p:nvPr/>
          </p:nvGrpSpPr>
          <p:grpSpPr>
            <a:xfrm>
              <a:off x="951185" y="7008372"/>
              <a:ext cx="11581320" cy="1091977"/>
              <a:chOff x="5519347" y="2307215"/>
              <a:chExt cx="6444962" cy="1091977"/>
            </a:xfrm>
          </p:grpSpPr>
          <p:sp>
            <p:nvSpPr>
              <p:cNvPr id="29" name="椭圆 5">
                <a:extLst>
                  <a:ext uri="{FF2B5EF4-FFF2-40B4-BE49-F238E27FC236}">
                    <a16:creationId xmlns:a16="http://schemas.microsoft.com/office/drawing/2014/main" id="{292D8F47-815F-42BA-8988-1A876B8211E9}"/>
                  </a:ext>
                </a:extLst>
              </p:cNvPr>
              <p:cNvSpPr/>
              <p:nvPr/>
            </p:nvSpPr>
            <p:spPr>
              <a:xfrm>
                <a:off x="5519347" y="2385635"/>
                <a:ext cx="597518" cy="903106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002060"/>
                </a:solidFill>
              </a:ln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002060"/>
                    </a:solidFill>
                    <a:latin typeface="字魂70号-灵悦黑体" panose="00000500000000000000" pitchFamily="2" charset="-122"/>
                    <a:ea typeface="字魂70号-灵悦黑体" panose="00000500000000000000" pitchFamily="2" charset="-122"/>
                  </a:rPr>
                  <a:t>B2</a:t>
                </a:r>
                <a:endParaRPr lang="zh-CN" altLang="en-US" sz="2800" b="1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0" name="矩形: 圆角 6">
                <a:extLst>
                  <a:ext uri="{FF2B5EF4-FFF2-40B4-BE49-F238E27FC236}">
                    <a16:creationId xmlns:a16="http://schemas.microsoft.com/office/drawing/2014/main" id="{D8AA31AF-55D5-4740-95A9-7C180EE3A7E6}"/>
                  </a:ext>
                </a:extLst>
              </p:cNvPr>
              <p:cNvSpPr/>
              <p:nvPr/>
            </p:nvSpPr>
            <p:spPr>
              <a:xfrm>
                <a:off x="6211663" y="2307215"/>
                <a:ext cx="5752646" cy="109197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0">
                <a:solidFill>
                  <a:srgbClr val="002060"/>
                </a:solidFill>
              </a:ln>
              <a:effectLst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>
                  <a:solidFill>
                    <a:srgbClr val="002060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448CAB-6000-4054-B8E4-CA24060FC470}"/>
                </a:ext>
              </a:extLst>
            </p:cNvPr>
            <p:cNvSpPr txBox="1"/>
            <p:nvPr/>
          </p:nvSpPr>
          <p:spPr>
            <a:xfrm>
              <a:off x="2347176" y="7261972"/>
              <a:ext cx="1029127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 đoạn thẳng AB vào vở</a:t>
              </a:r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585</Words>
  <Application>Microsoft Office PowerPoint</Application>
  <PresentationFormat>Widescreen</PresentationFormat>
  <Paragraphs>102</Paragraphs>
  <Slides>18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#9Slide03 AllRoundGothic</vt:lpstr>
      <vt:lpstr>等线 Light</vt:lpstr>
      <vt:lpstr>VNI-Times</vt:lpstr>
      <vt:lpstr>UTM Akashi</vt:lpstr>
      <vt:lpstr>UVN Bai Sau</vt:lpstr>
      <vt:lpstr>SVN-Caprica Script</vt:lpstr>
      <vt:lpstr>字魂70号-灵悦黑体</vt:lpstr>
      <vt:lpstr>Arial</vt:lpstr>
      <vt:lpstr>UTM Neutra</vt:lpstr>
      <vt:lpstr>Times New Roman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4</dc:subject>
  <dc:creator>KTUTS</dc:creator>
  <cp:keywords>YenVu</cp:keywords>
  <cp:lastModifiedBy>Nguyen Huu Hieu</cp:lastModifiedBy>
  <cp:revision>F08</cp:revision>
  <dcterms:created xsi:type="dcterms:W3CDTF">2019-06-09T03:21:54Z</dcterms:created>
  <dcterms:modified xsi:type="dcterms:W3CDTF">2022-04-03T16:39:43Z</dcterms:modified>
  <cp:version>F08</cp:version>
</cp:coreProperties>
</file>