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59" r:id="rId3"/>
    <p:sldId id="260" r:id="rId4"/>
    <p:sldId id="288" r:id="rId5"/>
    <p:sldId id="293" r:id="rId6"/>
    <p:sldId id="265" r:id="rId7"/>
    <p:sldId id="266" r:id="rId8"/>
    <p:sldId id="267" r:id="rId9"/>
    <p:sldId id="268" r:id="rId10"/>
    <p:sldId id="289" r:id="rId11"/>
    <p:sldId id="270" r:id="rId12"/>
    <p:sldId id="271" r:id="rId13"/>
    <p:sldId id="290" r:id="rId14"/>
    <p:sldId id="296" r:id="rId15"/>
    <p:sldId id="298" r:id="rId16"/>
    <p:sldId id="286" r:id="rId17"/>
    <p:sldId id="28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6" d="100"/>
          <a:sy n="66" d="100"/>
        </p:scale>
        <p:origin x="632" y="44"/>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7452B-0226-433E-9EB0-7530B5EB8AAC}"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46EC5-305A-4968-AE3F-16CFD5C6225C}" type="slidenum">
              <a:rPr lang="en-US" smtClean="0"/>
              <a:t>‹#›</a:t>
            </a:fld>
            <a:endParaRPr lang="en-US"/>
          </a:p>
        </p:txBody>
      </p:sp>
    </p:spTree>
    <p:extLst>
      <p:ext uri="{BB962C8B-B14F-4D97-AF65-F5344CB8AC3E}">
        <p14:creationId xmlns:p14="http://schemas.microsoft.com/office/powerpoint/2010/main" val="17135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971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76160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058947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864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816081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821511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59998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695251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978929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619210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16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033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2358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076175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924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541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456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43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723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699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428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7/18/2023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43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944902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2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2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2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3"/><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12.xml"/><Relationship Id="rId4" Type="http://schemas.openxmlformats.org/officeDocument/2006/relationships/audio" Target="../media/media2.mp3"/><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2.xml"/><Relationship Id="rId7" Type="http://schemas.openxmlformats.org/officeDocument/2006/relationships/image" Target="../media/image1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467061" y="0"/>
            <a:ext cx="365759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946" y="163925"/>
            <a:ext cx="4270917" cy="25718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4965" y="976853"/>
            <a:ext cx="1472397" cy="206742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4620" y="591015"/>
            <a:ext cx="1897568" cy="1897568"/>
          </a:xfrm>
          <a:prstGeom prst="rect">
            <a:avLst/>
          </a:prstGeom>
        </p:spPr>
      </p:pic>
    </p:spTree>
    <p:extLst>
      <p:ext uri="{BB962C8B-B14F-4D97-AF65-F5344CB8AC3E}">
        <p14:creationId xmlns:p14="http://schemas.microsoft.com/office/powerpoint/2010/main" val="3319696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3300761"/>
          </a:xfrm>
          <a:prstGeom prst="rect">
            <a:avLst/>
          </a:prstGeom>
        </p:spPr>
      </p:pic>
      <p:sp>
        <p:nvSpPr>
          <p:cNvPr id="14" name="Rectangle 13"/>
          <p:cNvSpPr/>
          <p:nvPr/>
        </p:nvSpPr>
        <p:spPr>
          <a:xfrm>
            <a:off x="0" y="0"/>
            <a:ext cx="1154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3</a:t>
            </a:r>
          </a:p>
        </p:txBody>
      </p:sp>
      <p:pic>
        <p:nvPicPr>
          <p:cNvPr id="3"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03517" y="3599908"/>
            <a:ext cx="609600" cy="609600"/>
          </a:xfrm>
          <a:prstGeom prst="rect">
            <a:avLst/>
          </a:prstGeom>
        </p:spPr>
      </p:pic>
    </p:spTree>
    <p:extLst>
      <p:ext uri="{BB962C8B-B14F-4D97-AF65-F5344CB8AC3E}">
        <p14:creationId xmlns:p14="http://schemas.microsoft.com/office/powerpoint/2010/main" val="3326762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456182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4</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0"/>
            <a:ext cx="12192000" cy="3056238"/>
          </a:xfrm>
          <a:prstGeom prst="rect">
            <a:avLst/>
          </a:prstGeom>
        </p:spPr>
      </p:pic>
      <p:pic>
        <p:nvPicPr>
          <p:cNvPr id="3"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26181" y="3566454"/>
            <a:ext cx="609600" cy="609600"/>
          </a:xfrm>
          <a:prstGeom prst="rect">
            <a:avLst/>
          </a:prstGeom>
        </p:spPr>
      </p:pic>
    </p:spTree>
    <p:extLst>
      <p:ext uri="{BB962C8B-B14F-4D97-AF65-F5344CB8AC3E}">
        <p14:creationId xmlns:p14="http://schemas.microsoft.com/office/powerpoint/2010/main" val="2029286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2265"/>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3+4</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3473" y="12264"/>
            <a:ext cx="10576801" cy="3589580"/>
          </a:xfrm>
          <a:prstGeom prst="rect">
            <a:avLst/>
          </a:prstGeom>
        </p:spPr>
      </p:pic>
      <p:pic>
        <p:nvPicPr>
          <p:cNvPr id="5"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62161" y="48996"/>
            <a:ext cx="609600" cy="609600"/>
          </a:xfrm>
          <a:prstGeom prst="rect">
            <a:avLst/>
          </a:prstGeom>
        </p:spPr>
      </p:pic>
    </p:spTree>
    <p:extLst>
      <p:ext uri="{BB962C8B-B14F-4D97-AF65-F5344CB8AC3E}">
        <p14:creationId xmlns:p14="http://schemas.microsoft.com/office/powerpoint/2010/main" val="1519760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1"/>
            <a:ext cx="12195485" cy="2241395"/>
          </a:xfrm>
          <a:prstGeom prst="rect">
            <a:avLst/>
          </a:prstGeom>
        </p:spPr>
      </p:pic>
      <p:pic>
        <p:nvPicPr>
          <p:cNvPr id="11"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10805" y="2674346"/>
            <a:ext cx="609600" cy="609600"/>
          </a:xfrm>
          <a:prstGeom prst="rect">
            <a:avLst/>
          </a:prstGeom>
        </p:spPr>
      </p:pic>
    </p:spTree>
    <p:extLst>
      <p:ext uri="{BB962C8B-B14F-4D97-AF65-F5344CB8AC3E}">
        <p14:creationId xmlns:p14="http://schemas.microsoft.com/office/powerpoint/2010/main" val="4176185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30259" y="1035117"/>
            <a:ext cx="609600" cy="609600"/>
          </a:xfrm>
          <a:prstGeom prst="rect">
            <a:avLst/>
          </a:prstGeom>
        </p:spPr>
      </p:pic>
      <p:sp>
        <p:nvSpPr>
          <p:cNvPr id="2" name="TextBox 1"/>
          <p:cNvSpPr txBox="1"/>
          <p:nvPr/>
        </p:nvSpPr>
        <p:spPr>
          <a:xfrm>
            <a:off x="200721" y="78059"/>
            <a:ext cx="4215161"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Hát kết hợp vận động phụ họa</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Tree>
    <p:extLst>
      <p:ext uri="{BB962C8B-B14F-4D97-AF65-F5344CB8AC3E}">
        <p14:creationId xmlns:p14="http://schemas.microsoft.com/office/powerpoint/2010/main" val="641471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49044" y="1807102"/>
            <a:ext cx="4943893" cy="1304087"/>
          </a:xfrm>
          <a:prstGeom prst="rect">
            <a:avLst/>
          </a:prstGeom>
        </p:spPr>
      </p:pic>
      <p:sp>
        <p:nvSpPr>
          <p:cNvPr id="4" name="TextBox 3"/>
          <p:cNvSpPr txBox="1"/>
          <p:nvPr/>
        </p:nvSpPr>
        <p:spPr>
          <a:xfrm>
            <a:off x="6646126" y="3245915"/>
            <a:ext cx="3389971" cy="307777"/>
          </a:xfrm>
          <a:prstGeom prst="rect">
            <a:avLst/>
          </a:prstGeom>
          <a:noFill/>
        </p:spPr>
        <p:txBody>
          <a:bodyPr wrap="square" rtlCol="0">
            <a:spAutoFit/>
          </a:bodyPr>
          <a:lstStyle/>
          <a:p>
            <a:r>
              <a:rPr lang="en-US" sz="1400" i="1" dirty="0">
                <a:solidFill>
                  <a:srgbClr val="FF0000"/>
                </a:solidFill>
                <a:latin typeface="Times New Roman" panose="02020603050405020304" pitchFamily="18" charset="0"/>
                <a:cs typeface="Times New Roman" panose="02020603050405020304" pitchFamily="18" charset="0"/>
              </a:rPr>
              <a:t>Chú ý hỏi song câu hỏi mới nêu giáo dục</a:t>
            </a:r>
          </a:p>
        </p:txBody>
      </p:sp>
    </p:spTree>
    <p:extLst>
      <p:ext uri="{BB962C8B-B14F-4D97-AF65-F5344CB8AC3E}">
        <p14:creationId xmlns:p14="http://schemas.microsoft.com/office/powerpoint/2010/main" val="3366780267"/>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2454" y="5208272"/>
            <a:ext cx="609600" cy="609600"/>
          </a:xfrm>
          <a:prstGeom prst="rect">
            <a:avLst/>
          </a:prstGeom>
        </p:spPr>
      </p:pic>
    </p:spTree>
    <p:extLst>
      <p:ext uri="{BB962C8B-B14F-4D97-AF65-F5344CB8AC3E}">
        <p14:creationId xmlns:p14="http://schemas.microsoft.com/office/powerpoint/2010/main" val="4241321975"/>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Rectangle 4"/>
          <p:cNvSpPr/>
          <p:nvPr/>
        </p:nvSpPr>
        <p:spPr>
          <a:xfrm>
            <a:off x="4004013" y="0"/>
            <a:ext cx="2638864" cy="461665"/>
          </a:xfrm>
          <a:prstGeom prst="rect">
            <a:avLst/>
          </a:prstGeom>
        </p:spPr>
        <p:txBody>
          <a:bodyPr wrap="none">
            <a:spAutoFit/>
          </a:bodyPr>
          <a:lstStyle/>
          <a:p>
            <a:r>
              <a:rPr lang="vi-VN" sz="2400" b="1" dirty="0">
                <a:latin typeface="Times New Roman" panose="02020603050405020304" pitchFamily="18" charset="0"/>
                <a:ea typeface="Calibri" panose="020F0502020204030204" pitchFamily="34" charset="0"/>
              </a:rPr>
              <a:t>Hoạt động mở đầu</a:t>
            </a:r>
            <a:endParaRPr lang="en-US" sz="2400" dirty="0"/>
          </a:p>
        </p:txBody>
      </p:sp>
    </p:spTree>
    <p:extLst>
      <p:ext uri="{BB962C8B-B14F-4D97-AF65-F5344CB8AC3E}">
        <p14:creationId xmlns:p14="http://schemas.microsoft.com/office/powerpoint/2010/main" val="3564119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3882483" y="952099"/>
            <a:ext cx="5473391" cy="558038"/>
          </a:xfrm>
          <a:prstGeom prst="rect">
            <a:avLst/>
          </a:prstGeom>
        </p:spPr>
        <p:txBody>
          <a:bodyPr wrap="square">
            <a:spAutoFit/>
          </a:bodyPr>
          <a:lstStyle/>
          <a:p>
            <a:pPr algn="ctr">
              <a:lnSpc>
                <a:spcPct val="115000"/>
              </a:lnSpc>
              <a:spcAft>
                <a:spcPts val="0"/>
              </a:spcAft>
            </a:pPr>
            <a:r>
              <a:rPr lang="vi-VN" sz="2800" b="1"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ĐÓN XUÂN VỀ</a:t>
            </a:r>
            <a:endParaRPr lang="en-US" sz="2800" dirty="0">
              <a:solidFill>
                <a:srgbClr val="FF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5983217" y="39597"/>
            <a:ext cx="1672253" cy="624530"/>
          </a:xfrm>
          <a:prstGeom prst="rect">
            <a:avLst/>
          </a:prstGeom>
        </p:spPr>
        <p:txBody>
          <a:bodyPr wrap="none">
            <a:spAutoFit/>
          </a:bodyPr>
          <a:lstStyle/>
          <a:p>
            <a:pPr algn="ctr">
              <a:lnSpc>
                <a:spcPct val="115000"/>
              </a:lnSpc>
              <a:spcAft>
                <a:spcPts val="0"/>
              </a:spcAft>
            </a:pPr>
            <a:r>
              <a:rPr lang="en-US" sz="3200" b="1" dirty="0">
                <a:solidFill>
                  <a:srgbClr val="FF0000"/>
                </a:solidFill>
                <a:latin typeface="#9Slide05 Dancing Script" panose="03080800040507000D00" pitchFamily="66" charset="0"/>
                <a:ea typeface="Calibri" panose="020F0502020204030204" pitchFamily="34" charset="0"/>
                <a:cs typeface="Times New Roman" panose="02020603050405020304" pitchFamily="18" charset="0"/>
              </a:rPr>
              <a:t>TIẾT 19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1356" y="239759"/>
            <a:ext cx="1518421" cy="83049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3562" y="0"/>
            <a:ext cx="566215" cy="4795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39" y="-18981"/>
            <a:ext cx="4079869" cy="1250099"/>
          </a:xfrm>
          <a:prstGeom prst="rect">
            <a:avLst/>
          </a:prstGeom>
        </p:spPr>
      </p:pic>
      <p:sp>
        <p:nvSpPr>
          <p:cNvPr id="2" name="Rectangle 1"/>
          <p:cNvSpPr/>
          <p:nvPr/>
        </p:nvSpPr>
        <p:spPr>
          <a:xfrm>
            <a:off x="8248185" y="1705811"/>
            <a:ext cx="3943815" cy="1294393"/>
          </a:xfrm>
          <a:prstGeom prst="rect">
            <a:avLst/>
          </a:prstGeom>
        </p:spPr>
        <p:txBody>
          <a:bodyPr wrap="square">
            <a:spAutoFit/>
          </a:bodyPr>
          <a:lstStyle/>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Dân ca Gíay</a:t>
            </a:r>
          </a:p>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Siêu tầm, ghi âm: Nguyễn Tài Tuệ</a:t>
            </a:r>
          </a:p>
          <a:p>
            <a:pPr>
              <a:lnSpc>
                <a:spcPct val="150000"/>
              </a:lnSpc>
              <a:spcAft>
                <a:spcPts val="0"/>
              </a:spcAft>
            </a:pPr>
            <a:r>
              <a:rPr lang="en-US"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Lời mới: Hoàng Anh</a:t>
            </a:r>
            <a:endParaRPr lang="en-US" sz="2400" i="1" dirty="0">
              <a:solidFill>
                <a:srgbClr val="FF0000"/>
              </a:solidFill>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877015"/>
            <a:ext cx="6298353" cy="3980985"/>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8352" y="3311912"/>
            <a:ext cx="5893648" cy="3546087"/>
          </a:xfrm>
          <a:prstGeom prst="rect">
            <a:avLst/>
          </a:prstGeom>
        </p:spPr>
      </p:pic>
    </p:spTree>
    <p:extLst>
      <p:ext uri="{BB962C8B-B14F-4D97-AF65-F5344CB8AC3E}">
        <p14:creationId xmlns:p14="http://schemas.microsoft.com/office/powerpoint/2010/main" val="230026730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
        <p:nvSpPr>
          <p:cNvPr id="14" name="Rectangle 13"/>
          <p:cNvSpPr/>
          <p:nvPr/>
        </p:nvSpPr>
        <p:spPr>
          <a:xfrm>
            <a:off x="92764" y="-29765"/>
            <a:ext cx="5061001" cy="523220"/>
          </a:xfrm>
          <a:prstGeom prst="rect">
            <a:avLst/>
          </a:prstGeom>
        </p:spPr>
        <p:txBody>
          <a:bodyPr wrap="none">
            <a:spAutoFit/>
          </a:bodyPr>
          <a:lstStyle/>
          <a:p>
            <a:r>
              <a:rPr lang="pt-BR" sz="2800" b="1" dirty="0">
                <a:effectLst/>
                <a:latin typeface="#9Slide05 Dancing Script" panose="03080800040507000D00" pitchFamily="66" charset="0"/>
                <a:ea typeface="Calibri" panose="020F0502020204030204" pitchFamily="34" charset="0"/>
              </a:rPr>
              <a:t>H</a:t>
            </a:r>
            <a:r>
              <a:rPr lang="vi-VN" sz="2800" b="1" dirty="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15" name="Rectangle 14"/>
          <p:cNvSpPr/>
          <p:nvPr/>
        </p:nvSpPr>
        <p:spPr>
          <a:xfrm>
            <a:off x="5515337" y="101185"/>
            <a:ext cx="3589444" cy="461665"/>
          </a:xfrm>
          <a:prstGeom prst="rect">
            <a:avLst/>
          </a:prstGeom>
        </p:spPr>
        <p:txBody>
          <a:bodyPr wrap="none">
            <a:spAutoFit/>
          </a:bodyPr>
          <a:lstStyle/>
          <a:p>
            <a:r>
              <a:rPr lang="pt-BR" sz="2400" dirty="0">
                <a:effectLst/>
                <a:latin typeface="Times New Roman" panose="02020603050405020304" pitchFamily="18" charset="0"/>
                <a:ea typeface="Calibri" panose="020F0502020204030204" pitchFamily="34" charset="0"/>
              </a:rPr>
              <a:t>Giới thiệu tác giả, tác phẩm</a:t>
            </a:r>
            <a:endParaRPr lang="en-US" sz="3200" dirty="0"/>
          </a:p>
        </p:txBody>
      </p:sp>
      <p:sp>
        <p:nvSpPr>
          <p:cNvPr id="4" name="Rectangle 3"/>
          <p:cNvSpPr/>
          <p:nvPr/>
        </p:nvSpPr>
        <p:spPr>
          <a:xfrm>
            <a:off x="92764" y="832563"/>
            <a:ext cx="11939402" cy="1047979"/>
          </a:xfrm>
          <a:prstGeom prst="rect">
            <a:avLst/>
          </a:prstGeom>
        </p:spPr>
        <p:txBody>
          <a:bodyPr wrap="square">
            <a:spAutoFit/>
          </a:bodyPr>
          <a:lstStyle/>
          <a:p>
            <a:pPr algn="just">
              <a:lnSpc>
                <a:spcPct val="115000"/>
              </a:lnSpc>
              <a:spcAft>
                <a:spcPts val="800"/>
              </a:spcAft>
            </a:pP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202122"/>
                </a:solidFill>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Nguyễn Tài Tuệ </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(sinh năm 1936 tại xã Thanh Văn, huyện Thanh Chương, tỉnh Nghệ An) là một nhạc sĩ nổi tiếng với dòng nhạc truyền thống cách mạng ở Việt Nam. Tác phẩm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của ông được đánh giá là một ca khúc rất chuẩn mực về âm nhạc. Không chỉ "</a:t>
            </a:r>
            <a:r>
              <a:rPr lang="en-US" i="1"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Xa khơi"</a:t>
            </a:r>
            <a:r>
              <a:rPr lang="en-US" dirty="0">
                <a:solidFill>
                  <a:srgbClr val="212529"/>
                </a:solidFill>
                <a:latin typeface="Times New Roman" panose="02020603050405020304" pitchFamily="18" charset="0"/>
                <a:ea typeface="Calibri" panose="020F0502020204030204" pitchFamily="34" charset="0"/>
                <a:cs typeface="Times New Roman" panose="02020603050405020304" pitchFamily="18" charset="0"/>
              </a:rPr>
              <a:t> mà rất nhiều ca khúc khác của ông đã sống mãi với thời gian.</a:t>
            </a: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9" name="Picture 18" descr="https://hopamviet.vn/assets/images/composers/109029a4113c5843ef6c6fe1e2e0574f.jpg"/>
          <p:cNvPicPr/>
          <p:nvPr/>
        </p:nvPicPr>
        <p:blipFill>
          <a:blip r:embed="rId4">
            <a:extLst>
              <a:ext uri="{28A0092B-C50C-407E-A947-70E740481C1C}">
                <a14:useLocalDpi xmlns:a14="http://schemas.microsoft.com/office/drawing/2010/main" val="0"/>
              </a:ext>
            </a:extLst>
          </a:blip>
          <a:srcRect/>
          <a:stretch>
            <a:fillRect/>
          </a:stretch>
        </p:blipFill>
        <p:spPr bwMode="auto">
          <a:xfrm>
            <a:off x="9556595" y="1683732"/>
            <a:ext cx="2475571" cy="2181511"/>
          </a:xfrm>
          <a:prstGeom prst="rect">
            <a:avLst/>
          </a:prstGeom>
          <a:noFill/>
          <a:ln>
            <a:noFill/>
          </a:ln>
        </p:spPr>
      </p:pic>
      <p:sp>
        <p:nvSpPr>
          <p:cNvPr id="5" name="Rectangle 4"/>
          <p:cNvSpPr/>
          <p:nvPr/>
        </p:nvSpPr>
        <p:spPr>
          <a:xfrm>
            <a:off x="0" y="2122336"/>
            <a:ext cx="9344722" cy="729430"/>
          </a:xfrm>
          <a:prstGeom prst="rect">
            <a:avLst/>
          </a:prstGeom>
        </p:spPr>
        <p:txBody>
          <a:bodyPr wrap="square">
            <a:spAutoFit/>
          </a:bodyPr>
          <a:lstStyle/>
          <a:p>
            <a:pPr algn="just">
              <a:lnSpc>
                <a:spcPct val="115000"/>
              </a:lnSpc>
              <a:spcAft>
                <a:spcPts val="800"/>
              </a:spcAft>
            </a:pPr>
            <a:r>
              <a:rPr lang="pt-BR" dirty="0">
                <a:latin typeface="Times New Roman" panose="02020603050405020304" pitchFamily="18" charset="0"/>
                <a:ea typeface="Calibri" panose="020F0502020204030204" pitchFamily="34" charset="0"/>
                <a:cs typeface="Times New Roman" panose="02020603050405020304" pitchFamily="18" charset="0"/>
              </a:rPr>
              <a:t>+ </a:t>
            </a:r>
            <a:r>
              <a:rPr lang="vi-VN" dirty="0">
                <a:latin typeface="Times New Roman" panose="02020603050405020304" pitchFamily="18" charset="0"/>
                <a:ea typeface="Calibri" panose="020F0502020204030204" pitchFamily="34" charset="0"/>
                <a:cs typeface="Times New Roman" panose="02020603050405020304" pitchFamily="18" charset="0"/>
              </a:rPr>
              <a:t>Bài </a:t>
            </a:r>
            <a:r>
              <a:rPr lang="en-US" b="1" i="1" dirty="0">
                <a:latin typeface="Times New Roman" panose="02020603050405020304" pitchFamily="18" charset="0"/>
                <a:ea typeface="Calibri" panose="020F0502020204030204" pitchFamily="34" charset="0"/>
                <a:cs typeface="Times New Roman" panose="02020603050405020304" pitchFamily="18" charset="0"/>
              </a:rPr>
              <a:t>Đón xuân về có sắc thái vui tươi</a:t>
            </a:r>
            <a:r>
              <a:rPr lang="vi-VN" dirty="0">
                <a:latin typeface="Times New Roman" panose="02020603050405020304" pitchFamily="18" charset="0"/>
                <a:ea typeface="Calibri" panose="020F0502020204030204" pitchFamily="34" charset="0"/>
                <a:cs typeface="Times New Roman" panose="02020603050405020304" pitchFamily="18" charset="0"/>
              </a:rPr>
              <a:t> nói về</a:t>
            </a:r>
            <a:r>
              <a:rPr lang="en-US" dirty="0">
                <a:latin typeface="Times New Roman" panose="02020603050405020304" pitchFamily="18" charset="0"/>
                <a:ea typeface="Calibri" panose="020F0502020204030204" pitchFamily="34" charset="0"/>
                <a:cs typeface="Times New Roman" panose="02020603050405020304" pitchFamily="18" charset="0"/>
              </a:rPr>
              <a:t> cảnh múa ca của các em nhỏ vừng miền Tây Bắc đón mùa xuân sang với thiên nhiên đặc trưng loài hoa của mùa xuân là hoa đòa rất vui và đẹp</a:t>
            </a:r>
            <a:r>
              <a:rPr lang="vi-VN" dirty="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3441611"/>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8258710" y="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effectLst/>
              <a:uLnTx/>
              <a:uFillTx/>
              <a:latin typeface="Arial"/>
              <a:cs typeface="+mn-cs"/>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8961"/>
            <a:ext cx="6344381" cy="694502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4380" y="3412274"/>
            <a:ext cx="5847619" cy="3523786"/>
          </a:xfrm>
          <a:prstGeom prst="rect">
            <a:avLst/>
          </a:prstGeom>
        </p:spPr>
      </p:pic>
      <p:pic>
        <p:nvPicPr>
          <p:cNvPr id="5" name="DON XUAN VE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18424" y="1818301"/>
            <a:ext cx="609600" cy="609600"/>
          </a:xfrm>
          <a:prstGeom prst="rect">
            <a:avLst/>
          </a:prstGeom>
        </p:spPr>
      </p:pic>
      <p:pic>
        <p:nvPicPr>
          <p:cNvPr id="3" name="Đón xuân về (Tập hát theo lời bài hát mẫu SGK Âm Nhạc lớp 3 CTPT 2018 - NXBG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818424" y="710606"/>
            <a:ext cx="609600" cy="609600"/>
          </a:xfrm>
          <a:prstGeom prst="rect">
            <a:avLst/>
          </a:prstGeom>
        </p:spPr>
      </p:pic>
    </p:spTree>
    <p:extLst>
      <p:ext uri="{BB962C8B-B14F-4D97-AF65-F5344CB8AC3E}">
        <p14:creationId xmlns:p14="http://schemas.microsoft.com/office/powerpoint/2010/main" val="1392969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8419"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4977705" y="0"/>
            <a:ext cx="18838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Đọc lời ca</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sp>
        <p:nvSpPr>
          <p:cNvPr id="2" name="Rectangle 1"/>
          <p:cNvSpPr/>
          <p:nvPr/>
        </p:nvSpPr>
        <p:spPr>
          <a:xfrm>
            <a:off x="223185" y="780125"/>
            <a:ext cx="11842433" cy="2907976"/>
          </a:xfrm>
          <a:prstGeom prst="rect">
            <a:avLst/>
          </a:prstGeom>
        </p:spPr>
        <p:txBody>
          <a:bodyPr wrap="square">
            <a:spAutoFit/>
          </a:bodyPr>
          <a:lstStyle/>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1: Xuân sang khắp trên bản làng. Xuân vui múa ca nhịp nhàng.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2: Em hát vang mừng xuân mới sang. Em hát vang mừng xuân mới sang.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3: Ngàn muôn cánh hoa đào. Mùa xuân mới đón chào.</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8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Câu hát 4: Các bạn ơi cùng đón xuân về. Bạn ơi cùng đón xuân về.</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058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Dạy từng câu</a:t>
            </a:r>
          </a:p>
        </p:txBody>
      </p:sp>
      <p:sp>
        <p:nvSpPr>
          <p:cNvPr id="12" name="Rectangle 11"/>
          <p:cNvSpPr/>
          <p:nvPr/>
        </p:nvSpPr>
        <p:spPr>
          <a:xfrm>
            <a:off x="5699975" y="19064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1</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16" y="1124286"/>
            <a:ext cx="12088801" cy="1607763"/>
          </a:xfrm>
          <a:prstGeom prst="rect">
            <a:avLst/>
          </a:prstGeom>
        </p:spPr>
      </p:pic>
      <p:pic>
        <p:nvPicPr>
          <p:cNvPr id="5"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69342" y="3107298"/>
            <a:ext cx="609600" cy="609600"/>
          </a:xfrm>
          <a:prstGeom prst="rect">
            <a:avLst/>
          </a:prstGeom>
        </p:spPr>
      </p:pic>
    </p:spTree>
    <p:extLst>
      <p:ext uri="{BB962C8B-B14F-4D97-AF65-F5344CB8AC3E}">
        <p14:creationId xmlns:p14="http://schemas.microsoft.com/office/powerpoint/2010/main" val="402255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36737"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2</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4"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25459" y="3231081"/>
            <a:ext cx="609600" cy="60960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631" y="0"/>
            <a:ext cx="12223631" cy="3044283"/>
          </a:xfrm>
          <a:prstGeom prst="rect">
            <a:avLst/>
          </a:prstGeom>
        </p:spPr>
      </p:pic>
    </p:spTree>
    <p:extLst>
      <p:ext uri="{BB962C8B-B14F-4D97-AF65-F5344CB8AC3E}">
        <p14:creationId xmlns:p14="http://schemas.microsoft.com/office/powerpoint/2010/main" val="563658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36737"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1+2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16898"/>
            <a:ext cx="6520070" cy="314110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0070" y="4035358"/>
            <a:ext cx="5671930" cy="2822641"/>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4244" y="0"/>
            <a:ext cx="10167756" cy="3155795"/>
          </a:xfrm>
          <a:prstGeom prst="rect">
            <a:avLst/>
          </a:prstGeom>
        </p:spPr>
      </p:pic>
      <p:pic>
        <p:nvPicPr>
          <p:cNvPr id="3"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4737" y="3425758"/>
            <a:ext cx="609600" cy="609600"/>
          </a:xfrm>
          <a:prstGeom prst="rect">
            <a:avLst/>
          </a:prstGeom>
        </p:spPr>
      </p:pic>
    </p:spTree>
    <p:extLst>
      <p:ext uri="{BB962C8B-B14F-4D97-AF65-F5344CB8AC3E}">
        <p14:creationId xmlns:p14="http://schemas.microsoft.com/office/powerpoint/2010/main" val="450244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TotalTime>
  <Words>311</Words>
  <Application>Microsoft Office PowerPoint</Application>
  <PresentationFormat>Widescreen</PresentationFormat>
  <Paragraphs>29</Paragraphs>
  <Slides>16</Slides>
  <Notes>10</Notes>
  <HiddenSlides>0</HiddenSlides>
  <MMClips>11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#9Slide05 Dancing Script</vt:lpstr>
      <vt:lpstr>Arial</vt:lpstr>
      <vt:lpstr>Calibri</vt:lpstr>
      <vt:lpstr>Times New Roman</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OS</cp:lastModifiedBy>
  <cp:revision>78</cp:revision>
  <dcterms:created xsi:type="dcterms:W3CDTF">2022-04-03T11:00:56Z</dcterms:created>
  <dcterms:modified xsi:type="dcterms:W3CDTF">2023-07-18T15:02:32Z</dcterms:modified>
</cp:coreProperties>
</file>