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99" r:id="rId6"/>
    <p:sldMasterId id="2147483914" r:id="rId7"/>
  </p:sldMasterIdLst>
  <p:notesMasterIdLst>
    <p:notesMasterId r:id="rId19"/>
  </p:notesMasterIdLst>
  <p:sldIdLst>
    <p:sldId id="515" r:id="rId8"/>
    <p:sldId id="361" r:id="rId9"/>
    <p:sldId id="307" r:id="rId10"/>
    <p:sldId id="309" r:id="rId11"/>
    <p:sldId id="314" r:id="rId12"/>
    <p:sldId id="362" r:id="rId13"/>
    <p:sldId id="3404" r:id="rId14"/>
    <p:sldId id="3403" r:id="rId15"/>
    <p:sldId id="265" r:id="rId16"/>
    <p:sldId id="3397" r:id="rId17"/>
    <p:sldId id="51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82" d="100"/>
          <a:sy n="82" d="100"/>
        </p:scale>
        <p:origin x="59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2023/7/18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0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2023/7/18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2023/7/18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2023/7/18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2023/7/18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2023/7/18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2023/7/18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2023/7/18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2023/7/18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2023/7/18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2023/7/18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2023/7/18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2023/7/18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2023/7/18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2023/7/18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2023/7/18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2023/7/18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2023/7/18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2023/7/18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2023/7/18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2023/7/18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2023/7/18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2023/7/18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2023/7/18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2023/7/18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2023/7/18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2023/7/18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2023/7/18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2023/7/18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2023/7/18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2023/7/18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2023/7/18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2023/7/18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2023/7/18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2023/7/18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2023/7/18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2023/7/18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2023/7/18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2023/7/18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2023/7/18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2023/7/18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2023/7/18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2023/7/18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2023/7/18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2023/7/18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2023/7/18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7068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87200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101468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05559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25961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459931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9670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50764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1360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060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5201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2332703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422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18/07/2023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61FB12-3AFE-461D-A353-36A826BF37E5}"/>
              </a:ext>
            </a:extLst>
          </p:cNvPr>
          <p:cNvSpPr txBox="1"/>
          <p:nvPr userDrawn="1"/>
        </p:nvSpPr>
        <p:spPr>
          <a:xfrm>
            <a:off x="8807694" y="0"/>
            <a:ext cx="3333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1177852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18/07/2023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6022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18/07/2023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61FB12-3AFE-461D-A353-36A826BF37E5}"/>
              </a:ext>
            </a:extLst>
          </p:cNvPr>
          <p:cNvSpPr txBox="1"/>
          <p:nvPr userDrawn="1"/>
        </p:nvSpPr>
        <p:spPr>
          <a:xfrm>
            <a:off x="8807694" y="0"/>
            <a:ext cx="3333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1332461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18/07/2023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178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18/07/2023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0876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18/07/2023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8372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18/07/2023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46416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18/07/2023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3717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18/07/2023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91340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18/07/2023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47380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18/07/2023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43280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18/07/2023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528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926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2023/7/18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pPr/>
              <a:t>2023/7/18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pPr/>
              <a:t>2023/7/18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pPr/>
              <a:t>2023/7/18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5228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18/07/2023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82402C-3402-45B4-B724-46FFAC8E693D}"/>
              </a:ext>
            </a:extLst>
          </p:cNvPr>
          <p:cNvSpPr txBox="1"/>
          <p:nvPr userDrawn="1"/>
        </p:nvSpPr>
        <p:spPr>
          <a:xfrm>
            <a:off x="8807694" y="0"/>
            <a:ext cx="332155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10175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44.png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43.jpeg"/><Relationship Id="rId4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44.png"/><Relationship Id="rId4" Type="http://schemas.openxmlformats.org/officeDocument/2006/relationships/image" Target="../media/image4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file:///C:\Users\Admin\Desktop\ppt%2031\ch&#7919;%20hoa%20Q.mp4" TargetMode="External"/><Relationship Id="rId1" Type="http://schemas.openxmlformats.org/officeDocument/2006/relationships/tags" Target="../tags/tag6.xml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9.xml"/><Relationship Id="rId1" Type="http://schemas.openxmlformats.org/officeDocument/2006/relationships/video" Target="file:///D:\7511139756161436000%20(2).mp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C00000"/>
                </a:solidFill>
              </a:rPr>
              <a:t>Tập</a:t>
            </a:r>
            <a:r>
              <a:rPr lang="en-US" sz="6600" dirty="0">
                <a:solidFill>
                  <a:srgbClr val="C00000"/>
                </a:solidFill>
              </a:rPr>
              <a:t> </a:t>
            </a:r>
            <a:r>
              <a:rPr lang="en-US" sz="6600" dirty="0" err="1">
                <a:solidFill>
                  <a:srgbClr val="C00000"/>
                </a:solidFill>
              </a:rPr>
              <a:t>viết</a:t>
            </a:r>
            <a:r>
              <a:rPr lang="en-US" sz="6600" dirty="0">
                <a:solidFill>
                  <a:srgbClr val="C00000"/>
                </a:solidFill>
              </a:rPr>
              <a:t> </a:t>
            </a:r>
            <a:r>
              <a:rPr lang="en-US" sz="6600" dirty="0" err="1">
                <a:solidFill>
                  <a:srgbClr val="C00000"/>
                </a:solidFill>
              </a:rPr>
              <a:t>chữ</a:t>
            </a:r>
            <a:r>
              <a:rPr lang="en-US" sz="6600" dirty="0">
                <a:solidFill>
                  <a:srgbClr val="C00000"/>
                </a:solidFill>
              </a:rPr>
              <a:t> </a:t>
            </a:r>
            <a:r>
              <a:rPr lang="en-US" sz="6600" dirty="0" err="1">
                <a:solidFill>
                  <a:srgbClr val="C00000"/>
                </a:solidFill>
              </a:rPr>
              <a:t>hoa</a:t>
            </a:r>
            <a:r>
              <a:rPr lang="en-US" sz="6600" dirty="0">
                <a:solidFill>
                  <a:srgbClr val="C00000"/>
                </a:solidFill>
              </a:rPr>
              <a:t> </a:t>
            </a:r>
            <a:r>
              <a:rPr lang="en-US" sz="6600" b="1" dirty="0">
                <a:solidFill>
                  <a:srgbClr val="C00000"/>
                </a:solidFill>
                <a:latin typeface="HP001 4 hàng" panose="020B0603050302020204" pitchFamily="34" charset="0"/>
              </a:rPr>
              <a:t>Z</a:t>
            </a:r>
            <a:r>
              <a:rPr lang="en-US" sz="6600" dirty="0">
                <a:solidFill>
                  <a:srgbClr val="C00000"/>
                </a:solidFill>
              </a:rPr>
              <a:t> </a:t>
            </a:r>
            <a:r>
              <a:rPr lang="en-US" sz="6600" dirty="0" err="1">
                <a:solidFill>
                  <a:srgbClr val="C00000"/>
                </a:solidFill>
              </a:rPr>
              <a:t>hoa</a:t>
            </a:r>
            <a:r>
              <a:rPr lang="en-US" sz="6600" dirty="0">
                <a:solidFill>
                  <a:srgbClr val="C00000"/>
                </a:solidFill>
              </a:rPr>
              <a:t> (</a:t>
            </a:r>
            <a:r>
              <a:rPr lang="en-US" sz="6600" dirty="0" err="1">
                <a:solidFill>
                  <a:srgbClr val="C00000"/>
                </a:solidFill>
              </a:rPr>
              <a:t>kiểu</a:t>
            </a:r>
            <a:r>
              <a:rPr lang="en-US" sz="6600" dirty="0">
                <a:solidFill>
                  <a:srgbClr val="C00000"/>
                </a:solidFill>
              </a:rPr>
              <a:t> 2)</a:t>
            </a:r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0CF2BF1B-663F-4548-B5E3-8BFB05A88393}"/>
              </a:ext>
            </a:extLst>
          </p:cNvPr>
          <p:cNvSpPr txBox="1"/>
          <p:nvPr/>
        </p:nvSpPr>
        <p:spPr>
          <a:xfrm>
            <a:off x="3229412" y="110163"/>
            <a:ext cx="6507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TRƯỜNG TIỂU 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HỌC GIA QUẤT</a:t>
            </a:r>
            <a:endParaRPr 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344407" y="1062126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E79F877D-5681-4E56-85A3-BBE592E709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841" y="2334134"/>
            <a:ext cx="5631190" cy="37541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D46743-184E-49A7-BBE6-C38FDF6CAC1B}"/>
              </a:ext>
            </a:extLst>
          </p:cNvPr>
          <p:cNvSpPr txBox="1"/>
          <p:nvPr/>
        </p:nvSpPr>
        <p:spPr>
          <a:xfrm>
            <a:off x="949347" y="2589399"/>
            <a:ext cx="7591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LUYỆN VIẾT VỞ</a:t>
            </a:r>
            <a:endParaRPr lang="en-US" sz="5400" dirty="0">
              <a:solidFill>
                <a:schemeClr val="accent2"/>
              </a:solidFill>
              <a:latin typeface="+mj-lt"/>
              <a:ea typeface="HP001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E486D6-2119-42BF-89EA-8B63C247C028}"/>
              </a:ext>
            </a:extLst>
          </p:cNvPr>
          <p:cNvSpPr txBox="1"/>
          <p:nvPr/>
        </p:nvSpPr>
        <p:spPr>
          <a:xfrm>
            <a:off x="422794" y="3679399"/>
            <a:ext cx="7154436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Học sinh viết vào vở </a:t>
            </a:r>
            <a:r>
              <a:rPr lang="vi-VN" sz="2400" b="1" i="1" dirty="0">
                <a:solidFill>
                  <a:srgbClr val="0070C0"/>
                </a:solidFill>
                <a:latin typeface="+mj-lt"/>
              </a:rPr>
              <a:t>Tập viết</a:t>
            </a:r>
            <a:endParaRPr lang="en-US" sz="2400" b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Tm="0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4600340" y="322734"/>
            <a:ext cx="7591660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UTM Cookies" panose="02040603050506020204" pitchFamily="18" charset="0"/>
                <a:ea typeface="Arial-Rounded"/>
                <a:cs typeface="+mn-cs"/>
              </a:rPr>
              <a:t>CHỮ HOA 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Z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2AF9FF-F79E-4B41-BCE2-7473F2F750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34" t="24511" r="13656" b="24889"/>
          <a:stretch/>
        </p:blipFill>
        <p:spPr>
          <a:xfrm>
            <a:off x="6379430" y="1470125"/>
            <a:ext cx="3132015" cy="3053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487EB8-EC70-4801-A528-9E8DB46BF8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53647" b="-923"/>
          <a:stretch/>
        </p:blipFill>
        <p:spPr>
          <a:xfrm>
            <a:off x="2628305" y="1350004"/>
            <a:ext cx="3559505" cy="36504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6777A7-A253-498A-A8D1-B39BDD1EAB8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948" y="322734"/>
            <a:ext cx="2456247" cy="1827815"/>
          </a:xfrm>
          <a:prstGeom prst="flowChartConnector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1087588" y="5517301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Z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3795613" y="5596533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Z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37070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640013" y="3067050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40013" y="24050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a) 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408874" y="921114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: </a:t>
            </a: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7490096">
            <a:off x="4367213" y="525462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774825" y="1700213"/>
            <a:ext cx="6965950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Z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vừa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ô li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640013" y="31416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5 ô li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682875" y="3786189"/>
            <a:ext cx="1627188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B7702E1-0A6E-43BB-B0DB-B5E337EA59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r="53647" b="-923"/>
          <a:stretch/>
        </p:blipFill>
        <p:spPr>
          <a:xfrm>
            <a:off x="6805319" y="2304503"/>
            <a:ext cx="3559505" cy="36504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94F5AAA-7AB3-4765-9905-31D143475ECD}"/>
              </a:ext>
            </a:extLst>
          </p:cNvPr>
          <p:cNvSpPr txBox="1"/>
          <p:nvPr/>
        </p:nvSpPr>
        <p:spPr>
          <a:xfrm>
            <a:off x="4568456" y="139337"/>
            <a:ext cx="63582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HP001 4 hàng" panose="020B0603050302020204" pitchFamily="34" charset="0"/>
                <a:ea typeface="Arial-Rounded"/>
              </a:rPr>
              <a:t>Z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"/>
                            </p:stCondLst>
                            <p:childTnLst>
                              <p:par>
                                <p:cTn id="3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80"/>
                            </p:stCondLst>
                            <p:childTnLst>
                              <p:par>
                                <p:cTn id="4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60"/>
                            </p:stCondLst>
                            <p:childTnLst>
                              <p:par>
                                <p:cTn id="4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024188" y="3738563"/>
            <a:ext cx="1771650" cy="5222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395539" y="889001"/>
            <a:ext cx="41322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951652" y="1673315"/>
            <a:ext cx="7204075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Z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ô li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2746378" y="2303464"/>
            <a:ext cx="512763" cy="4699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855913" y="2373314"/>
            <a:ext cx="22860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) 2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rưỡi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911475" y="31194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E664F3-7868-47FD-A6E5-8353E86304D2}"/>
              </a:ext>
            </a:extLst>
          </p:cNvPr>
          <p:cNvSpPr txBox="1"/>
          <p:nvPr/>
        </p:nvSpPr>
        <p:spPr>
          <a:xfrm>
            <a:off x="4479776" y="141971"/>
            <a:ext cx="6097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HP001 4 hàng" panose="020B0603050302020204" pitchFamily="34" charset="0"/>
                <a:ea typeface="Arial-Rounded"/>
              </a:rPr>
              <a:t>Z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7BA21CC-9B16-4542-9689-915EC72CFD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934" t="24511" r="13656" b="24889"/>
          <a:stretch/>
        </p:blipFill>
        <p:spPr>
          <a:xfrm>
            <a:off x="7162550" y="2181382"/>
            <a:ext cx="3524447" cy="3435987"/>
          </a:xfrm>
          <a:prstGeom prst="rect">
            <a:avLst/>
          </a:prstGeom>
        </p:spPr>
      </p:pic>
      <p:sp>
        <p:nvSpPr>
          <p:cNvPr id="34" name="Line 26"/>
          <p:cNvSpPr>
            <a:spLocks noChangeShapeType="1"/>
          </p:cNvSpPr>
          <p:nvPr/>
        </p:nvSpPr>
        <p:spPr bwMode="auto">
          <a:xfrm>
            <a:off x="7170636" y="2773364"/>
            <a:ext cx="3524447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</a:ln>
          <a:effectLst/>
        </p:spPr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.VnTime" panose="020B7200000000000000" pitchFamily="34" charset="0"/>
              <a:ea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2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 animBg="1"/>
      <p:bldP spid="16" grpId="0" build="allAtOnce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695575" y="30686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22539" y="92710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:</a:t>
            </a:r>
          </a:p>
        </p:txBody>
      </p:sp>
      <p:pic>
        <p:nvPicPr>
          <p:cNvPr id="6150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014382" y="1666806"/>
            <a:ext cx="5181600" cy="3777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lvl="0"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Z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?</a:t>
            </a: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759075" y="2276475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755900" y="23368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a)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703514" y="3644901"/>
            <a:ext cx="20240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D557C87-20CC-4BE8-8A80-58CB5B6D19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r="53647" b="-923"/>
          <a:stretch/>
        </p:blipFill>
        <p:spPr>
          <a:xfrm>
            <a:off x="7220304" y="1889127"/>
            <a:ext cx="3424024" cy="35115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9942897-8430-4A96-8369-E630D48345C3}"/>
              </a:ext>
            </a:extLst>
          </p:cNvPr>
          <p:cNvSpPr txBox="1"/>
          <p:nvPr/>
        </p:nvSpPr>
        <p:spPr>
          <a:xfrm>
            <a:off x="4466956" y="152306"/>
            <a:ext cx="6097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Z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  <p:bldP spid="13" grpId="0" animBg="1"/>
      <p:bldP spid="19" grpId="0" build="allAtOnce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AF4C8C-9B9C-484A-9F12-FB31106D5450}"/>
              </a:ext>
            </a:extLst>
          </p:cNvPr>
          <p:cNvSpPr txBox="1"/>
          <p:nvPr/>
        </p:nvSpPr>
        <p:spPr>
          <a:xfrm>
            <a:off x="2526285" y="443905"/>
            <a:ext cx="715443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Viết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hoa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Z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(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cỡ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ea typeface="Arial-Rounded"/>
              </a:rPr>
              <a:t>vừa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Arial-Rounded"/>
              <a:cs typeface="+mn-cs"/>
            </a:endParaRPr>
          </a:p>
        </p:txBody>
      </p:sp>
      <p:pic>
        <p:nvPicPr>
          <p:cNvPr id="4" name="chữ hoa Q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4"/>
          <a:stretch>
            <a:fillRect/>
          </a:stretch>
        </p:blipFill>
        <p:spPr>
          <a:xfrm>
            <a:off x="1219200" y="1714500"/>
            <a:ext cx="9975273" cy="47971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622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81376" y="322702"/>
            <a:ext cx="4262706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Z 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</a:rPr>
              <a:t>cỡ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nhỏ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)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7511139756161436000 (2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28048" y="900752"/>
            <a:ext cx="10426889" cy="5957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4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3690BF-3D90-438A-8D55-C8946495AA2F}"/>
              </a:ext>
            </a:extLst>
          </p:cNvPr>
          <p:cNvSpPr txBox="1"/>
          <p:nvPr/>
        </p:nvSpPr>
        <p:spPr>
          <a:xfrm>
            <a:off x="4413040" y="1369"/>
            <a:ext cx="7591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VIẾT ỨNG DỤNG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HP001" panose="020B06030503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272683-E51A-47C9-B56A-3997BFEC8EF4}"/>
              </a:ext>
            </a:extLst>
          </p:cNvPr>
          <p:cNvSpPr txBox="1"/>
          <p:nvPr/>
        </p:nvSpPr>
        <p:spPr>
          <a:xfrm>
            <a:off x="1089213" y="2729753"/>
            <a:ext cx="103407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được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hoa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?</a:t>
            </a:r>
          </a:p>
          <a:p>
            <a:pPr marL="514350" marR="0" lvl="0" indent="-5143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Khoảng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giữa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ghi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tiếng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như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thế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Những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cao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2.5 li 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C1D0F64-B630-4936-9A0B-EAAEAA03910A}"/>
              </a:ext>
            </a:extLst>
          </p:cNvPr>
          <p:cNvGrpSpPr/>
          <p:nvPr/>
        </p:nvGrpSpPr>
        <p:grpSpPr>
          <a:xfrm>
            <a:off x="518617" y="1084218"/>
            <a:ext cx="11887198" cy="1879416"/>
            <a:chOff x="403937" y="2043957"/>
            <a:chExt cx="6648038" cy="118108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91A6CDD-FA01-49BB-B625-AEA899440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0927" b="84500"/>
            <a:stretch/>
          </p:blipFill>
          <p:spPr>
            <a:xfrm>
              <a:off x="418676" y="2043957"/>
              <a:ext cx="6365271" cy="87016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D323952-62A6-45B8-8951-BCE491178FA7}"/>
                </a:ext>
              </a:extLst>
            </p:cNvPr>
            <p:cNvSpPr txBox="1"/>
            <p:nvPr/>
          </p:nvSpPr>
          <p:spPr>
            <a:xfrm>
              <a:off x="403937" y="2354668"/>
              <a:ext cx="6648038" cy="8703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Tǟần </a:t>
              </a:r>
              <a:r>
                <a:rPr lang="en-US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Z</a:t>
              </a:r>
              <a:r>
                <a:rPr lang="vi-VN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uǬ T</a:t>
              </a:r>
              <a:r>
                <a:rPr lang="en-US" sz="42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ỏa</a:t>
              </a:r>
              <a:r>
                <a:rPr lang="vi-VN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n là wgưƟ a</a:t>
              </a:r>
              <a:r>
                <a:rPr lang="el-GR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ζ </a:t>
              </a:r>
              <a:r>
                <a:rPr lang="vi-VN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hùng </a:t>
              </a:r>
              <a:r>
                <a:rPr lang="el-GR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η</a:t>
              </a:r>
              <a:r>
                <a:rPr lang="vi-VN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ỏ ǇuĔ</a:t>
              </a:r>
              <a:r>
                <a:rPr lang="en-US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BD8492F-F47A-4261-B084-D5E555A6CB7E}"/>
              </a:ext>
            </a:extLst>
          </p:cNvPr>
          <p:cNvSpPr txBox="1"/>
          <p:nvPr/>
        </p:nvSpPr>
        <p:spPr>
          <a:xfrm>
            <a:off x="1514315" y="4189244"/>
            <a:ext cx="10532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sym typeface="Wingdings" panose="05000000000000000000" pitchFamily="2" charset="2"/>
              </a:rPr>
              <a:t>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Khoảng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cách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giữa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ghi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tiếng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là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1 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o.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341B73-696F-42BB-95D6-E545C6B6EE1C}"/>
              </a:ext>
            </a:extLst>
          </p:cNvPr>
          <p:cNvSpPr txBox="1"/>
          <p:nvPr/>
        </p:nvSpPr>
        <p:spPr>
          <a:xfrm>
            <a:off x="1703521" y="3127099"/>
            <a:ext cx="37994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Z, T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</a:rPr>
              <a:t>.</a:t>
            </a:r>
            <a:endParaRPr lang="vi-VN" sz="3200" dirty="0">
              <a:solidFill>
                <a:srgbClr val="70AD47">
                  <a:lumMod val="75000"/>
                </a:srgbClr>
              </a:solidFill>
              <a:latin typeface="UTM Avo" panose="0204060305050602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0D1869-7DE4-48DB-ACFD-94B3B8D89C2F}"/>
              </a:ext>
            </a:extLst>
          </p:cNvPr>
          <p:cNvSpPr txBox="1"/>
          <p:nvPr/>
        </p:nvSpPr>
        <p:spPr>
          <a:xfrm>
            <a:off x="1609016" y="5081476"/>
            <a:ext cx="8159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</a:rPr>
              <a:t>Chữ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g, l, h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</a:rPr>
              <a:t>.</a:t>
            </a:r>
            <a:endParaRPr lang="vi-VN" sz="3200" dirty="0">
              <a:solidFill>
                <a:srgbClr val="70AD47">
                  <a:lumMod val="75000"/>
                </a:srgb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8" grpId="0" uiExpand="1"/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</TotalTime>
  <Words>251</Words>
  <Application>Microsoft Office PowerPoint</Application>
  <PresentationFormat>Widescreen</PresentationFormat>
  <Paragraphs>41</Paragraphs>
  <Slides>11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11</vt:i4>
      </vt:variant>
    </vt:vector>
  </HeadingPairs>
  <TitlesOfParts>
    <vt:vector size="30" baseType="lpstr">
      <vt:lpstr>等线</vt:lpstr>
      <vt:lpstr>微软雅黑</vt:lpstr>
      <vt:lpstr>.VnTime</vt:lpstr>
      <vt:lpstr>Arial</vt:lpstr>
      <vt:lpstr>Arial-Rounded</vt:lpstr>
      <vt:lpstr>Calibri</vt:lpstr>
      <vt:lpstr>HP001</vt:lpstr>
      <vt:lpstr>HP001 4 hàng</vt:lpstr>
      <vt:lpstr>Times New Roman</vt:lpstr>
      <vt:lpstr>UTM Avo</vt:lpstr>
      <vt:lpstr>UTM Cookies</vt:lpstr>
      <vt:lpstr>字魂59号-创粗黑</vt:lpstr>
      <vt:lpstr>Office Theme</vt:lpstr>
      <vt:lpstr>1_Office 主题</vt:lpstr>
      <vt:lpstr>千图网海量PPT模板www.58pic.com​​</vt:lpstr>
      <vt:lpstr>2_Office 主题</vt:lpstr>
      <vt:lpstr>https://www.freeppt7.com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Quý Tài Trịnh</cp:lastModifiedBy>
  <cp:revision>68</cp:revision>
  <dcterms:created xsi:type="dcterms:W3CDTF">2021-07-20T01:55:21Z</dcterms:created>
  <dcterms:modified xsi:type="dcterms:W3CDTF">2023-07-18T11:00:31Z</dcterms:modified>
</cp:coreProperties>
</file>