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1"/>
  </p:notesMasterIdLst>
  <p:sldIdLst>
    <p:sldId id="746" r:id="rId3"/>
    <p:sldId id="751" r:id="rId4"/>
    <p:sldId id="752" r:id="rId5"/>
    <p:sldId id="747" r:id="rId6"/>
    <p:sldId id="281" r:id="rId7"/>
    <p:sldId id="674" r:id="rId8"/>
    <p:sldId id="487" r:id="rId9"/>
    <p:sldId id="861" r:id="rId10"/>
    <p:sldId id="862" r:id="rId11"/>
    <p:sldId id="863" r:id="rId12"/>
    <p:sldId id="864" r:id="rId13"/>
    <p:sldId id="754" r:id="rId14"/>
    <p:sldId id="486" r:id="rId15"/>
    <p:sldId id="855" r:id="rId16"/>
    <p:sldId id="815" r:id="rId17"/>
    <p:sldId id="865" r:id="rId18"/>
    <p:sldId id="866" r:id="rId19"/>
    <p:sldId id="7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0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1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8FFB9-0811-44E0-B521-47F904F0D633}"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53BDC-FEB5-4D86-970A-129D09342864}" type="slidenum">
              <a:rPr lang="en-US" smtClean="0"/>
              <a:t>‹#›</a:t>
            </a:fld>
            <a:endParaRPr lang="en-US"/>
          </a:p>
        </p:txBody>
      </p:sp>
    </p:spTree>
    <p:extLst>
      <p:ext uri="{BB962C8B-B14F-4D97-AF65-F5344CB8AC3E}">
        <p14:creationId xmlns:p14="http://schemas.microsoft.com/office/powerpoint/2010/main" val="165931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69557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7926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115768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8558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54022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13549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7443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172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8582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493322"/>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21355"/>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9.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13 627 – 8 454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13 627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5019675" y="2816002"/>
            <a:ext cx="382130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8 454</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1</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166351" y="403235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5" name="Oval 14">
            <a:extLst>
              <a:ext uri="{FF2B5EF4-FFF2-40B4-BE49-F238E27FC236}">
                <a16:creationId xmlns:a16="http://schemas.microsoft.com/office/drawing/2014/main" id="{84D6D8D5-9001-6520-FD81-4529B572E368}"/>
              </a:ext>
            </a:extLst>
          </p:cNvPr>
          <p:cNvSpPr/>
          <p:nvPr/>
        </p:nvSpPr>
        <p:spPr>
          <a:xfrm>
            <a:off x="63359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86 769 – 78 495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86 769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4248150" y="2816002"/>
            <a:ext cx="4592827" cy="1569660"/>
          </a:xfrm>
          <a:prstGeom prst="rect">
            <a:avLst/>
          </a:prstGeom>
          <a:noFill/>
        </p:spPr>
        <p:txBody>
          <a:bodyPr wrap="square" rtlCol="0">
            <a:spAutoFit/>
          </a:bodyPr>
          <a:lstStyle/>
          <a:p>
            <a:pPr lvl="0">
              <a:defRPr/>
            </a:pPr>
            <a:r>
              <a:rPr lang="en-US" sz="9600" spc="600">
                <a:solidFill>
                  <a:prstClr val="white"/>
                </a:solidFill>
                <a:cs typeface="Arial" panose="020B0604020202020204" pitchFamily="34" charset="0"/>
              </a:rPr>
              <a:t>78 495</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166351" y="403235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3359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iCiel Cadena" panose="02000503000000020004" charset="0"/>
                  <a:ea typeface="+mn-ea"/>
                  <a:cs typeface="iCiel Cadena" panose="02000503000000020004" charset="0"/>
                </a:rPr>
                <a:t>Sao </a:t>
              </a:r>
              <a:r>
                <a:rPr kumimoji="0" lang="en-US" sz="3200" b="0" i="0" u="none" strike="noStrike" kern="1200" cap="none" spc="0" normalizeH="0" baseline="0" noProof="0" dirty="0" err="1">
                  <a:ln>
                    <a:noFill/>
                  </a:ln>
                  <a:solidFill>
                    <a:srgbClr val="00B0F0"/>
                  </a:solidFill>
                  <a:effectLst/>
                  <a:uLnTx/>
                  <a:uFillTx/>
                  <a:latin typeface="iCiel Cadena" panose="02000503000000020004" charset="0"/>
                  <a:ea typeface="+mn-ea"/>
                  <a:cs typeface="iCiel Cadena" panose="02000503000000020004" charset="0"/>
                </a:rPr>
                <a:t>Thủy</a:t>
              </a:r>
              <a:endParaRPr kumimoji="0" lang="en-US" sz="3200" b="0" i="0" u="none" strike="noStrike" kern="1200" cap="none" spc="0" normalizeH="0" baseline="0" noProof="0" dirty="0">
                <a:ln>
                  <a:noFill/>
                </a:ln>
                <a:solidFill>
                  <a:srgbClr val="00B0F0"/>
                </a:solidFill>
                <a:effectLst/>
                <a:uLnTx/>
                <a:uFillTx/>
                <a:latin typeface="iCiel Cadena" panose="02000503000000020004" charset="0"/>
                <a:ea typeface="+mn-ea"/>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203380" y="432435"/>
            <a:ext cx="11607856" cy="1336040"/>
            <a:chOff x="-177" y="635"/>
            <a:chExt cx="18050" cy="2104"/>
          </a:xfrm>
        </p:grpSpPr>
        <p:sp>
          <p:nvSpPr>
            <p:cNvPr id="422" name="Text Box 421"/>
            <p:cNvSpPr txBox="1"/>
            <p:nvPr/>
          </p:nvSpPr>
          <p:spPr>
            <a:xfrm>
              <a:off x="957" y="794"/>
              <a:ext cx="16916" cy="1945"/>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Trong các phép tính dưới đây, những phép tính nào có kết quả bé hơn 6 000, những phép tính nào có kết quả lớn hơn 20 000?</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77" y="635"/>
              <a:ext cx="1334" cy="1210"/>
              <a:chOff x="5686354" y="1599839"/>
              <a:chExt cx="581207" cy="527780"/>
            </a:xfrm>
          </p:grpSpPr>
          <p:sp>
            <p:nvSpPr>
              <p:cNvPr id="424" name="椭圆 26"/>
              <p:cNvSpPr/>
              <p:nvPr/>
            </p:nvSpPr>
            <p:spPr>
              <a:xfrm>
                <a:off x="5742554" y="164235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686354" y="1599839"/>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grpSp>
        <p:nvGrpSpPr>
          <p:cNvPr id="17" name="Group 16">
            <a:extLst>
              <a:ext uri="{FF2B5EF4-FFF2-40B4-BE49-F238E27FC236}">
                <a16:creationId xmlns:a16="http://schemas.microsoft.com/office/drawing/2014/main" id="{0E13B198-9D48-2C51-B404-52CD9A9AB271}"/>
              </a:ext>
            </a:extLst>
          </p:cNvPr>
          <p:cNvGrpSpPr/>
          <p:nvPr/>
        </p:nvGrpSpPr>
        <p:grpSpPr>
          <a:xfrm>
            <a:off x="457196" y="1733546"/>
            <a:ext cx="3657607" cy="3657607"/>
            <a:chOff x="457196" y="1733546"/>
            <a:chExt cx="3657607" cy="3657607"/>
          </a:xfrm>
        </p:grpSpPr>
        <p:pic>
          <p:nvPicPr>
            <p:cNvPr id="12" name="Picture 11" descr="A picture containing silhouette&#10;&#10;Description automatically generated">
              <a:extLst>
                <a:ext uri="{FF2B5EF4-FFF2-40B4-BE49-F238E27FC236}">
                  <a16:creationId xmlns:a16="http://schemas.microsoft.com/office/drawing/2014/main" id="{6B49312C-1340-08E9-8780-9732AF6CB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16" name="TextBox 15">
              <a:extLst>
                <a:ext uri="{FF2B5EF4-FFF2-40B4-BE49-F238E27FC236}">
                  <a16:creationId xmlns:a16="http://schemas.microsoft.com/office/drawing/2014/main" id="{400F9CF2-4174-B8C2-4BD5-713E3C41287E}"/>
                </a:ext>
              </a:extLst>
            </p:cNvPr>
            <p:cNvSpPr txBox="1"/>
            <p:nvPr/>
          </p:nvSpPr>
          <p:spPr>
            <a:xfrm>
              <a:off x="1133475" y="3171825"/>
              <a:ext cx="2571750" cy="646331"/>
            </a:xfrm>
            <a:prstGeom prst="rect">
              <a:avLst/>
            </a:prstGeom>
            <a:noFill/>
          </p:spPr>
          <p:txBody>
            <a:bodyPr wrap="square" rtlCol="0">
              <a:spAutoFit/>
            </a:bodyPr>
            <a:lstStyle/>
            <a:p>
              <a:r>
                <a:rPr lang="en-US" sz="3600" dirty="0"/>
                <a:t>3500 + 2500</a:t>
              </a:r>
            </a:p>
          </p:txBody>
        </p:sp>
      </p:grpSp>
      <p:grpSp>
        <p:nvGrpSpPr>
          <p:cNvPr id="18" name="Group 17">
            <a:extLst>
              <a:ext uri="{FF2B5EF4-FFF2-40B4-BE49-F238E27FC236}">
                <a16:creationId xmlns:a16="http://schemas.microsoft.com/office/drawing/2014/main" id="{37EEF129-AC55-04B6-A0C2-C04710004F83}"/>
              </a:ext>
            </a:extLst>
          </p:cNvPr>
          <p:cNvGrpSpPr/>
          <p:nvPr/>
        </p:nvGrpSpPr>
        <p:grpSpPr>
          <a:xfrm>
            <a:off x="4305296" y="1552571"/>
            <a:ext cx="3657607" cy="3657607"/>
            <a:chOff x="457196" y="1733546"/>
            <a:chExt cx="3657607" cy="3657607"/>
          </a:xfrm>
        </p:grpSpPr>
        <p:pic>
          <p:nvPicPr>
            <p:cNvPr id="20" name="Picture 19" descr="A picture containing silhouette&#10;&#10;Description automatically generated">
              <a:extLst>
                <a:ext uri="{FF2B5EF4-FFF2-40B4-BE49-F238E27FC236}">
                  <a16:creationId xmlns:a16="http://schemas.microsoft.com/office/drawing/2014/main" id="{03C15EC2-9C60-AB37-2776-D02B4A09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1" name="TextBox 20">
              <a:extLst>
                <a:ext uri="{FF2B5EF4-FFF2-40B4-BE49-F238E27FC236}">
                  <a16:creationId xmlns:a16="http://schemas.microsoft.com/office/drawing/2014/main" id="{6590E7F0-489E-10F4-D27E-0292D03EB296}"/>
                </a:ext>
              </a:extLst>
            </p:cNvPr>
            <p:cNvSpPr txBox="1"/>
            <p:nvPr/>
          </p:nvSpPr>
          <p:spPr>
            <a:xfrm>
              <a:off x="1133475" y="3171825"/>
              <a:ext cx="2571750" cy="646331"/>
            </a:xfrm>
            <a:prstGeom prst="rect">
              <a:avLst/>
            </a:prstGeom>
            <a:noFill/>
          </p:spPr>
          <p:txBody>
            <a:bodyPr wrap="square" rtlCol="0">
              <a:spAutoFit/>
            </a:bodyPr>
            <a:lstStyle/>
            <a:p>
              <a:r>
                <a:rPr lang="en-US" sz="3600" dirty="0"/>
                <a:t>4956 + 1000</a:t>
              </a:r>
            </a:p>
          </p:txBody>
        </p:sp>
      </p:grpSp>
      <p:grpSp>
        <p:nvGrpSpPr>
          <p:cNvPr id="22" name="Group 21">
            <a:extLst>
              <a:ext uri="{FF2B5EF4-FFF2-40B4-BE49-F238E27FC236}">
                <a16:creationId xmlns:a16="http://schemas.microsoft.com/office/drawing/2014/main" id="{E98ED64F-6453-0BBF-DDC8-389E48E37B88}"/>
              </a:ext>
            </a:extLst>
          </p:cNvPr>
          <p:cNvGrpSpPr/>
          <p:nvPr/>
        </p:nvGrpSpPr>
        <p:grpSpPr>
          <a:xfrm>
            <a:off x="7991471" y="1495421"/>
            <a:ext cx="3657607" cy="3657607"/>
            <a:chOff x="457196" y="1733546"/>
            <a:chExt cx="3657607" cy="3657607"/>
          </a:xfrm>
        </p:grpSpPr>
        <p:pic>
          <p:nvPicPr>
            <p:cNvPr id="23" name="Picture 22" descr="A picture containing silhouette&#10;&#10;Description automatically generated">
              <a:extLst>
                <a:ext uri="{FF2B5EF4-FFF2-40B4-BE49-F238E27FC236}">
                  <a16:creationId xmlns:a16="http://schemas.microsoft.com/office/drawing/2014/main" id="{337C5E99-F28B-3EB7-46FB-82E255BEA5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4" name="TextBox 23">
              <a:extLst>
                <a:ext uri="{FF2B5EF4-FFF2-40B4-BE49-F238E27FC236}">
                  <a16:creationId xmlns:a16="http://schemas.microsoft.com/office/drawing/2014/main" id="{C3431E73-4F4A-CAB4-84DC-7EBB83C05569}"/>
                </a:ext>
              </a:extLst>
            </p:cNvPr>
            <p:cNvSpPr txBox="1"/>
            <p:nvPr/>
          </p:nvSpPr>
          <p:spPr>
            <a:xfrm>
              <a:off x="1133475" y="3171825"/>
              <a:ext cx="2971800" cy="646331"/>
            </a:xfrm>
            <a:prstGeom prst="rect">
              <a:avLst/>
            </a:prstGeom>
            <a:noFill/>
          </p:spPr>
          <p:txBody>
            <a:bodyPr wrap="square" rtlCol="0">
              <a:spAutoFit/>
            </a:bodyPr>
            <a:lstStyle/>
            <a:p>
              <a:r>
                <a:rPr lang="en-US" sz="3600" dirty="0"/>
                <a:t>15 000 + 6 000</a:t>
              </a:r>
            </a:p>
          </p:txBody>
        </p:sp>
      </p:grpSp>
      <p:grpSp>
        <p:nvGrpSpPr>
          <p:cNvPr id="26" name="Group 25">
            <a:extLst>
              <a:ext uri="{FF2B5EF4-FFF2-40B4-BE49-F238E27FC236}">
                <a16:creationId xmlns:a16="http://schemas.microsoft.com/office/drawing/2014/main" id="{478755DB-1959-4BD5-2762-BD3202B6B993}"/>
              </a:ext>
            </a:extLst>
          </p:cNvPr>
          <p:cNvGrpSpPr/>
          <p:nvPr/>
        </p:nvGrpSpPr>
        <p:grpSpPr>
          <a:xfrm>
            <a:off x="2362196" y="3629021"/>
            <a:ext cx="3657607" cy="3657607"/>
            <a:chOff x="457196" y="1733546"/>
            <a:chExt cx="3657607" cy="3657607"/>
          </a:xfrm>
        </p:grpSpPr>
        <p:pic>
          <p:nvPicPr>
            <p:cNvPr id="27" name="Picture 26" descr="A picture containing silhouette&#10;&#10;Description automatically generated">
              <a:extLst>
                <a:ext uri="{FF2B5EF4-FFF2-40B4-BE49-F238E27FC236}">
                  <a16:creationId xmlns:a16="http://schemas.microsoft.com/office/drawing/2014/main" id="{8B28F813-F6D4-DB2E-33BB-BB3CBAFB7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8" name="TextBox 27">
              <a:extLst>
                <a:ext uri="{FF2B5EF4-FFF2-40B4-BE49-F238E27FC236}">
                  <a16:creationId xmlns:a16="http://schemas.microsoft.com/office/drawing/2014/main" id="{29C3D5BA-CF7E-5B25-6A98-AA977E17C001}"/>
                </a:ext>
              </a:extLst>
            </p:cNvPr>
            <p:cNvSpPr txBox="1"/>
            <p:nvPr/>
          </p:nvSpPr>
          <p:spPr>
            <a:xfrm>
              <a:off x="847725" y="3171825"/>
              <a:ext cx="3267075" cy="646331"/>
            </a:xfrm>
            <a:prstGeom prst="rect">
              <a:avLst/>
            </a:prstGeom>
            <a:noFill/>
          </p:spPr>
          <p:txBody>
            <a:bodyPr wrap="square" rtlCol="0">
              <a:spAutoFit/>
            </a:bodyPr>
            <a:lstStyle/>
            <a:p>
              <a:r>
                <a:rPr lang="en-US" sz="3600" dirty="0"/>
                <a:t>41 600 – 21 500</a:t>
              </a:r>
            </a:p>
          </p:txBody>
        </p:sp>
      </p:grpSp>
      <p:grpSp>
        <p:nvGrpSpPr>
          <p:cNvPr id="40" name="Group 39">
            <a:extLst>
              <a:ext uri="{FF2B5EF4-FFF2-40B4-BE49-F238E27FC236}">
                <a16:creationId xmlns:a16="http://schemas.microsoft.com/office/drawing/2014/main" id="{7A1CB4FA-F70A-6737-E14B-08ADD7FC8C49}"/>
              </a:ext>
            </a:extLst>
          </p:cNvPr>
          <p:cNvGrpSpPr/>
          <p:nvPr/>
        </p:nvGrpSpPr>
        <p:grpSpPr>
          <a:xfrm>
            <a:off x="6496046" y="3638546"/>
            <a:ext cx="3657607" cy="3657607"/>
            <a:chOff x="457196" y="1733546"/>
            <a:chExt cx="3657607" cy="3657607"/>
          </a:xfrm>
        </p:grpSpPr>
        <p:pic>
          <p:nvPicPr>
            <p:cNvPr id="41" name="Picture 40" descr="A picture containing silhouette&#10;&#10;Description automatically generated">
              <a:extLst>
                <a:ext uri="{FF2B5EF4-FFF2-40B4-BE49-F238E27FC236}">
                  <a16:creationId xmlns:a16="http://schemas.microsoft.com/office/drawing/2014/main" id="{69EBBDE4-A575-A496-3E89-96F8115C6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42" name="TextBox 41">
              <a:extLst>
                <a:ext uri="{FF2B5EF4-FFF2-40B4-BE49-F238E27FC236}">
                  <a16:creationId xmlns:a16="http://schemas.microsoft.com/office/drawing/2014/main" id="{B5BA6786-639D-C91D-7C9A-0F5AEAF03364}"/>
                </a:ext>
              </a:extLst>
            </p:cNvPr>
            <p:cNvSpPr txBox="1"/>
            <p:nvPr/>
          </p:nvSpPr>
          <p:spPr>
            <a:xfrm>
              <a:off x="1133475" y="3171825"/>
              <a:ext cx="2914650" cy="646331"/>
            </a:xfrm>
            <a:prstGeom prst="rect">
              <a:avLst/>
            </a:prstGeom>
            <a:noFill/>
          </p:spPr>
          <p:txBody>
            <a:bodyPr wrap="square" rtlCol="0">
              <a:spAutoFit/>
            </a:bodyPr>
            <a:lstStyle/>
            <a:p>
              <a:r>
                <a:rPr lang="en-US" sz="3600" dirty="0"/>
                <a:t>9 850 – 4 000</a:t>
              </a:r>
            </a:p>
          </p:txBody>
        </p:sp>
      </p:grpSp>
      <p:sp>
        <p:nvSpPr>
          <p:cNvPr id="45" name="TextBox 44">
            <a:extLst>
              <a:ext uri="{FF2B5EF4-FFF2-40B4-BE49-F238E27FC236}">
                <a16:creationId xmlns:a16="http://schemas.microsoft.com/office/drawing/2014/main" id="{853F5483-BE4D-E3DA-EE4B-2ACEEEB09BA3}"/>
              </a:ext>
            </a:extLst>
          </p:cNvPr>
          <p:cNvSpPr txBox="1"/>
          <p:nvPr/>
        </p:nvSpPr>
        <p:spPr>
          <a:xfrm>
            <a:off x="1543049" y="2686050"/>
            <a:ext cx="2333626" cy="646331"/>
          </a:xfrm>
          <a:prstGeom prst="rect">
            <a:avLst/>
          </a:prstGeom>
          <a:noFill/>
        </p:spPr>
        <p:txBody>
          <a:bodyPr wrap="square" rtlCol="0">
            <a:spAutoFit/>
          </a:bodyPr>
          <a:lstStyle/>
          <a:p>
            <a:r>
              <a:rPr lang="en-US" sz="3600" b="1" dirty="0">
                <a:solidFill>
                  <a:srgbClr val="FF0000"/>
                </a:solidFill>
              </a:rPr>
              <a:t>= 6 000</a:t>
            </a:r>
          </a:p>
        </p:txBody>
      </p:sp>
      <p:sp>
        <p:nvSpPr>
          <p:cNvPr id="46" name="TextBox 45">
            <a:extLst>
              <a:ext uri="{FF2B5EF4-FFF2-40B4-BE49-F238E27FC236}">
                <a16:creationId xmlns:a16="http://schemas.microsoft.com/office/drawing/2014/main" id="{5CC226A5-1B7C-9413-7AE3-91C9698F3E40}"/>
              </a:ext>
            </a:extLst>
          </p:cNvPr>
          <p:cNvSpPr txBox="1"/>
          <p:nvPr/>
        </p:nvSpPr>
        <p:spPr>
          <a:xfrm>
            <a:off x="5495924" y="2514600"/>
            <a:ext cx="2333626" cy="646331"/>
          </a:xfrm>
          <a:prstGeom prst="rect">
            <a:avLst/>
          </a:prstGeom>
          <a:noFill/>
        </p:spPr>
        <p:txBody>
          <a:bodyPr wrap="square" rtlCol="0">
            <a:spAutoFit/>
          </a:bodyPr>
          <a:lstStyle/>
          <a:p>
            <a:r>
              <a:rPr lang="en-US" sz="3600" b="1" dirty="0">
                <a:solidFill>
                  <a:srgbClr val="FF0000"/>
                </a:solidFill>
              </a:rPr>
              <a:t>= 5 956</a:t>
            </a:r>
          </a:p>
        </p:txBody>
      </p:sp>
      <p:sp>
        <p:nvSpPr>
          <p:cNvPr id="47" name="TextBox 46">
            <a:extLst>
              <a:ext uri="{FF2B5EF4-FFF2-40B4-BE49-F238E27FC236}">
                <a16:creationId xmlns:a16="http://schemas.microsoft.com/office/drawing/2014/main" id="{7AD1C267-04DD-B0EB-A24D-8649A63CE453}"/>
              </a:ext>
            </a:extLst>
          </p:cNvPr>
          <p:cNvSpPr txBox="1"/>
          <p:nvPr/>
        </p:nvSpPr>
        <p:spPr>
          <a:xfrm>
            <a:off x="9001124" y="2505075"/>
            <a:ext cx="2333626" cy="646331"/>
          </a:xfrm>
          <a:prstGeom prst="rect">
            <a:avLst/>
          </a:prstGeom>
          <a:noFill/>
        </p:spPr>
        <p:txBody>
          <a:bodyPr wrap="square" rtlCol="0">
            <a:spAutoFit/>
          </a:bodyPr>
          <a:lstStyle/>
          <a:p>
            <a:r>
              <a:rPr lang="en-US" sz="3600" b="1" dirty="0">
                <a:solidFill>
                  <a:srgbClr val="FF0000"/>
                </a:solidFill>
              </a:rPr>
              <a:t>= 21 000</a:t>
            </a:r>
          </a:p>
        </p:txBody>
      </p:sp>
      <p:sp>
        <p:nvSpPr>
          <p:cNvPr id="48" name="TextBox 47">
            <a:extLst>
              <a:ext uri="{FF2B5EF4-FFF2-40B4-BE49-F238E27FC236}">
                <a16:creationId xmlns:a16="http://schemas.microsoft.com/office/drawing/2014/main" id="{E846A543-3831-B997-0C65-76FD73C92226}"/>
              </a:ext>
            </a:extLst>
          </p:cNvPr>
          <p:cNvSpPr txBox="1"/>
          <p:nvPr/>
        </p:nvSpPr>
        <p:spPr>
          <a:xfrm>
            <a:off x="3371849" y="4543425"/>
            <a:ext cx="2333626" cy="646331"/>
          </a:xfrm>
          <a:prstGeom prst="rect">
            <a:avLst/>
          </a:prstGeom>
          <a:noFill/>
        </p:spPr>
        <p:txBody>
          <a:bodyPr wrap="square" rtlCol="0">
            <a:spAutoFit/>
          </a:bodyPr>
          <a:lstStyle/>
          <a:p>
            <a:r>
              <a:rPr lang="en-US" sz="3600" b="1" dirty="0">
                <a:solidFill>
                  <a:srgbClr val="FF0000"/>
                </a:solidFill>
              </a:rPr>
              <a:t>= 20 100</a:t>
            </a:r>
          </a:p>
        </p:txBody>
      </p:sp>
      <p:sp>
        <p:nvSpPr>
          <p:cNvPr id="49" name="TextBox 48">
            <a:extLst>
              <a:ext uri="{FF2B5EF4-FFF2-40B4-BE49-F238E27FC236}">
                <a16:creationId xmlns:a16="http://schemas.microsoft.com/office/drawing/2014/main" id="{707B9F94-6836-5149-9B8E-8304F4D27481}"/>
              </a:ext>
            </a:extLst>
          </p:cNvPr>
          <p:cNvSpPr txBox="1"/>
          <p:nvPr/>
        </p:nvSpPr>
        <p:spPr>
          <a:xfrm>
            <a:off x="7572374" y="4600575"/>
            <a:ext cx="2333626" cy="646331"/>
          </a:xfrm>
          <a:prstGeom prst="rect">
            <a:avLst/>
          </a:prstGeom>
          <a:noFill/>
        </p:spPr>
        <p:txBody>
          <a:bodyPr wrap="square" rtlCol="0">
            <a:spAutoFit/>
          </a:bodyPr>
          <a:lstStyle/>
          <a:p>
            <a:r>
              <a:rPr lang="en-US" sz="3600" b="1" dirty="0">
                <a:solidFill>
                  <a:srgbClr val="FF0000"/>
                </a:solidFill>
              </a:rPr>
              <a:t>= 5 850</a:t>
            </a:r>
          </a:p>
        </p:txBody>
      </p:sp>
      <p:cxnSp>
        <p:nvCxnSpPr>
          <p:cNvPr id="51" name="Straight Connector 50">
            <a:extLst>
              <a:ext uri="{FF2B5EF4-FFF2-40B4-BE49-F238E27FC236}">
                <a16:creationId xmlns:a16="http://schemas.microsoft.com/office/drawing/2014/main" id="{005BF116-3CAB-706A-56F1-565CA940F12B}"/>
              </a:ext>
            </a:extLst>
          </p:cNvPr>
          <p:cNvCxnSpPr/>
          <p:nvPr/>
        </p:nvCxnSpPr>
        <p:spPr>
          <a:xfrm>
            <a:off x="7400925" y="1095375"/>
            <a:ext cx="4124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134407-2E1C-CEFC-AFB0-F9739E34EE60}"/>
              </a:ext>
            </a:extLst>
          </p:cNvPr>
          <p:cNvCxnSpPr>
            <a:cxnSpLocks/>
          </p:cNvCxnSpPr>
          <p:nvPr/>
        </p:nvCxnSpPr>
        <p:spPr>
          <a:xfrm>
            <a:off x="1009650" y="1647825"/>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5" name="Picture 54" descr="Shape&#10;&#10;Description automatically generated">
            <a:extLst>
              <a:ext uri="{FF2B5EF4-FFF2-40B4-BE49-F238E27FC236}">
                <a16:creationId xmlns:a16="http://schemas.microsoft.com/office/drawing/2014/main" id="{10549073-BB2A-2264-2A24-221A8BDCA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1713" y="4127151"/>
            <a:ext cx="1459138" cy="1235423"/>
          </a:xfrm>
          <a:prstGeom prst="rect">
            <a:avLst/>
          </a:prstGeom>
        </p:spPr>
      </p:pic>
      <p:cxnSp>
        <p:nvCxnSpPr>
          <p:cNvPr id="56" name="Straight Connector 55">
            <a:extLst>
              <a:ext uri="{FF2B5EF4-FFF2-40B4-BE49-F238E27FC236}">
                <a16:creationId xmlns:a16="http://schemas.microsoft.com/office/drawing/2014/main" id="{71776CC4-C453-53BC-5B29-6E500D73EAE0}"/>
              </a:ext>
            </a:extLst>
          </p:cNvPr>
          <p:cNvCxnSpPr>
            <a:cxnSpLocks/>
          </p:cNvCxnSpPr>
          <p:nvPr/>
        </p:nvCxnSpPr>
        <p:spPr>
          <a:xfrm>
            <a:off x="4705350" y="1685925"/>
            <a:ext cx="70008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0B0FFCD-23CC-37C4-FBDB-64F2B4917D25}"/>
              </a:ext>
            </a:extLst>
          </p:cNvPr>
          <p:cNvSpPr/>
          <p:nvPr/>
        </p:nvSpPr>
        <p:spPr>
          <a:xfrm>
            <a:off x="8134350" y="1933575"/>
            <a:ext cx="3705225"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1B66EB5-9DC0-9DDC-85D6-E73AC5BFE733}"/>
              </a:ext>
            </a:extLst>
          </p:cNvPr>
          <p:cNvSpPr/>
          <p:nvPr/>
        </p:nvSpPr>
        <p:spPr>
          <a:xfrm>
            <a:off x="2447925" y="4124325"/>
            <a:ext cx="3705225"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1010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down)">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0" end="0"/>
                                            </p:txEl>
                                          </p:spTgt>
                                        </p:tgtEl>
                                        <p:attrNameLst>
                                          <p:attrName>style.visibility</p:attrName>
                                        </p:attrNameLst>
                                      </p:cBhvr>
                                      <p:to>
                                        <p:strVal val="visible"/>
                                      </p:to>
                                    </p:set>
                                    <p:animEffect transition="in" filter="wipe(down)">
                                      <p:cBhvr>
                                        <p:cTn id="12" dur="500"/>
                                        <p:tgtEl>
                                          <p:spTgt spid="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wipe(down)">
                                      <p:cBhvr>
                                        <p:cTn id="17" dur="500"/>
                                        <p:tgtEl>
                                          <p:spTgt spid="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wipe(down)">
                                      <p:cBhvr>
                                        <p:cTn id="22" dur="500"/>
                                        <p:tgtEl>
                                          <p:spTgt spid="4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wipe(down)">
                                      <p:cBhvr>
                                        <p:cTn id="27" dur="500"/>
                                        <p:tgtEl>
                                          <p:spTgt spid="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par>
                                <p:cTn id="33" presetID="22" presetClass="entr" presetSubtype="4"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down)">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down)">
                                      <p:cBhvr>
                                        <p:cTn id="50" dur="500"/>
                                        <p:tgtEl>
                                          <p:spTgt spid="58"/>
                                        </p:tgtEl>
                                      </p:cBhvr>
                                    </p:animEffect>
                                  </p:childTnLst>
                                  <p:subTnLst>
                                    <p:audio>
                                      <p:cMediaNode>
                                        <p:cTn display="0" masterRel="sameClick">
                                          <p:stCondLst>
                                            <p:cond evt="begin" delay="0">
                                              <p:tn val="48"/>
                                            </p:cond>
                                          </p:stCondLst>
                                          <p:endCondLst>
                                            <p:cond evt="onStopAudio" delay="0">
                                              <p:tgtEl>
                                                <p:sldTgt/>
                                              </p:tgtEl>
                                            </p:cond>
                                          </p:endCondLst>
                                        </p:cTn>
                                        <p:tgtEl>
                                          <p:sndTgt r:embed="rId3" name="cashreg.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7463"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trị</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biểu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thức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1262270"/>
            <a:ext cx="11629818" cy="5595730"/>
          </a:xfrm>
          <a:prstGeom prst="rect">
            <a:avLst/>
          </a:prstGeom>
        </p:spPr>
      </p:pic>
      <p:sp>
        <p:nvSpPr>
          <p:cNvPr id="4" name="TextBox 3">
            <a:extLst>
              <a:ext uri="{FF2B5EF4-FFF2-40B4-BE49-F238E27FC236}">
                <a16:creationId xmlns:a16="http://schemas.microsoft.com/office/drawing/2014/main" id="{1ADCA6E1-B28E-F7C7-7A06-4292F8B71B21}"/>
              </a:ext>
            </a:extLst>
          </p:cNvPr>
          <p:cNvSpPr txBox="1"/>
          <p:nvPr/>
        </p:nvSpPr>
        <p:spPr>
          <a:xfrm>
            <a:off x="962025" y="2076450"/>
            <a:ext cx="10229850" cy="615553"/>
          </a:xfrm>
          <a:prstGeom prst="rect">
            <a:avLst/>
          </a:prstGeom>
          <a:noFill/>
        </p:spPr>
        <p:txBody>
          <a:bodyPr wrap="square" rtlCol="0">
            <a:spAutoFit/>
          </a:bodyPr>
          <a:lstStyle/>
          <a:p>
            <a:pPr algn="just"/>
            <a:r>
              <a:rPr lang="pt-BR" sz="3400" b="1" i="0" dirty="0">
                <a:solidFill>
                  <a:srgbClr val="000000"/>
                </a:solidFill>
                <a:effectLst/>
              </a:rPr>
              <a:t>a) 4569 + 3721 – 500                   b) 9170 + (15729 – 7729)</a:t>
            </a:r>
          </a:p>
        </p:txBody>
      </p:sp>
      <p:sp>
        <p:nvSpPr>
          <p:cNvPr id="5" name="TextBox 4">
            <a:extLst>
              <a:ext uri="{FF2B5EF4-FFF2-40B4-BE49-F238E27FC236}">
                <a16:creationId xmlns:a16="http://schemas.microsoft.com/office/drawing/2014/main" id="{736477F4-F047-491D-0764-D6B4F5A2CCEA}"/>
              </a:ext>
            </a:extLst>
          </p:cNvPr>
          <p:cNvSpPr txBox="1"/>
          <p:nvPr/>
        </p:nvSpPr>
        <p:spPr>
          <a:xfrm>
            <a:off x="1238250" y="2705100"/>
            <a:ext cx="3162300" cy="615553"/>
          </a:xfrm>
          <a:prstGeom prst="rect">
            <a:avLst/>
          </a:prstGeom>
          <a:noFill/>
        </p:spPr>
        <p:txBody>
          <a:bodyPr wrap="square" rtlCol="0">
            <a:spAutoFit/>
          </a:bodyPr>
          <a:lstStyle/>
          <a:p>
            <a:r>
              <a:rPr lang="en-US" sz="3400" b="1" dirty="0"/>
              <a:t>= 8 290 – 500</a:t>
            </a:r>
          </a:p>
        </p:txBody>
      </p:sp>
      <p:sp>
        <p:nvSpPr>
          <p:cNvPr id="6" name="TextBox 5">
            <a:extLst>
              <a:ext uri="{FF2B5EF4-FFF2-40B4-BE49-F238E27FC236}">
                <a16:creationId xmlns:a16="http://schemas.microsoft.com/office/drawing/2014/main" id="{76086E12-693E-E744-4248-9B6BF7AF1B93}"/>
              </a:ext>
            </a:extLst>
          </p:cNvPr>
          <p:cNvSpPr txBox="1"/>
          <p:nvPr/>
        </p:nvSpPr>
        <p:spPr>
          <a:xfrm>
            <a:off x="1238250" y="3324225"/>
            <a:ext cx="3162300" cy="615553"/>
          </a:xfrm>
          <a:prstGeom prst="rect">
            <a:avLst/>
          </a:prstGeom>
          <a:noFill/>
        </p:spPr>
        <p:txBody>
          <a:bodyPr wrap="square" rtlCol="0">
            <a:spAutoFit/>
          </a:bodyPr>
          <a:lstStyle/>
          <a:p>
            <a:r>
              <a:rPr lang="en-US" sz="3400" b="1" dirty="0"/>
              <a:t>= 7 790</a:t>
            </a:r>
          </a:p>
        </p:txBody>
      </p:sp>
      <p:sp>
        <p:nvSpPr>
          <p:cNvPr id="8" name="TextBox 7">
            <a:extLst>
              <a:ext uri="{FF2B5EF4-FFF2-40B4-BE49-F238E27FC236}">
                <a16:creationId xmlns:a16="http://schemas.microsoft.com/office/drawing/2014/main" id="{5D5BA2FE-59AA-5834-200F-7F0C2CB0F3B9}"/>
              </a:ext>
            </a:extLst>
          </p:cNvPr>
          <p:cNvSpPr txBox="1"/>
          <p:nvPr/>
        </p:nvSpPr>
        <p:spPr>
          <a:xfrm>
            <a:off x="6715125" y="2638425"/>
            <a:ext cx="3162300" cy="615553"/>
          </a:xfrm>
          <a:prstGeom prst="rect">
            <a:avLst/>
          </a:prstGeom>
          <a:noFill/>
        </p:spPr>
        <p:txBody>
          <a:bodyPr wrap="square" rtlCol="0">
            <a:spAutoFit/>
          </a:bodyPr>
          <a:lstStyle/>
          <a:p>
            <a:r>
              <a:rPr lang="en-US" sz="3400" b="1" dirty="0"/>
              <a:t>= 9 170 + 8000</a:t>
            </a:r>
          </a:p>
        </p:txBody>
      </p:sp>
      <p:sp>
        <p:nvSpPr>
          <p:cNvPr id="9" name="TextBox 8">
            <a:extLst>
              <a:ext uri="{FF2B5EF4-FFF2-40B4-BE49-F238E27FC236}">
                <a16:creationId xmlns:a16="http://schemas.microsoft.com/office/drawing/2014/main" id="{F428B6A2-68E9-CA06-6E5D-2E4E8A9231EA}"/>
              </a:ext>
            </a:extLst>
          </p:cNvPr>
          <p:cNvSpPr txBox="1"/>
          <p:nvPr/>
        </p:nvSpPr>
        <p:spPr>
          <a:xfrm>
            <a:off x="6715125" y="3257550"/>
            <a:ext cx="3162300" cy="615553"/>
          </a:xfrm>
          <a:prstGeom prst="rect">
            <a:avLst/>
          </a:prstGeom>
          <a:noFill/>
        </p:spPr>
        <p:txBody>
          <a:bodyPr wrap="square" rtlCol="0">
            <a:spAutoFit/>
          </a:bodyPr>
          <a:lstStyle/>
          <a:p>
            <a:r>
              <a:rPr lang="en-US" sz="3400" b="1" dirty="0"/>
              <a:t>=  17 170</a:t>
            </a:r>
          </a:p>
        </p:txBody>
      </p:sp>
    </p:spTree>
    <p:extLst>
      <p:ext uri="{BB962C8B-B14F-4D97-AF65-F5344CB8AC3E}">
        <p14:creationId xmlns:p14="http://schemas.microsoft.com/office/powerpoint/2010/main" val="667506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extLst>
      <p:ext uri="{BB962C8B-B14F-4D97-AF65-F5344CB8AC3E}">
        <p14:creationId xmlns:p14="http://schemas.microsoft.com/office/powerpoint/2010/main" val="18228436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11712680" cy="1898015"/>
            <a:chOff x="193" y="680"/>
            <a:chExt cx="18213" cy="2989"/>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17137" cy="287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Mai mua gấu bông hết 28 000 đồng, mua keo dán hết 3 000 đồng. Mai đưa cho cô bán hàng 50 000 đồng. Hỏi cô bán hàng trả lại cho Mai bao nhiêu tiền?</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2266950"/>
            <a:ext cx="11629818" cy="4591050"/>
          </a:xfrm>
          <a:prstGeom prst="rect">
            <a:avLst/>
          </a:prstGeom>
        </p:spPr>
      </p:pic>
      <p:sp>
        <p:nvSpPr>
          <p:cNvPr id="3" name="TextBox 2">
            <a:extLst>
              <a:ext uri="{FF2B5EF4-FFF2-40B4-BE49-F238E27FC236}">
                <a16:creationId xmlns:a16="http://schemas.microsoft.com/office/drawing/2014/main" id="{7A1F055A-0751-84E8-6E23-DD6F33960A67}"/>
              </a:ext>
            </a:extLst>
          </p:cNvPr>
          <p:cNvSpPr txBox="1"/>
          <p:nvPr/>
        </p:nvSpPr>
        <p:spPr>
          <a:xfrm>
            <a:off x="1247775" y="3038475"/>
            <a:ext cx="9267825" cy="3046988"/>
          </a:xfrm>
          <a:prstGeom prst="rect">
            <a:avLst/>
          </a:prstGeom>
          <a:noFill/>
        </p:spPr>
        <p:txBody>
          <a:bodyPr wrap="square" rtlCol="0">
            <a:spAutoFit/>
          </a:bodyPr>
          <a:lstStyle/>
          <a:p>
            <a:pPr algn="ctr"/>
            <a:r>
              <a:rPr lang="en-US" sz="3200" b="1" u="sng" dirty="0" err="1">
                <a:solidFill>
                  <a:srgbClr val="FF0000"/>
                </a:solidFill>
              </a:rPr>
              <a:t>Bài</a:t>
            </a:r>
            <a:r>
              <a:rPr lang="en-US" sz="3200" b="1" u="sng" dirty="0">
                <a:solidFill>
                  <a:srgbClr val="FF0000"/>
                </a:solidFill>
              </a:rPr>
              <a:t> </a:t>
            </a:r>
            <a:r>
              <a:rPr lang="en-US" sz="3200" b="1" u="sng" dirty="0" err="1">
                <a:solidFill>
                  <a:srgbClr val="FF0000"/>
                </a:solidFill>
              </a:rPr>
              <a:t>giải</a:t>
            </a:r>
            <a:r>
              <a:rPr lang="en-US" sz="3200" b="1" u="sng" dirty="0">
                <a:solidFill>
                  <a:srgbClr val="FF0000"/>
                </a:solidFill>
              </a:rPr>
              <a:t>:</a:t>
            </a:r>
          </a:p>
          <a:p>
            <a:pPr algn="ctr"/>
            <a:r>
              <a:rPr lang="en-US" sz="3200" b="1" dirty="0">
                <a:solidFill>
                  <a:srgbClr val="FF0000"/>
                </a:solidFill>
              </a:rPr>
              <a:t>Mai </a:t>
            </a:r>
            <a:r>
              <a:rPr lang="en-US" sz="3200" b="1" dirty="0" err="1">
                <a:solidFill>
                  <a:srgbClr val="FF0000"/>
                </a:solidFill>
              </a:rPr>
              <a:t>mua</a:t>
            </a:r>
            <a:r>
              <a:rPr lang="en-US" sz="3200" b="1" dirty="0">
                <a:solidFill>
                  <a:srgbClr val="FF0000"/>
                </a:solidFill>
              </a:rPr>
              <a:t> </a:t>
            </a:r>
            <a:r>
              <a:rPr lang="en-US" sz="3200" b="1" dirty="0" err="1">
                <a:solidFill>
                  <a:srgbClr val="FF0000"/>
                </a:solidFill>
              </a:rPr>
              <a:t>gấu</a:t>
            </a:r>
            <a:r>
              <a:rPr lang="en-US" sz="3200" b="1" dirty="0">
                <a:solidFill>
                  <a:srgbClr val="FF0000"/>
                </a:solidFill>
              </a:rPr>
              <a:t> </a:t>
            </a:r>
            <a:r>
              <a:rPr lang="en-US" sz="3200" b="1" dirty="0" err="1">
                <a:solidFill>
                  <a:srgbClr val="FF0000"/>
                </a:solidFill>
              </a:rPr>
              <a:t>bông</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gạo</a:t>
            </a:r>
            <a:r>
              <a:rPr lang="en-US" sz="3200" b="1" dirty="0">
                <a:solidFill>
                  <a:srgbClr val="FF0000"/>
                </a:solidFill>
              </a:rPr>
              <a:t> </a:t>
            </a:r>
            <a:r>
              <a:rPr lang="en-US" sz="3200" b="1" dirty="0" err="1">
                <a:solidFill>
                  <a:srgbClr val="FF0000"/>
                </a:solidFill>
              </a:rPr>
              <a:t>hết</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tiền</a:t>
            </a:r>
            <a:r>
              <a:rPr lang="en-US" sz="3200" b="1" dirty="0">
                <a:solidFill>
                  <a:srgbClr val="FF0000"/>
                </a:solidFill>
              </a:rPr>
              <a:t> </a:t>
            </a:r>
            <a:r>
              <a:rPr lang="en-US" sz="3200" b="1" dirty="0" err="1">
                <a:solidFill>
                  <a:srgbClr val="FF0000"/>
                </a:solidFill>
              </a:rPr>
              <a:t>là</a:t>
            </a:r>
            <a:r>
              <a:rPr lang="en-US" sz="3200" b="1" dirty="0">
                <a:solidFill>
                  <a:srgbClr val="FF0000"/>
                </a:solidFill>
              </a:rPr>
              <a:t>:</a:t>
            </a:r>
          </a:p>
          <a:p>
            <a:pPr algn="ctr"/>
            <a:r>
              <a:rPr lang="en-US" sz="3200" b="1" dirty="0">
                <a:solidFill>
                  <a:srgbClr val="FF0000"/>
                </a:solidFill>
              </a:rPr>
              <a:t>28 000 + 3 000 = 31 000 (</a:t>
            </a:r>
            <a:r>
              <a:rPr lang="en-US" sz="3200" b="1" dirty="0" err="1">
                <a:solidFill>
                  <a:srgbClr val="FF0000"/>
                </a:solidFill>
              </a:rPr>
              <a:t>đồng</a:t>
            </a:r>
            <a:r>
              <a:rPr lang="en-US" sz="3200" b="1" dirty="0">
                <a:solidFill>
                  <a:srgbClr val="FF0000"/>
                </a:solidFill>
              </a:rPr>
              <a:t>)</a:t>
            </a:r>
          </a:p>
          <a:p>
            <a:pPr algn="ctr"/>
            <a:r>
              <a:rPr lang="en-US" sz="3200" b="1" dirty="0" err="1">
                <a:solidFill>
                  <a:srgbClr val="FF0000"/>
                </a:solidFill>
              </a:rPr>
              <a:t>Số</a:t>
            </a:r>
            <a:r>
              <a:rPr lang="en-US" sz="3200" b="1" dirty="0">
                <a:solidFill>
                  <a:srgbClr val="FF0000"/>
                </a:solidFill>
              </a:rPr>
              <a:t> </a:t>
            </a:r>
            <a:r>
              <a:rPr lang="en-US" sz="3200" b="1" dirty="0" err="1">
                <a:solidFill>
                  <a:srgbClr val="FF0000"/>
                </a:solidFill>
              </a:rPr>
              <a:t>tiền</a:t>
            </a:r>
            <a:r>
              <a:rPr lang="en-US" sz="3200" b="1" dirty="0">
                <a:solidFill>
                  <a:srgbClr val="FF0000"/>
                </a:solidFill>
              </a:rPr>
              <a:t> </a:t>
            </a:r>
            <a:r>
              <a:rPr lang="en-US" sz="3200" b="1" dirty="0" err="1">
                <a:solidFill>
                  <a:srgbClr val="FF0000"/>
                </a:solidFill>
              </a:rPr>
              <a:t>cô</a:t>
            </a:r>
            <a:r>
              <a:rPr lang="en-US" sz="3200" b="1" dirty="0">
                <a:solidFill>
                  <a:srgbClr val="FF0000"/>
                </a:solidFill>
              </a:rPr>
              <a:t> </a:t>
            </a:r>
            <a:r>
              <a:rPr lang="en-US" sz="3200" b="1" dirty="0" err="1">
                <a:solidFill>
                  <a:srgbClr val="FF0000"/>
                </a:solidFill>
              </a:rPr>
              <a:t>bán</a:t>
            </a:r>
            <a:r>
              <a:rPr lang="en-US" sz="3200" b="1" dirty="0">
                <a:solidFill>
                  <a:srgbClr val="FF0000"/>
                </a:solidFill>
              </a:rPr>
              <a:t> </a:t>
            </a:r>
            <a:r>
              <a:rPr lang="en-US" sz="3200" b="1" dirty="0" err="1">
                <a:solidFill>
                  <a:srgbClr val="FF0000"/>
                </a:solidFill>
              </a:rPr>
              <a:t>hàng</a:t>
            </a:r>
            <a:r>
              <a:rPr lang="en-US" sz="3200" b="1" dirty="0">
                <a:solidFill>
                  <a:srgbClr val="FF0000"/>
                </a:solidFill>
              </a:rPr>
              <a:t> </a:t>
            </a:r>
            <a:r>
              <a:rPr lang="en-US" sz="3200" b="1" dirty="0" err="1">
                <a:solidFill>
                  <a:srgbClr val="FF0000"/>
                </a:solidFill>
              </a:rPr>
              <a:t>phải</a:t>
            </a:r>
            <a:r>
              <a:rPr lang="en-US" sz="3200" b="1" dirty="0">
                <a:solidFill>
                  <a:srgbClr val="FF0000"/>
                </a:solidFill>
              </a:rPr>
              <a:t>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cho</a:t>
            </a:r>
            <a:r>
              <a:rPr lang="en-US" sz="3200" b="1" dirty="0">
                <a:solidFill>
                  <a:srgbClr val="FF0000"/>
                </a:solidFill>
              </a:rPr>
              <a:t> Mai </a:t>
            </a:r>
            <a:r>
              <a:rPr lang="en-US" sz="3200" b="1" dirty="0" err="1">
                <a:solidFill>
                  <a:srgbClr val="FF0000"/>
                </a:solidFill>
              </a:rPr>
              <a:t>là</a:t>
            </a:r>
            <a:r>
              <a:rPr lang="en-US" sz="3200" b="1" dirty="0">
                <a:solidFill>
                  <a:srgbClr val="FF0000"/>
                </a:solidFill>
              </a:rPr>
              <a:t>:</a:t>
            </a:r>
          </a:p>
          <a:p>
            <a:pPr algn="ctr"/>
            <a:r>
              <a:rPr lang="en-US" sz="3200" b="1" dirty="0">
                <a:solidFill>
                  <a:srgbClr val="FF0000"/>
                </a:solidFill>
              </a:rPr>
              <a:t>50 000 – 31 000 = 19 000 (</a:t>
            </a:r>
            <a:r>
              <a:rPr lang="en-US" sz="3200" b="1" dirty="0" err="1">
                <a:solidFill>
                  <a:srgbClr val="FF0000"/>
                </a:solidFill>
              </a:rPr>
              <a:t>đồng</a:t>
            </a:r>
            <a:r>
              <a:rPr lang="en-US" sz="3200" b="1" dirty="0">
                <a:solidFill>
                  <a:srgbClr val="FF0000"/>
                </a:solidFill>
              </a:rPr>
              <a:t>)</a:t>
            </a:r>
          </a:p>
          <a:p>
            <a:pPr algn="r"/>
            <a:r>
              <a:rPr lang="en-US" sz="3200" b="1" dirty="0" err="1">
                <a:solidFill>
                  <a:srgbClr val="FF0000"/>
                </a:solidFill>
              </a:rPr>
              <a:t>Đáp</a:t>
            </a:r>
            <a:r>
              <a:rPr lang="en-US" sz="3200" b="1" dirty="0">
                <a:solidFill>
                  <a:srgbClr val="FF0000"/>
                </a:solidFill>
              </a:rPr>
              <a:t> </a:t>
            </a:r>
            <a:r>
              <a:rPr lang="en-US" sz="3200" b="1" dirty="0" err="1">
                <a:solidFill>
                  <a:srgbClr val="FF0000"/>
                </a:solidFill>
              </a:rPr>
              <a:t>số</a:t>
            </a:r>
            <a:r>
              <a:rPr lang="en-US" sz="3200" b="1" dirty="0">
                <a:solidFill>
                  <a:srgbClr val="FF0000"/>
                </a:solidFill>
              </a:rPr>
              <a:t>: 19 000 </a:t>
            </a:r>
            <a:r>
              <a:rPr lang="en-US" sz="3200" b="1" dirty="0" err="1">
                <a:solidFill>
                  <a:srgbClr val="FF0000"/>
                </a:solidFill>
              </a:rPr>
              <a:t>đồng</a:t>
            </a:r>
            <a:endParaRPr lang="en-US" sz="3200" b="1" dirty="0">
              <a:solidFill>
                <a:srgbClr val="FF0000"/>
              </a:solidFill>
            </a:endParaRPr>
          </a:p>
        </p:txBody>
      </p:sp>
    </p:spTree>
    <p:extLst>
      <p:ext uri="{BB962C8B-B14F-4D97-AF65-F5344CB8AC3E}">
        <p14:creationId xmlns:p14="http://schemas.microsoft.com/office/powerpoint/2010/main" val="428459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4625779" cy="768350"/>
            <a:chOff x="193" y="680"/>
            <a:chExt cx="7193"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6117" cy="1014"/>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Tìm chữ số thích hợp:</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1114425"/>
            <a:ext cx="11629818" cy="5743575"/>
          </a:xfrm>
          <a:prstGeom prst="rect">
            <a:avLst/>
          </a:prstGeom>
        </p:spPr>
      </p:pic>
      <p:pic>
        <p:nvPicPr>
          <p:cNvPr id="5" name="Picture 4">
            <a:extLst>
              <a:ext uri="{FF2B5EF4-FFF2-40B4-BE49-F238E27FC236}">
                <a16:creationId xmlns:a16="http://schemas.microsoft.com/office/drawing/2014/main" id="{F5CCD9B9-052C-0D45-56E5-FE3B373ED42F}"/>
              </a:ext>
            </a:extLst>
          </p:cNvPr>
          <p:cNvPicPr>
            <a:picLocks noChangeAspect="1"/>
          </p:cNvPicPr>
          <p:nvPr/>
        </p:nvPicPr>
        <p:blipFill>
          <a:blip r:embed="rId5"/>
          <a:stretch>
            <a:fillRect/>
          </a:stretch>
        </p:blipFill>
        <p:spPr>
          <a:xfrm>
            <a:off x="1062037" y="2476499"/>
            <a:ext cx="4651070" cy="2638425"/>
          </a:xfrm>
          <a:prstGeom prst="rect">
            <a:avLst/>
          </a:prstGeom>
        </p:spPr>
      </p:pic>
      <p:pic>
        <p:nvPicPr>
          <p:cNvPr id="7" name="Picture 6">
            <a:extLst>
              <a:ext uri="{FF2B5EF4-FFF2-40B4-BE49-F238E27FC236}">
                <a16:creationId xmlns:a16="http://schemas.microsoft.com/office/drawing/2014/main" id="{A844F73C-F7F0-9D6E-1A3C-6BCC0EB3B2AB}"/>
              </a:ext>
            </a:extLst>
          </p:cNvPr>
          <p:cNvPicPr>
            <a:picLocks noChangeAspect="1"/>
          </p:cNvPicPr>
          <p:nvPr/>
        </p:nvPicPr>
        <p:blipFill>
          <a:blip r:embed="rId6"/>
          <a:stretch>
            <a:fillRect/>
          </a:stretch>
        </p:blipFill>
        <p:spPr>
          <a:xfrm>
            <a:off x="6376987" y="2328862"/>
            <a:ext cx="4202186" cy="2509838"/>
          </a:xfrm>
          <a:prstGeom prst="rect">
            <a:avLst/>
          </a:prstGeom>
        </p:spPr>
      </p:pic>
      <p:sp>
        <p:nvSpPr>
          <p:cNvPr id="8" name="Rectangle: Rounded Corners 7">
            <a:extLst>
              <a:ext uri="{FF2B5EF4-FFF2-40B4-BE49-F238E27FC236}">
                <a16:creationId xmlns:a16="http://schemas.microsoft.com/office/drawing/2014/main" id="{EB55A824-7E25-48A0-7178-4974B38956AF}"/>
              </a:ext>
            </a:extLst>
          </p:cNvPr>
          <p:cNvSpPr/>
          <p:nvPr/>
        </p:nvSpPr>
        <p:spPr>
          <a:xfrm>
            <a:off x="4524375" y="350520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2</a:t>
            </a:r>
          </a:p>
        </p:txBody>
      </p:sp>
      <p:sp>
        <p:nvSpPr>
          <p:cNvPr id="9" name="Rectangle: Rounded Corners 8">
            <a:extLst>
              <a:ext uri="{FF2B5EF4-FFF2-40B4-BE49-F238E27FC236}">
                <a16:creationId xmlns:a16="http://schemas.microsoft.com/office/drawing/2014/main" id="{6FDE22CE-18E7-0C3D-92CC-8B06C47EF015}"/>
              </a:ext>
            </a:extLst>
          </p:cNvPr>
          <p:cNvSpPr/>
          <p:nvPr/>
        </p:nvSpPr>
        <p:spPr>
          <a:xfrm>
            <a:off x="3943350" y="43529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10" name="Oval 9">
            <a:extLst>
              <a:ext uri="{FF2B5EF4-FFF2-40B4-BE49-F238E27FC236}">
                <a16:creationId xmlns:a16="http://schemas.microsoft.com/office/drawing/2014/main" id="{D717BD26-4DFE-E591-E557-08B32C3FF412}"/>
              </a:ext>
            </a:extLst>
          </p:cNvPr>
          <p:cNvSpPr/>
          <p:nvPr/>
        </p:nvSpPr>
        <p:spPr>
          <a:xfrm>
            <a:off x="3571875" y="310515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7BC5379-B49C-8152-4C4C-C4B7CAC0455A}"/>
              </a:ext>
            </a:extLst>
          </p:cNvPr>
          <p:cNvSpPr/>
          <p:nvPr/>
        </p:nvSpPr>
        <p:spPr>
          <a:xfrm>
            <a:off x="3352800" y="35147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14" name="Rectangle: Rounded Corners 13">
            <a:extLst>
              <a:ext uri="{FF2B5EF4-FFF2-40B4-BE49-F238E27FC236}">
                <a16:creationId xmlns:a16="http://schemas.microsoft.com/office/drawing/2014/main" id="{9A039214-8ED1-D6E9-CA8F-8FA98E54553F}"/>
              </a:ext>
            </a:extLst>
          </p:cNvPr>
          <p:cNvSpPr/>
          <p:nvPr/>
        </p:nvSpPr>
        <p:spPr>
          <a:xfrm>
            <a:off x="2771775" y="262890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9</a:t>
            </a:r>
          </a:p>
        </p:txBody>
      </p:sp>
      <p:sp>
        <p:nvSpPr>
          <p:cNvPr id="16" name="Oval 15">
            <a:extLst>
              <a:ext uri="{FF2B5EF4-FFF2-40B4-BE49-F238E27FC236}">
                <a16:creationId xmlns:a16="http://schemas.microsoft.com/office/drawing/2014/main" id="{25125AEC-2414-C179-03CD-D0D11B92DCB2}"/>
              </a:ext>
            </a:extLst>
          </p:cNvPr>
          <p:cNvSpPr/>
          <p:nvPr/>
        </p:nvSpPr>
        <p:spPr>
          <a:xfrm>
            <a:off x="2400300" y="310515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2A1847C-8A4B-730D-A8B9-7F90DC8902B6}"/>
              </a:ext>
            </a:extLst>
          </p:cNvPr>
          <p:cNvSpPr/>
          <p:nvPr/>
        </p:nvSpPr>
        <p:spPr>
          <a:xfrm>
            <a:off x="2162175" y="433387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9</a:t>
            </a:r>
          </a:p>
        </p:txBody>
      </p:sp>
      <p:sp>
        <p:nvSpPr>
          <p:cNvPr id="18" name="Rectangle: Rounded Corners 17">
            <a:extLst>
              <a:ext uri="{FF2B5EF4-FFF2-40B4-BE49-F238E27FC236}">
                <a16:creationId xmlns:a16="http://schemas.microsoft.com/office/drawing/2014/main" id="{AFB61D54-C3F6-5B58-D49B-A18ADC2B7708}"/>
              </a:ext>
            </a:extLst>
          </p:cNvPr>
          <p:cNvSpPr/>
          <p:nvPr/>
        </p:nvSpPr>
        <p:spPr>
          <a:xfrm>
            <a:off x="9601200" y="26765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7</a:t>
            </a:r>
          </a:p>
        </p:txBody>
      </p:sp>
      <p:sp>
        <p:nvSpPr>
          <p:cNvPr id="29" name="Rectangle: Rounded Corners 28">
            <a:extLst>
              <a:ext uri="{FF2B5EF4-FFF2-40B4-BE49-F238E27FC236}">
                <a16:creationId xmlns:a16="http://schemas.microsoft.com/office/drawing/2014/main" id="{BE0A9039-1100-44EA-E7AF-21095C275D3B}"/>
              </a:ext>
            </a:extLst>
          </p:cNvPr>
          <p:cNvSpPr/>
          <p:nvPr/>
        </p:nvSpPr>
        <p:spPr>
          <a:xfrm>
            <a:off x="9105900" y="340995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7</a:t>
            </a:r>
          </a:p>
        </p:txBody>
      </p:sp>
      <p:sp>
        <p:nvSpPr>
          <p:cNvPr id="30" name="Oval 29">
            <a:extLst>
              <a:ext uri="{FF2B5EF4-FFF2-40B4-BE49-F238E27FC236}">
                <a16:creationId xmlns:a16="http://schemas.microsoft.com/office/drawing/2014/main" id="{1806A13D-FBE5-D0D3-6D44-56980BBAFDF5}"/>
              </a:ext>
            </a:extLst>
          </p:cNvPr>
          <p:cNvSpPr/>
          <p:nvPr/>
        </p:nvSpPr>
        <p:spPr>
          <a:xfrm>
            <a:off x="8753475" y="3209925"/>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8AFD594-A472-C0ED-7847-4DAAA6D3027F}"/>
              </a:ext>
            </a:extLst>
          </p:cNvPr>
          <p:cNvSpPr/>
          <p:nvPr/>
        </p:nvSpPr>
        <p:spPr>
          <a:xfrm>
            <a:off x="8582025" y="41624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32" name="Rectangle: Rounded Corners 31">
            <a:extLst>
              <a:ext uri="{FF2B5EF4-FFF2-40B4-BE49-F238E27FC236}">
                <a16:creationId xmlns:a16="http://schemas.microsoft.com/office/drawing/2014/main" id="{87351EF6-4AEA-D3DB-6B70-303F50B1BE56}"/>
              </a:ext>
            </a:extLst>
          </p:cNvPr>
          <p:cNvSpPr/>
          <p:nvPr/>
        </p:nvSpPr>
        <p:spPr>
          <a:xfrm>
            <a:off x="8096250" y="268605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0</a:t>
            </a:r>
          </a:p>
        </p:txBody>
      </p:sp>
      <p:sp>
        <p:nvSpPr>
          <p:cNvPr id="33" name="Oval 32">
            <a:extLst>
              <a:ext uri="{FF2B5EF4-FFF2-40B4-BE49-F238E27FC236}">
                <a16:creationId xmlns:a16="http://schemas.microsoft.com/office/drawing/2014/main" id="{1BBE41F2-9C0E-65B0-506F-0DB796EEEC4B}"/>
              </a:ext>
            </a:extLst>
          </p:cNvPr>
          <p:cNvSpPr/>
          <p:nvPr/>
        </p:nvSpPr>
        <p:spPr>
          <a:xfrm>
            <a:off x="7810500" y="320040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8D8B12E-669B-67C5-7939-F3E2AF87BA73}"/>
              </a:ext>
            </a:extLst>
          </p:cNvPr>
          <p:cNvSpPr/>
          <p:nvPr/>
        </p:nvSpPr>
        <p:spPr>
          <a:xfrm>
            <a:off x="7515225" y="34385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2</a:t>
            </a:r>
          </a:p>
        </p:txBody>
      </p:sp>
    </p:spTree>
    <p:extLst>
      <p:ext uri="{BB962C8B-B14F-4D97-AF65-F5344CB8AC3E}">
        <p14:creationId xmlns:p14="http://schemas.microsoft.com/office/powerpoint/2010/main" val="3272067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down)">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6" grpId="0" animBg="1"/>
      <p:bldP spid="17" grpId="0" animBg="1"/>
      <p:bldP spid="1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
        <p:nvSpPr>
          <p:cNvPr id="8" name="TextBox 7">
            <a:extLst>
              <a:ext uri="{FF2B5EF4-FFF2-40B4-BE49-F238E27FC236}">
                <a16:creationId xmlns:a16="http://schemas.microsoft.com/office/drawing/2014/main" id="{F3C055F3-26E2-0122-EB6E-3B11D1EA283A}"/>
              </a:ext>
            </a:extLst>
          </p:cNvPr>
          <p:cNvSpPr txBox="1"/>
          <p:nvPr/>
        </p:nvSpPr>
        <p:spPr>
          <a:xfrm>
            <a:off x="6062870" y="2286000"/>
            <a:ext cx="3945834" cy="2123658"/>
          </a:xfrm>
          <a:prstGeom prst="rect">
            <a:avLst/>
          </a:prstGeom>
          <a:noFill/>
        </p:spPr>
        <p:txBody>
          <a:bodyPr wrap="square" rtlCol="0">
            <a:spAutoFit/>
          </a:bodyPr>
          <a:lstStyle/>
          <a:p>
            <a:pPr algn="ctr"/>
            <a:r>
              <a:rPr lang="en-US" sz="4400" dirty="0" err="1"/>
              <a:t>Hẹn</a:t>
            </a:r>
            <a:r>
              <a:rPr lang="en-US" sz="4400" dirty="0"/>
              <a:t> </a:t>
            </a:r>
            <a:r>
              <a:rPr lang="en-US" sz="4400" dirty="0" err="1"/>
              <a:t>gặp</a:t>
            </a:r>
            <a:r>
              <a:rPr lang="en-US" sz="4400" dirty="0"/>
              <a:t> </a:t>
            </a:r>
            <a:r>
              <a:rPr lang="en-US" sz="4400" dirty="0" err="1"/>
              <a:t>lại</a:t>
            </a:r>
            <a:r>
              <a:rPr lang="en-US" sz="4400" dirty="0"/>
              <a:t> </a:t>
            </a:r>
            <a:r>
              <a:rPr lang="en-US" sz="4400" dirty="0" err="1"/>
              <a:t>các</a:t>
            </a:r>
            <a:r>
              <a:rPr lang="en-US" sz="4400" dirty="0"/>
              <a:t> </a:t>
            </a:r>
            <a:r>
              <a:rPr lang="en-US" sz="4400" dirty="0" err="1"/>
              <a:t>bạn</a:t>
            </a:r>
            <a:r>
              <a:rPr lang="en-US" sz="4400" dirty="0"/>
              <a:t> </a:t>
            </a:r>
            <a:r>
              <a:rPr lang="en-US" sz="4400" dirty="0" err="1"/>
              <a:t>vào</a:t>
            </a:r>
            <a:r>
              <a:rPr lang="en-US" sz="4400" dirty="0"/>
              <a:t> </a:t>
            </a:r>
            <a:r>
              <a:rPr lang="en-US" sz="4400" dirty="0" err="1"/>
              <a:t>buổi</a:t>
            </a:r>
            <a:r>
              <a:rPr lang="en-US" sz="4400" dirty="0"/>
              <a:t> du </a:t>
            </a:r>
            <a:r>
              <a:rPr lang="en-US" sz="4400" dirty="0" err="1"/>
              <a:t>hành</a:t>
            </a:r>
            <a:r>
              <a:rPr lang="en-US" sz="4400" dirty="0"/>
              <a:t> </a:t>
            </a:r>
            <a:r>
              <a:rPr lang="en-US" sz="4400" dirty="0" err="1"/>
              <a:t>tiếp</a:t>
            </a:r>
            <a:r>
              <a:rPr lang="en-US" sz="4400" dirty="0"/>
              <a:t> </a:t>
            </a:r>
            <a:r>
              <a:rPr lang="en-US" sz="4400" dirty="0" err="1"/>
              <a:t>theo</a:t>
            </a:r>
            <a:r>
              <a:rPr lang="en-US" sz="4400" dirty="0"/>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cộng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trừ</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2023</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49F067EC-04C9-9EF0-9183-A2EF072B36C0}"/>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5159375" cy="768350"/>
            <a:chOff x="193" y="680"/>
            <a:chExt cx="8125" cy="1210"/>
          </a:xfrm>
        </p:grpSpPr>
        <p:sp>
          <p:nvSpPr>
            <p:cNvPr id="422" name="Text Box 421"/>
            <p:cNvSpPr txBox="1"/>
            <p:nvPr/>
          </p:nvSpPr>
          <p:spPr>
            <a:xfrm>
              <a:off x="1376" y="794"/>
              <a:ext cx="6942"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200" b="1" dirty="0" err="1">
                  <a:solidFill>
                    <a:prstClr val="black"/>
                  </a:solidFill>
                  <a:latin typeface="Calibri" panose="020F0502020204030204" charset="0"/>
                  <a:cs typeface="Calibri" panose="020F0502020204030204" charset="0"/>
                </a:rPr>
                <a:t>Đặt</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tính</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rồi</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tính</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2" name="Picture 1" descr="Picture1"/>
          <p:cNvPicPr>
            <a:picLocks noChangeAspect="1"/>
          </p:cNvPicPr>
          <p:nvPr/>
        </p:nvPicPr>
        <p:blipFill>
          <a:blip r:embed="rId4"/>
          <a:stretch>
            <a:fillRect/>
          </a:stretch>
        </p:blipFill>
        <p:spPr>
          <a:xfrm>
            <a:off x="138112" y="1262270"/>
            <a:ext cx="11629818" cy="5595730"/>
          </a:xfrm>
          <a:prstGeom prst="rect">
            <a:avLst/>
          </a:prstGeom>
        </p:spPr>
      </p:pic>
      <p:pic>
        <p:nvPicPr>
          <p:cNvPr id="4" name="Picture 3">
            <a:extLst>
              <a:ext uri="{FF2B5EF4-FFF2-40B4-BE49-F238E27FC236}">
                <a16:creationId xmlns:a16="http://schemas.microsoft.com/office/drawing/2014/main" id="{2DA5516C-DA25-653B-5843-B4D051228AB1}"/>
              </a:ext>
            </a:extLst>
          </p:cNvPr>
          <p:cNvPicPr>
            <a:picLocks noChangeAspect="1"/>
          </p:cNvPicPr>
          <p:nvPr/>
        </p:nvPicPr>
        <p:blipFill>
          <a:blip r:embed="rId5"/>
          <a:stretch>
            <a:fillRect/>
          </a:stretch>
        </p:blipFill>
        <p:spPr>
          <a:xfrm>
            <a:off x="1480722" y="2897463"/>
            <a:ext cx="9212080" cy="1416120"/>
          </a:xfrm>
          <a:prstGeom prst="rect">
            <a:avLst/>
          </a:prstGeom>
        </p:spPr>
      </p:pic>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639 + 5 246</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5791200" y="1579400"/>
            <a:ext cx="2460640"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639</a:t>
            </a:r>
          </a:p>
        </p:txBody>
      </p:sp>
      <p:sp>
        <p:nvSpPr>
          <p:cNvPr id="7" name="TextBox 6">
            <a:extLst>
              <a:ext uri="{FF2B5EF4-FFF2-40B4-BE49-F238E27FC236}">
                <a16:creationId xmlns:a16="http://schemas.microsoft.com/office/drawing/2014/main" id="{C8E047CF-1AF9-51BE-A777-69780ED9BAB6}"/>
              </a:ext>
            </a:extLst>
          </p:cNvPr>
          <p:cNvSpPr txBox="1"/>
          <p:nvPr/>
        </p:nvSpPr>
        <p:spPr>
          <a:xfrm>
            <a:off x="4711911" y="2816002"/>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5 246</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a:t>
            </a:r>
          </a:p>
        </p:txBody>
      </p:sp>
      <p:sp>
        <p:nvSpPr>
          <p:cNvPr id="15" name="Oval 14">
            <a:extLst>
              <a:ext uri="{FF2B5EF4-FFF2-40B4-BE49-F238E27FC236}">
                <a16:creationId xmlns:a16="http://schemas.microsoft.com/office/drawing/2014/main" id="{84D6D8D5-9001-6520-FD81-4529B572E368}"/>
              </a:ext>
            </a:extLst>
          </p:cNvPr>
          <p:cNvSpPr/>
          <p:nvPr/>
        </p:nvSpPr>
        <p:spPr>
          <a:xfrm>
            <a:off x="670741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45 274 + 9 352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45 274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5114925" y="2816002"/>
            <a:ext cx="372605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9 352</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632641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470</Words>
  <Application>Microsoft Office PowerPoint</Application>
  <PresentationFormat>Widescreen</PresentationFormat>
  <Paragraphs>113</Paragraphs>
  <Slides>18</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Arial</vt:lpstr>
      <vt:lpstr>Calibri</vt:lpstr>
      <vt:lpstr>Coiny</vt:lpstr>
      <vt:lpstr>iCiel Cadena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2023-02-06T22:38:29Z</dcterms:created>
  <dcterms:modified xsi:type="dcterms:W3CDTF">2023-02-07T08:14:46Z</dcterms:modified>
</cp:coreProperties>
</file>