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520" r:id="rId2"/>
    <p:sldId id="540" r:id="rId3"/>
    <p:sldId id="542" r:id="rId4"/>
    <p:sldId id="260" r:id="rId5"/>
    <p:sldId id="286" r:id="rId6"/>
    <p:sldId id="280" r:id="rId7"/>
    <p:sldId id="281" r:id="rId8"/>
    <p:sldId id="287" r:id="rId9"/>
    <p:sldId id="282" r:id="rId10"/>
    <p:sldId id="543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5D5D"/>
    <a:srgbClr val="9148C8"/>
    <a:srgbClr val="64CEA4"/>
    <a:srgbClr val="FFF2CC"/>
    <a:srgbClr val="F7F2BC"/>
    <a:srgbClr val="FA7E26"/>
    <a:srgbClr val="F58D56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0" autoAdjust="0"/>
    <p:restoredTop sz="92647" autoAdjust="0"/>
  </p:normalViewPr>
  <p:slideViewPr>
    <p:cSldViewPr snapToGrid="0">
      <p:cViewPr varScale="1">
        <p:scale>
          <a:sx n="109" d="100"/>
          <a:sy n="109" d="100"/>
        </p:scale>
        <p:origin x="4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22/01/2022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22/01/2022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0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C3EA60-C173-0948-9377-0B75741507DB}" type="datetimeFigureOut">
              <a:rPr lang="en-VN" smtClean="0"/>
              <a:t>1/22/22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9A8CC5-B7EB-9C43-80CE-31A054F0766B}" type="slidenum">
              <a:rPr lang="en-VN" smtClean="0"/>
              <a:t>‹#›</a:t>
            </a:fld>
            <a:endParaRPr lang="en-VN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7832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8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4109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0.04479 -0.02152 0.08242 -0.08703 0.1306 -0.10764 C 0.17955 -0.12777 0.22539 -0.12569 0.29218 -0.12338 C 0.35937 -0.12129 0.45143 -0.08611 0.53242 -0.09514 C 0.61393 -0.10393 0.7108 -0.12685 0.77903 -0.17708 C 0.84726 -0.22754 0.89257 -0.29467 0.94218 -0.39629 C 0.99179 -0.49791 1.04856 -0.70532 1.07656 -0.78634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8" y="-3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1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 ( TIẾT 2 )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318" y="1349779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2000780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Yêu cầu cần đạt</a:t>
            </a:r>
          </a:p>
          <a:p>
            <a:pPr algn="ctr"/>
            <a:endParaRPr lang="en-VN" sz="3600" dirty="0"/>
          </a:p>
          <a:p>
            <a:r>
              <a:rPr lang="en-VN" sz="3200" dirty="0"/>
              <a:t>- Chỉ và nói được tên các bộ phận chính của cơ quan hô hấp trên sơ đồ, hình vẽ</a:t>
            </a:r>
          </a:p>
          <a:p>
            <a:r>
              <a:rPr lang="en-VN" sz="3200" dirty="0"/>
              <a:t>- Nhận biết được chức năng của cơ quan hô hấp.</a:t>
            </a:r>
          </a:p>
          <a:p>
            <a:r>
              <a:rPr lang="en-VN" sz="3200" dirty="0"/>
              <a:t>- Nêu được sự cần thiết của cơ quan hô hấp ,không có cơ quan hô hấp thì không có sự sống</a:t>
            </a:r>
          </a:p>
        </p:txBody>
      </p:sp>
    </p:spTree>
    <p:extLst>
      <p:ext uri="{BB962C8B-B14F-4D97-AF65-F5344CB8AC3E}">
        <p14:creationId xmlns:p14="http://schemas.microsoft.com/office/powerpoint/2010/main" val="1927289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70516"/>
            <a:ext cx="693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Quan sát mô hình cơ quan hô hấp dưới đây và trả lời các câu hỏi sau: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1B600-0335-429F-A5E1-89CEF1B71E06}"/>
              </a:ext>
            </a:extLst>
          </p:cNvPr>
          <p:cNvSpPr txBox="1"/>
          <p:nvPr/>
        </p:nvSpPr>
        <p:spPr>
          <a:xfrm>
            <a:off x="554300" y="2093687"/>
            <a:ext cx="41827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Các bộ phận a, b, c ở mô hình tương ứng với bộ phận nào của cơ quan hô hấp?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AFD320-17EC-4BDA-9412-9965F0172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4105" y="1247734"/>
            <a:ext cx="4182794" cy="5307811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027DA-91EA-4598-94B2-185BB7B862E5}"/>
              </a:ext>
            </a:extLst>
          </p:cNvPr>
          <p:cNvSpPr txBox="1"/>
          <p:nvPr/>
        </p:nvSpPr>
        <p:spPr>
          <a:xfrm>
            <a:off x="8570828" y="1801299"/>
            <a:ext cx="182453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Khí quản</a:t>
            </a:r>
            <a:endParaRPr lang="vi-VN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62E0A-7D73-4B6E-939F-2A7A9B7BF773}"/>
              </a:ext>
            </a:extLst>
          </p:cNvPr>
          <p:cNvSpPr txBox="1"/>
          <p:nvPr/>
        </p:nvSpPr>
        <p:spPr>
          <a:xfrm>
            <a:off x="8669372" y="3756708"/>
            <a:ext cx="2008006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Phế quản</a:t>
            </a:r>
            <a:endParaRPr lang="vi-VN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63E1A8-3A0C-4694-8DC3-95D5EC559378}"/>
              </a:ext>
            </a:extLst>
          </p:cNvPr>
          <p:cNvSpPr txBox="1"/>
          <p:nvPr/>
        </p:nvSpPr>
        <p:spPr>
          <a:xfrm>
            <a:off x="9272544" y="4856627"/>
            <a:ext cx="112282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Phổi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A3A3AF2-7087-2949-8E62-7DB5F8D91C01}"/>
              </a:ext>
            </a:extLst>
          </p:cNvPr>
          <p:cNvSpPr/>
          <p:nvPr/>
        </p:nvSpPr>
        <p:spPr>
          <a:xfrm>
            <a:off x="135696" y="623077"/>
            <a:ext cx="1983544" cy="590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/>
              <a:t>KHÔNG KHÍ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C7044C5-B2A8-C446-8460-5866055FECF5}"/>
              </a:ext>
            </a:extLst>
          </p:cNvPr>
          <p:cNvSpPr/>
          <p:nvPr/>
        </p:nvSpPr>
        <p:spPr>
          <a:xfrm>
            <a:off x="4206480" y="574753"/>
            <a:ext cx="1983544" cy="590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/>
              <a:t>KHÔNG KHÍ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166A1B-90DA-1A41-9BCA-104510871431}"/>
              </a:ext>
            </a:extLst>
          </p:cNvPr>
          <p:cNvSpPr/>
          <p:nvPr/>
        </p:nvSpPr>
        <p:spPr>
          <a:xfrm>
            <a:off x="1913206" y="1519307"/>
            <a:ext cx="2110154" cy="59084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678C809-5060-334A-A365-4A1B537C09A9}"/>
              </a:ext>
            </a:extLst>
          </p:cNvPr>
          <p:cNvSpPr/>
          <p:nvPr/>
        </p:nvSpPr>
        <p:spPr>
          <a:xfrm>
            <a:off x="1438422" y="2640617"/>
            <a:ext cx="3059722" cy="68697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QUẢN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0FADA11-576F-4E40-95FC-115801DC8D2A}"/>
              </a:ext>
            </a:extLst>
          </p:cNvPr>
          <p:cNvSpPr/>
          <p:nvPr/>
        </p:nvSpPr>
        <p:spPr>
          <a:xfrm>
            <a:off x="963637" y="3858062"/>
            <a:ext cx="4030393" cy="88039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 QUẢN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BFA0C43-86E1-C940-8098-BED64BC5667E}"/>
              </a:ext>
            </a:extLst>
          </p:cNvPr>
          <p:cNvSpPr/>
          <p:nvPr/>
        </p:nvSpPr>
        <p:spPr>
          <a:xfrm>
            <a:off x="307144" y="5209718"/>
            <a:ext cx="5219114" cy="69751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</a:p>
        </p:txBody>
      </p:sp>
      <p:sp>
        <p:nvSpPr>
          <p:cNvPr id="12" name="Circular Arrow 11">
            <a:extLst>
              <a:ext uri="{FF2B5EF4-FFF2-40B4-BE49-F238E27FC236}">
                <a16:creationId xmlns:a16="http://schemas.microsoft.com/office/drawing/2014/main" id="{0DC8148A-041C-8D4F-B46B-8C53F37418F2}"/>
              </a:ext>
            </a:extLst>
          </p:cNvPr>
          <p:cNvSpPr/>
          <p:nvPr/>
        </p:nvSpPr>
        <p:spPr>
          <a:xfrm rot="2032774">
            <a:off x="2026072" y="457704"/>
            <a:ext cx="984702" cy="1505821"/>
          </a:xfrm>
          <a:prstGeom prst="circularArrow">
            <a:avLst>
              <a:gd name="adj1" fmla="val 8225"/>
              <a:gd name="adj2" fmla="val 1142319"/>
              <a:gd name="adj3" fmla="val 20779459"/>
              <a:gd name="adj4" fmla="val 10800000"/>
              <a:gd name="adj5" fmla="val 12500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  <p:sp>
        <p:nvSpPr>
          <p:cNvPr id="13" name="Circular Arrow 12">
            <a:extLst>
              <a:ext uri="{FF2B5EF4-FFF2-40B4-BE49-F238E27FC236}">
                <a16:creationId xmlns:a16="http://schemas.microsoft.com/office/drawing/2014/main" id="{1050182F-7311-CB41-8D08-7FF9FD8EF18D}"/>
              </a:ext>
            </a:extLst>
          </p:cNvPr>
          <p:cNvSpPr/>
          <p:nvPr/>
        </p:nvSpPr>
        <p:spPr>
          <a:xfrm rot="18516117">
            <a:off x="3382061" y="412686"/>
            <a:ext cx="984702" cy="1505821"/>
          </a:xfrm>
          <a:prstGeom prst="circularArrow">
            <a:avLst>
              <a:gd name="adj1" fmla="val 8225"/>
              <a:gd name="adj2" fmla="val 1142319"/>
              <a:gd name="adj3" fmla="val 20779459"/>
              <a:gd name="adj4" fmla="val 10800000"/>
              <a:gd name="adj5" fmla="val 12500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6B02168D-9934-F94E-B538-2C8B62C1CBA6}"/>
              </a:ext>
            </a:extLst>
          </p:cNvPr>
          <p:cNvSpPr/>
          <p:nvPr/>
        </p:nvSpPr>
        <p:spPr>
          <a:xfrm rot="16200000">
            <a:off x="2078802" y="2274419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2BA3D4C5-A23D-1F41-BD4C-487485041D06}"/>
              </a:ext>
            </a:extLst>
          </p:cNvPr>
          <p:cNvSpPr/>
          <p:nvPr/>
        </p:nvSpPr>
        <p:spPr>
          <a:xfrm rot="16200000">
            <a:off x="2078801" y="3494059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20A2A258-9D83-AF46-BD8F-6F853D859183}"/>
              </a:ext>
            </a:extLst>
          </p:cNvPr>
          <p:cNvSpPr/>
          <p:nvPr/>
        </p:nvSpPr>
        <p:spPr>
          <a:xfrm rot="16200000">
            <a:off x="2076310" y="4873123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10048A91-2ADC-F949-875A-C5C188FD3E63}"/>
              </a:ext>
            </a:extLst>
          </p:cNvPr>
          <p:cNvSpPr/>
          <p:nvPr/>
        </p:nvSpPr>
        <p:spPr>
          <a:xfrm rot="5400000">
            <a:off x="3263785" y="4867082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ED7974A1-47CD-8542-A09C-E036B20D9351}"/>
              </a:ext>
            </a:extLst>
          </p:cNvPr>
          <p:cNvSpPr/>
          <p:nvPr/>
        </p:nvSpPr>
        <p:spPr>
          <a:xfrm rot="5400000">
            <a:off x="3263785" y="3494060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21A91CB2-6030-E24D-BE2F-39E6271A3A4F}"/>
              </a:ext>
            </a:extLst>
          </p:cNvPr>
          <p:cNvSpPr/>
          <p:nvPr/>
        </p:nvSpPr>
        <p:spPr>
          <a:xfrm rot="5400000">
            <a:off x="3263785" y="2272223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FF328E-F360-584D-BC87-D9BAF19BA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972" y="322608"/>
            <a:ext cx="4686883" cy="561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6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462CC-90D6-4B94-92F8-137AE43AA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3046"/>
          <a:stretch/>
        </p:blipFill>
        <p:spPr>
          <a:xfrm>
            <a:off x="3048806" y="2015488"/>
            <a:ext cx="2587754" cy="3814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4A8452-E432-4F63-B165-565E582B3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02" t="614" r="744" b="-614"/>
          <a:stretch/>
        </p:blipFill>
        <p:spPr>
          <a:xfrm>
            <a:off x="5678659" y="1527515"/>
            <a:ext cx="3108301" cy="4581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BE075D-C3EF-43A4-AE03-AD51A7DCB3C9}"/>
              </a:ext>
            </a:extLst>
          </p:cNvPr>
          <p:cNvSpPr txBox="1"/>
          <p:nvPr/>
        </p:nvSpPr>
        <p:spPr>
          <a:xfrm>
            <a:off x="304800" y="188687"/>
            <a:ext cx="43516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Nêu sự thay đổi của hai quả bóng khi thổi vào đầu ống hút. Hoạt động này giống với hoạt động hít vào hay thở ra?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D15D7-F6E5-4C7F-B770-397BEC83C77A}"/>
              </a:ext>
            </a:extLst>
          </p:cNvPr>
          <p:cNvSpPr txBox="1"/>
          <p:nvPr/>
        </p:nvSpPr>
        <p:spPr>
          <a:xfrm>
            <a:off x="304800" y="2609106"/>
            <a:ext cx="2682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Quả bóng phình to ra.</a:t>
            </a:r>
          </a:p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Hoạt động này giống với hoạt động thở ra.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587C5-A0C1-4C97-9FF9-FB50B3D2212C}"/>
              </a:ext>
            </a:extLst>
          </p:cNvPr>
          <p:cNvSpPr txBox="1"/>
          <p:nvPr/>
        </p:nvSpPr>
        <p:spPr>
          <a:xfrm>
            <a:off x="5233182" y="188687"/>
            <a:ext cx="6958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Dùng tay giữ chặt ống hút và thổi. Em thấy hai quả bóng có thay đổi không? Điều gì xảy ra nếu có vật rơi vào khí quản hoặc </a:t>
            </a:r>
          </a:p>
          <a:p>
            <a:pPr algn="just"/>
            <a:r>
              <a:rPr lang="vi-VN" sz="2800" dirty="0"/>
              <a:t>                                    phế quản?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010FC-E940-49FA-9F42-F6F7F1E7BDF3}"/>
              </a:ext>
            </a:extLst>
          </p:cNvPr>
          <p:cNvSpPr txBox="1"/>
          <p:nvPr/>
        </p:nvSpPr>
        <p:spPr>
          <a:xfrm>
            <a:off x="8786855" y="2071073"/>
            <a:ext cx="336294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Quả bóng không thay đổi gì.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Nếu có vật rơi vào thì quá trình hô hấp sẽ không diễn ra được.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9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2F56C6-D32A-40AD-B433-532AB0CC1B47}"/>
              </a:ext>
            </a:extLst>
          </p:cNvPr>
          <p:cNvSpPr txBox="1"/>
          <p:nvPr/>
        </p:nvSpPr>
        <p:spPr>
          <a:xfrm>
            <a:off x="4381500" y="170516"/>
            <a:ext cx="7294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Em sẽ nói và làm gì khi gặp các tình huống sau?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2B454-EA7D-4F56-AC26-DDA8FF023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928" y="1247734"/>
            <a:ext cx="8051472" cy="4190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07475C-C38F-4082-BC36-5641A7BAD53E}"/>
              </a:ext>
            </a:extLst>
          </p:cNvPr>
          <p:cNvSpPr txBox="1"/>
          <p:nvPr/>
        </p:nvSpPr>
        <p:spPr>
          <a:xfrm>
            <a:off x="215870" y="5437882"/>
            <a:ext cx="11459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2. </a:t>
            </a:r>
            <a:r>
              <a:rPr lang="vi-VN" sz="3200" dirty="0"/>
              <a:t>Nêu thêm tình huống có thể dẫn đến nguy cơ tắc đường hô hấp và đề xuất cách phòng tránh.</a:t>
            </a:r>
          </a:p>
        </p:txBody>
      </p:sp>
    </p:spTree>
    <p:extLst>
      <p:ext uri="{BB962C8B-B14F-4D97-AF65-F5344CB8AC3E}">
        <p14:creationId xmlns:p14="http://schemas.microsoft.com/office/powerpoint/2010/main" val="26960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C13D79-43CF-C544-B83F-6103EF1AE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31" t="868" r="8962" b="3489"/>
          <a:stretch/>
        </p:blipFill>
        <p:spPr>
          <a:xfrm>
            <a:off x="0" y="0"/>
            <a:ext cx="12192000" cy="616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98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3B583-E1FB-432A-A937-B6A049A3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5023" y="445458"/>
            <a:ext cx="9181953" cy="59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4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298</Words>
  <Application>Microsoft Macintosh PowerPoint</Application>
  <PresentationFormat>Widescreen</PresentationFormat>
  <Paragraphs>33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Microsoft Office User</cp:lastModifiedBy>
  <cp:revision>54</cp:revision>
  <dcterms:created xsi:type="dcterms:W3CDTF">2021-06-02T02:35:09Z</dcterms:created>
  <dcterms:modified xsi:type="dcterms:W3CDTF">2022-01-22T05:40:24Z</dcterms:modified>
</cp:coreProperties>
</file>