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55" r:id="rId3"/>
    <p:sldId id="314" r:id="rId4"/>
    <p:sldId id="285" r:id="rId5"/>
    <p:sldId id="302" r:id="rId6"/>
    <p:sldId id="325" r:id="rId7"/>
    <p:sldId id="307" r:id="rId8"/>
    <p:sldId id="306" r:id="rId9"/>
    <p:sldId id="321" r:id="rId10"/>
    <p:sldId id="320" r:id="rId11"/>
    <p:sldId id="318" r:id="rId12"/>
    <p:sldId id="315" r:id="rId13"/>
    <p:sldId id="356"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3/8/2022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7" name="Google Shape;127;p7"/>
          <p:cNvSpPr/>
          <p:nvPr/>
        </p:nvSpPr>
        <p:spPr>
          <a:xfrm flipH="1">
            <a:off x="10990934" y="2290935"/>
            <a:ext cx="1201066"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8" name="Google Shape;128;p7"/>
          <p:cNvSpPr/>
          <p:nvPr/>
        </p:nvSpPr>
        <p:spPr>
          <a:xfrm flipH="1">
            <a:off x="11472614" y="3994783"/>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0" name="Google Shape;130;p7"/>
          <p:cNvSpPr/>
          <p:nvPr/>
        </p:nvSpPr>
        <p:spPr>
          <a:xfrm flipH="1">
            <a:off x="10994446"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2" name="Google Shape;132;p7"/>
          <p:cNvSpPr/>
          <p:nvPr/>
        </p:nvSpPr>
        <p:spPr>
          <a:xfrm flipH="1">
            <a:off x="11738879" y="355454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133" name="Google Shape;133;p7"/>
          <p:cNvSpPr/>
          <p:nvPr/>
        </p:nvSpPr>
        <p:spPr>
          <a:xfrm flipH="1">
            <a:off x="9743486" y="6347204"/>
            <a:ext cx="208390"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74766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12188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a:buClr>
                <a:srgbClr val="000000"/>
              </a:buClr>
              <a:buFont typeface="Arial"/>
              <a:buNone/>
            </a:pPr>
            <a:endParaRPr sz="1900" kern="0">
              <a:solidFill>
                <a:srgbClr val="000000"/>
              </a:solidFill>
              <a:cs typeface="Arial"/>
              <a:sym typeface="Arial"/>
            </a:endParaRPr>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476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3/8/2022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0764457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587" y="2211571"/>
            <a:ext cx="2434304" cy="3375026"/>
          </a:xfrm>
          <a:prstGeom prst="rect">
            <a:avLst/>
          </a:prstGeom>
          <a:noFill/>
        </p:spPr>
        <p:txBody>
          <a:bodyPr wrap="square" rtlCol="0">
            <a:spAutoFit/>
          </a:bodyPr>
          <a:lstStyle/>
          <a:p>
            <a:pPr algn="ctr"/>
            <a:r>
              <a:rPr lang="en-US" sz="5333"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220499" y="629264"/>
            <a:ext cx="5801115" cy="5680715"/>
          </a:xfrm>
          <a:prstGeom prst="ellipse">
            <a:avLst/>
          </a:prstGeom>
          <a:effectLst>
            <a:glow rad="101600">
              <a:srgbClr val="92D050">
                <a:alpha val="60000"/>
              </a:srgbClr>
            </a:glow>
          </a:effectLst>
        </p:spPr>
      </p:pic>
    </p:spTree>
    <p:extLst>
      <p:ext uri="{BB962C8B-B14F-4D97-AF65-F5344CB8AC3E}">
        <p14:creationId xmlns:p14="http://schemas.microsoft.com/office/powerpoint/2010/main"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a:solidFill>
                  <a:srgbClr val="002060"/>
                </a:solidFill>
                <a:latin typeface="UTM Avo" panose="02040603050506020204" pitchFamily="18" charset="0"/>
              </a:rPr>
              <a:t>Chia </a:t>
            </a:r>
            <a:r>
              <a:rPr lang="en-US" sz="3200" b="1" dirty="0" err="1">
                <a:solidFill>
                  <a:srgbClr val="002060"/>
                </a:solidFill>
                <a:latin typeface="UTM Avo" panose="02040603050506020204" pitchFamily="18" charset="0"/>
              </a:rPr>
              <a:t>sẻ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điều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em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đã</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xmlns=""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xmlns=""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33"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4"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1" name="TextBox 30">
                <a:extLst>
                  <a:ext uri="{FF2B5EF4-FFF2-40B4-BE49-F238E27FC236}">
                    <a16:creationId xmlns:a16="http://schemas.microsoft.com/office/drawing/2014/main" xmlns=""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xmlns=""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xmlns=""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xmlns=""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032;p42">
                  <a:extLst>
                    <a:ext uri="{FF2B5EF4-FFF2-40B4-BE49-F238E27FC236}">
                      <a16:creationId xmlns:a16="http://schemas.microsoft.com/office/drawing/2014/main" xmlns=""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033;p42">
                  <a:extLst>
                    <a:ext uri="{FF2B5EF4-FFF2-40B4-BE49-F238E27FC236}">
                      <a16:creationId xmlns:a16="http://schemas.microsoft.com/office/drawing/2014/main" xmlns=""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034;p42">
                  <a:extLst>
                    <a:ext uri="{FF2B5EF4-FFF2-40B4-BE49-F238E27FC236}">
                      <a16:creationId xmlns:a16="http://schemas.microsoft.com/office/drawing/2014/main" xmlns=""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035;p42">
                  <a:extLst>
                    <a:ext uri="{FF2B5EF4-FFF2-40B4-BE49-F238E27FC236}">
                      <a16:creationId xmlns:a16="http://schemas.microsoft.com/office/drawing/2014/main" xmlns=""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036;p42">
                  <a:extLst>
                    <a:ext uri="{FF2B5EF4-FFF2-40B4-BE49-F238E27FC236}">
                      <a16:creationId xmlns:a16="http://schemas.microsoft.com/office/drawing/2014/main" xmlns=""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037;p42">
                  <a:extLst>
                    <a:ext uri="{FF2B5EF4-FFF2-40B4-BE49-F238E27FC236}">
                      <a16:creationId xmlns:a16="http://schemas.microsoft.com/office/drawing/2014/main" xmlns=""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038;p42">
                  <a:extLst>
                    <a:ext uri="{FF2B5EF4-FFF2-40B4-BE49-F238E27FC236}">
                      <a16:creationId xmlns:a16="http://schemas.microsoft.com/office/drawing/2014/main" xmlns=""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039;p42">
                  <a:extLst>
                    <a:ext uri="{FF2B5EF4-FFF2-40B4-BE49-F238E27FC236}">
                      <a16:creationId xmlns:a16="http://schemas.microsoft.com/office/drawing/2014/main" xmlns=""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040;p42">
                  <a:extLst>
                    <a:ext uri="{FF2B5EF4-FFF2-40B4-BE49-F238E27FC236}">
                      <a16:creationId xmlns:a16="http://schemas.microsoft.com/office/drawing/2014/main" xmlns=""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Google Shape;1041;p42">
                  <a:extLst>
                    <a:ext uri="{FF2B5EF4-FFF2-40B4-BE49-F238E27FC236}">
                      <a16:creationId xmlns:a16="http://schemas.microsoft.com/office/drawing/2014/main" xmlns=""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Google Shape;1042;p42">
                  <a:extLst>
                    <a:ext uri="{FF2B5EF4-FFF2-40B4-BE49-F238E27FC236}">
                      <a16:creationId xmlns:a16="http://schemas.microsoft.com/office/drawing/2014/main" xmlns=""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043;p42">
                  <a:extLst>
                    <a:ext uri="{FF2B5EF4-FFF2-40B4-BE49-F238E27FC236}">
                      <a16:creationId xmlns:a16="http://schemas.microsoft.com/office/drawing/2014/main" xmlns=""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044;p42">
                  <a:extLst>
                    <a:ext uri="{FF2B5EF4-FFF2-40B4-BE49-F238E27FC236}">
                      <a16:creationId xmlns:a16="http://schemas.microsoft.com/office/drawing/2014/main" xmlns=""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045;p42">
                  <a:extLst>
                    <a:ext uri="{FF2B5EF4-FFF2-40B4-BE49-F238E27FC236}">
                      <a16:creationId xmlns:a16="http://schemas.microsoft.com/office/drawing/2014/main" xmlns=""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046;p42">
                  <a:extLst>
                    <a:ext uri="{FF2B5EF4-FFF2-40B4-BE49-F238E27FC236}">
                      <a16:creationId xmlns:a16="http://schemas.microsoft.com/office/drawing/2014/main" xmlns=""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047;p42">
                  <a:extLst>
                    <a:ext uri="{FF2B5EF4-FFF2-40B4-BE49-F238E27FC236}">
                      <a16:creationId xmlns:a16="http://schemas.microsoft.com/office/drawing/2014/main" xmlns=""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048;p42">
                  <a:extLst>
                    <a:ext uri="{FF2B5EF4-FFF2-40B4-BE49-F238E27FC236}">
                      <a16:creationId xmlns:a16="http://schemas.microsoft.com/office/drawing/2014/main" xmlns=""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7" name="Google Shape;1049;p42">
                  <a:extLst>
                    <a:ext uri="{FF2B5EF4-FFF2-40B4-BE49-F238E27FC236}">
                      <a16:creationId xmlns:a16="http://schemas.microsoft.com/office/drawing/2014/main" xmlns=""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8" name="Google Shape;1050;p42">
                  <a:extLst>
                    <a:ext uri="{FF2B5EF4-FFF2-40B4-BE49-F238E27FC236}">
                      <a16:creationId xmlns:a16="http://schemas.microsoft.com/office/drawing/2014/main" xmlns=""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Google Shape;1051;p42">
                  <a:extLst>
                    <a:ext uri="{FF2B5EF4-FFF2-40B4-BE49-F238E27FC236}">
                      <a16:creationId xmlns:a16="http://schemas.microsoft.com/office/drawing/2014/main" xmlns=""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8" name="Google Shape;1052;p42">
                <a:extLst>
                  <a:ext uri="{FF2B5EF4-FFF2-40B4-BE49-F238E27FC236}">
                    <a16:creationId xmlns:a16="http://schemas.microsoft.com/office/drawing/2014/main" xmlns=""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itchFamily="18" charset="0"/>
                <a:cs typeface="Times New Roman" pitchFamily="18" charset="0"/>
              </a:rPr>
              <a:t>      </a:t>
            </a:r>
            <a:r>
              <a:rPr lang="vi-VN" sz="2200" b="1" dirty="0">
                <a:solidFill>
                  <a:srgbClr val="0070C0"/>
                </a:solidFill>
                <a:latin typeface="Times New Roman" pitchFamily="18" charset="0"/>
                <a:cs typeface="Times New Roman" pitchFamily="18" charset="0"/>
              </a:rPr>
              <a:t>Trường học tổ chức phong trào “Ngày Chủ nhật xanh – sạch – đẹp”, tổ chức thực hiện tổng dọn vệ sinh, chăm sóc cây xanh cảnh quan trong trường học cũng như thành phố, chăm sóc cây xanh,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7A78ED1-9815-49D1-B92D-BB7A8DEF0171}"/>
              </a:ext>
            </a:extLst>
          </p:cNvPr>
          <p:cNvPicPr>
            <a:picLocks noChangeAspect="1"/>
          </p:cNvPicPr>
          <p:nvPr/>
        </p:nvPicPr>
        <p:blipFill>
          <a:blip r:embed="rId2"/>
          <a:stretch>
            <a:fillRect/>
          </a:stretch>
        </p:blipFill>
        <p:spPr>
          <a:xfrm>
            <a:off x="1752601" y="228600"/>
            <a:ext cx="9265787" cy="6400800"/>
          </a:xfrm>
          <a:prstGeom prst="rect">
            <a:avLst/>
          </a:prstGeom>
        </p:spPr>
      </p:pic>
    </p:spTree>
    <p:extLst>
      <p:ext uri="{BB962C8B-B14F-4D97-AF65-F5344CB8AC3E}">
        <p14:creationId xmlns:p14="http://schemas.microsoft.com/office/powerpoint/2010/main" val="332343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14: </a:t>
            </a:r>
            <a:r>
              <a:rPr lang="en-US" sz="8000"/>
              <a:t/>
            </a:r>
            <a:br>
              <a:rPr lang="en-US" sz="8000"/>
            </a:br>
            <a:r>
              <a:rPr lang="en-US" sz="8000" b="1"/>
              <a:t>CỎ NON </a:t>
            </a:r>
            <a:br>
              <a:rPr lang="en-US" sz="8000" b="1"/>
            </a:br>
            <a:r>
              <a:rPr lang="en-US" sz="8000" b="1"/>
              <a:t>CƯỜI RỒI</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6</a:t>
            </a:r>
          </a:p>
        </p:txBody>
      </p:sp>
    </p:spTree>
    <p:extLst>
      <p:ext uri="{BB962C8B-B14F-4D97-AF65-F5344CB8AC3E}">
        <p14:creationId xmlns:p14="http://schemas.microsoft.com/office/powerpoint/2010/main" val="194497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mj-lt"/>
              </a:rPr>
              <a:t>  Chia sẻ với cô giáo, các bạn, người thân về  một bài thơ câu chuyện em thích một cách rõ ràng, mạch lạc, tự tin</a:t>
            </a:r>
            <a:r>
              <a:rPr lang="en-US" sz="3200" b="1" dirty="0">
                <a:solidFill>
                  <a:srgbClr val="00B050"/>
                </a:solidFill>
                <a:latin typeface="+mj-lt"/>
              </a:rPr>
              <a:t>.</a:t>
            </a:r>
          </a:p>
        </p:txBody>
      </p:sp>
      <p:sp>
        <p:nvSpPr>
          <p:cNvPr id="10" name="文本框 22">
            <a:extLst>
              <a:ext uri="{FF2B5EF4-FFF2-40B4-BE49-F238E27FC236}">
                <a16:creationId xmlns:a16="http://schemas.microsoft.com/office/drawing/2014/main" xmlns="" id="{0C9928D3-15CE-463A-8DD4-D2BDB8DB2C15}"/>
              </a:ext>
            </a:extLst>
          </p:cNvPr>
          <p:cNvSpPr txBox="1"/>
          <p:nvPr/>
        </p:nvSpPr>
        <p:spPr>
          <a:xfrm>
            <a:off x="1166878" y="412020"/>
            <a:ext cx="6178124" cy="923330"/>
          </a:xfrm>
          <a:prstGeom prst="rect">
            <a:avLst/>
          </a:prstGeom>
          <a:noFill/>
        </p:spPr>
        <p:txBody>
          <a:bodyPr wrap="square" rtlCol="0">
            <a:spAutoFit/>
          </a:bodyPr>
          <a:lstStyle/>
          <a:p>
            <a:r>
              <a:rPr lang="vi-VN"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569660"/>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UTM Avo" panose="02040603050506020204" pitchFamily="18" charset="0"/>
              </a:rPr>
              <a:t>Tìm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đọc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báo</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hoạt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động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giữ</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gìn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môi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xanh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sạch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đẹp</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nhà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trường</a:t>
            </a:r>
            <a:r>
              <a:rPr lang="en-US" sz="3200" b="1" dirty="0">
                <a:solidFill>
                  <a:srgbClr val="002060"/>
                </a:solidFill>
                <a:latin typeface="UTM Avo" panose="020406030505060202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mj-lt"/>
              </a:rPr>
              <a:t>Mẩu giấy vụn</a:t>
            </a:r>
            <a:endParaRPr lang="vi-VN" sz="3200" dirty="0">
              <a:solidFill>
                <a:srgbClr val="FF0000"/>
              </a:solidFill>
              <a:latin typeface="+mj-lt"/>
            </a:endParaRPr>
          </a:p>
          <a:p>
            <a:r>
              <a:rPr lang="vi-VN" sz="2300" b="1" dirty="0">
                <a:latin typeface="+mj-lt"/>
              </a:rPr>
              <a:t>1.</a:t>
            </a:r>
            <a:r>
              <a:rPr lang="vi-VN" sz="2300" dirty="0">
                <a:latin typeface="+mj-lt"/>
              </a:rPr>
              <a:t> Lớp học rộng rãi, sáng sủa và sạch sẽ nhưng không biết ai vứt một mẩu giấy ngay giữa lối ra vào.</a:t>
            </a:r>
          </a:p>
          <a:p>
            <a:r>
              <a:rPr lang="vi-VN" sz="2300" b="1" dirty="0">
                <a:latin typeface="+mj-lt"/>
              </a:rPr>
              <a:t>2.</a:t>
            </a:r>
            <a:r>
              <a:rPr lang="vi-VN" sz="2300" dirty="0">
                <a:latin typeface="+mj-lt"/>
              </a:rPr>
              <a:t> Cô giáo bước vào lớp, mỉm cười :</a:t>
            </a:r>
          </a:p>
          <a:p>
            <a:r>
              <a:rPr lang="vi-VN" sz="2300" dirty="0">
                <a:latin typeface="+mj-lt"/>
              </a:rPr>
              <a:t>- Lớp ta hôm  nay sạch sẽ quá ! Thật đáng khen ! Nhưng các em có nhìn thấy mẩu giấy đang nằm ngay giữa cửa kia không ?</a:t>
            </a:r>
          </a:p>
          <a:p>
            <a:r>
              <a:rPr lang="vi-VN" sz="2300" dirty="0">
                <a:latin typeface="+mj-lt"/>
              </a:rPr>
              <a:t>- Có ạ ! - Cả lớp đồng thanh đáp.</a:t>
            </a:r>
          </a:p>
          <a:p>
            <a:r>
              <a:rPr lang="vi-VN" sz="2300" dirty="0">
                <a:latin typeface="+mj-lt"/>
              </a:rPr>
              <a:t>- Nào ! Các em hãy lắng nghe và cho cô biết mẩu giấy đang nói gì nhé! - Cô giáo nói tiếp.</a:t>
            </a:r>
          </a:p>
          <a:p>
            <a:r>
              <a:rPr lang="vi-VN" sz="2300" b="1" dirty="0">
                <a:latin typeface="+mj-lt"/>
              </a:rPr>
              <a:t>3.</a:t>
            </a:r>
            <a:r>
              <a:rPr lang="vi-VN" sz="2300" dirty="0">
                <a:latin typeface="+mj-lt"/>
              </a:rPr>
              <a:t> Cả lớp im lặng lắng nghe. Được một lúc, tiếng xì xào nổi lên vì các em không nghe thấy mẩu giấy nói gì cả. Một em trai đánh bạo giơ tay xin nói. Cô giáo cười:</a:t>
            </a:r>
          </a:p>
          <a:p>
            <a:r>
              <a:rPr lang="vi-VN" sz="2300" dirty="0">
                <a:latin typeface="+mj-lt"/>
              </a:rPr>
              <a:t>- Tốt lắm ! Em nghe thấy mẩu giấy nói gì nào ?</a:t>
            </a:r>
          </a:p>
          <a:p>
            <a:r>
              <a:rPr lang="vi-VN" sz="2300" dirty="0">
                <a:latin typeface="+mj-lt"/>
              </a:rPr>
              <a:t>- Thưa cô, giấy không nói được đâu ạ !</a:t>
            </a:r>
          </a:p>
          <a:p>
            <a:r>
              <a:rPr lang="vi-VN" sz="2300" dirty="0">
                <a:latin typeface="+mj-lt"/>
              </a:rPr>
              <a:t>Nhiều tiếng xì xào hưởng ứng : "Thưa cô, đúng đấy ạ ! Đúng đấy ạ !"</a:t>
            </a:r>
          </a:p>
          <a:p>
            <a:r>
              <a:rPr lang="vi-VN" sz="2300" b="1" dirty="0">
                <a:latin typeface="+mj-lt"/>
              </a:rPr>
              <a:t>4.</a:t>
            </a:r>
            <a:r>
              <a:rPr lang="vi-VN" sz="2300" dirty="0">
                <a:latin typeface="+mj-lt"/>
              </a:rPr>
              <a:t> Bỗng một em gái đứng dậy, tiến tới chỗ mẩu giấy, nhặt lên rồi mang bỏ vào sọt rác. Xong xuôi, em mới nói :</a:t>
            </a:r>
          </a:p>
          <a:p>
            <a:r>
              <a:rPr lang="vi-VN" sz="2300" dirty="0">
                <a:latin typeface="+mj-lt"/>
              </a:rPr>
              <a:t>- Em có nghe thấy ạ. Mẩu giấy bảo : "Các bạn ơi ! Hãy bỏ tôi vào sọt rác !"</a:t>
            </a:r>
          </a:p>
          <a:p>
            <a:r>
              <a:rPr lang="vi-VN" sz="2300" dirty="0">
                <a:latin typeface="+mj-lt"/>
              </a:rPr>
              <a:t>  Cả lớp cười rộ lên thích thú. Buổi học hôm ấy vui quá.</a:t>
            </a:r>
          </a:p>
          <a:p>
            <a:pPr algn="r"/>
            <a:r>
              <a:rPr lang="vi-VN" sz="2300" i="1" dirty="0">
                <a:latin typeface="+mj-lt"/>
              </a:rPr>
              <a:t>Theo</a:t>
            </a:r>
            <a:r>
              <a:rPr lang="vi-VN" sz="2300" dirty="0">
                <a:latin typeface="+mj-lt"/>
              </a:rPr>
              <a:t> </a:t>
            </a:r>
            <a:r>
              <a:rPr lang="vi-VN" sz="2300" b="1" dirty="0">
                <a:latin typeface="+mj-lt"/>
              </a:rPr>
              <a:t>QUẾ SƠN</a:t>
            </a:r>
            <a:endParaRPr lang="vi-VN" sz="2300" dirty="0">
              <a:latin typeface="+mj-lt"/>
            </a:endParaRPr>
          </a:p>
          <a:p>
            <a:r>
              <a:rPr lang="vi-VN" sz="2300" dirty="0">
                <a:latin typeface="+mj-lt"/>
              </a:rPr>
              <a:t/>
            </a:r>
            <a:br>
              <a:rPr lang="vi-VN" sz="2300" dirty="0">
                <a:latin typeface="+mj-lt"/>
              </a:rPr>
            </a:br>
            <a:endParaRPr lang="en-US" sz="2300" dirty="0">
              <a:latin typeface="+mj-lt"/>
            </a:endParaRPr>
          </a:p>
        </p:txBody>
      </p:sp>
    </p:spTree>
    <p:extLst>
      <p:ext uri="{BB962C8B-B14F-4D97-AF65-F5344CB8AC3E}">
        <p14:creationId xmlns:p14="http://schemas.microsoft.com/office/powerpoint/2010/main" val="173554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273</Words>
  <Application>Microsoft Office PowerPoint</Application>
  <PresentationFormat>Widescreen</PresentationFormat>
  <Paragraphs>40</Paragraphs>
  <Slides>13</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13</vt:i4>
      </vt:variant>
    </vt:vector>
  </HeadingPairs>
  <TitlesOfParts>
    <vt:vector size="30" baseType="lpstr">
      <vt:lpstr>宋体</vt:lpstr>
      <vt:lpstr>Algerian</vt:lpstr>
      <vt:lpstr>Arial</vt:lpstr>
      <vt:lpstr>Arial-Rounded</vt:lpstr>
      <vt:lpstr>Calibri</vt:lpstr>
      <vt:lpstr>Calibri Light</vt:lpstr>
      <vt:lpstr>Comfortaa</vt:lpstr>
      <vt:lpstr>Chewy</vt:lpstr>
      <vt:lpstr>Delius Unicase</vt:lpstr>
      <vt:lpstr>iCiel Cadena</vt:lpstr>
      <vt:lpstr>Times New Roman</vt:lpstr>
      <vt:lpstr>UTM Avo</vt:lpstr>
      <vt:lpstr>UTM Cookies</vt:lpstr>
      <vt:lpstr>Wingdings</vt:lpstr>
      <vt:lpstr>思源黑体 CN Bold</vt:lpstr>
      <vt:lpstr>Office Theme</vt:lpstr>
      <vt:lpstr>Response to Intervention: The Alphabet by Slidesgo</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ThaoPC</cp:lastModifiedBy>
  <cp:revision>66</cp:revision>
  <dcterms:created xsi:type="dcterms:W3CDTF">2021-07-13T00:48:11Z</dcterms:created>
  <dcterms:modified xsi:type="dcterms:W3CDTF">2022-03-08T08:50:09Z</dcterms:modified>
</cp:coreProperties>
</file>