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3"/>
  </p:notesMasterIdLst>
  <p:sldIdLst>
    <p:sldId id="256" r:id="rId5"/>
    <p:sldId id="258" r:id="rId6"/>
    <p:sldId id="275" r:id="rId7"/>
    <p:sldId id="266" r:id="rId8"/>
    <p:sldId id="276" r:id="rId9"/>
    <p:sldId id="277" r:id="rId10"/>
    <p:sldId id="288" r:id="rId11"/>
    <p:sldId id="278" r:id="rId12"/>
    <p:sldId id="267" r:id="rId13"/>
    <p:sldId id="279" r:id="rId14"/>
    <p:sldId id="289" r:id="rId15"/>
    <p:sldId id="290" r:id="rId16"/>
    <p:sldId id="291" r:id="rId17"/>
    <p:sldId id="268" r:id="rId18"/>
    <p:sldId id="280" r:id="rId19"/>
    <p:sldId id="281" r:id="rId20"/>
    <p:sldId id="269" r:id="rId21"/>
    <p:sldId id="282" r:id="rId22"/>
    <p:sldId id="270" r:id="rId23"/>
    <p:sldId id="283" r:id="rId24"/>
    <p:sldId id="271" r:id="rId25"/>
    <p:sldId id="284" r:id="rId26"/>
    <p:sldId id="285" r:id="rId27"/>
    <p:sldId id="272" r:id="rId28"/>
    <p:sldId id="286" r:id="rId29"/>
    <p:sldId id="273" r:id="rId30"/>
    <p:sldId id="287" r:id="rId31"/>
    <p:sldId id="274" r:id="rId32"/>
  </p:sldIdLst>
  <p:sldSz cx="9144000" cy="5143500" type="screen16x9"/>
  <p:notesSz cx="6858000" cy="9144000"/>
  <p:embeddedFontLst>
    <p:embeddedFont>
      <p:font typeface="DFPOP1-W9" panose="020B0604020202020204" charset="-128"/>
      <p:regular r:id="rId34"/>
    </p:embeddedFont>
    <p:embeddedFont>
      <p:font typeface="HL Hoctro" panose="020B0604020202020204" charset="0"/>
      <p:regular r:id="rId35"/>
    </p:embeddedFont>
    <p:embeddedFont>
      <p:font typeface="宋体" panose="02010600030101010101" pitchFamily="2" charset="-122"/>
      <p:regular r:id="rId36"/>
    </p:embeddedFont>
    <p:embeddedFont>
      <p:font typeface="Calibri" panose="020F0502020204030204" pitchFamily="34" charset="0"/>
      <p:regular r:id="rId37"/>
      <p:bold r:id="rId38"/>
      <p:italic r:id="rId39"/>
      <p:boldItalic r:id="rId40"/>
    </p:embeddedFont>
    <p:embeddedFont>
      <p:font typeface="Arial-Rounded" panose="020B0500000000000000" charset="0"/>
      <p:regular r:id="rId41"/>
    </p:embeddedFont>
  </p:embeddedFontLst>
  <p:custDataLst>
    <p:tags r:id="rId4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 id="288"/>
            <p14:sldId id="278"/>
          </p14:sldIdLst>
        </p14:section>
        <p14:section name="Tiết 2" id="{47239A1A-9B72-4DA5-96A7-F8786F163078}">
          <p14:sldIdLst>
            <p14:sldId id="267"/>
            <p14:sldId id="279"/>
            <p14:sldId id="289"/>
            <p14:sldId id="290"/>
            <p14:sldId id="291"/>
            <p14:sldId id="26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4CA420"/>
    <a:srgbClr val="F14420"/>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7" autoAdjust="0"/>
    <p:restoredTop sz="84926" autoAdjust="0"/>
  </p:normalViewPr>
  <p:slideViewPr>
    <p:cSldViewPr snapToGrid="0">
      <p:cViewPr varScale="1">
        <p:scale>
          <a:sx n="79" d="100"/>
          <a:sy n="79" d="100"/>
        </p:scale>
        <p:origin x="132"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presProps" Target="presProp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302615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11402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2.emf"/><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304661" y="1320101"/>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16594" y="2998579"/>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572903" y="1863756"/>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grpSp>
        <p:nvGrpSpPr>
          <p:cNvPr id="28" name="组合 98"/>
          <p:cNvGrpSpPr/>
          <p:nvPr/>
        </p:nvGrpSpPr>
        <p:grpSpPr>
          <a:xfrm>
            <a:off x="436617" y="1315203"/>
            <a:ext cx="8166191" cy="944293"/>
            <a:chOff x="-86657" y="893919"/>
            <a:chExt cx="8166191" cy="944293"/>
          </a:xfrm>
        </p:grpSpPr>
        <p:sp>
          <p:nvSpPr>
            <p:cNvPr id="29" name="矩形 93"/>
            <p:cNvSpPr/>
            <p:nvPr/>
          </p:nvSpPr>
          <p:spPr>
            <a:xfrm>
              <a:off x="-86657" y="893919"/>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4800" b="1"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0" name="矩形 96"/>
            <p:cNvSpPr/>
            <p:nvPr/>
          </p:nvSpPr>
          <p:spPr>
            <a:xfrm>
              <a:off x="-86657" y="901580"/>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5400" b="1"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1" name="矩形 97"/>
            <p:cNvSpPr/>
            <p:nvPr/>
          </p:nvSpPr>
          <p:spPr>
            <a:xfrm>
              <a:off x="-51218" y="914882"/>
              <a:ext cx="8130752"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 </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15944" y="79602"/>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306640" y="2146212"/>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19176" y="156378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
        <p:nvSpPr>
          <p:cNvPr id="7" name="矩形 8">
            <a:extLst>
              <a:ext uri="{FF2B5EF4-FFF2-40B4-BE49-F238E27FC236}">
                <a16:creationId xmlns:a16="http://schemas.microsoft.com/office/drawing/2014/main" id="{DAECB3AA-DE44-4B2E-8E42-EC1E254E3EC5}"/>
              </a:ext>
            </a:extLst>
          </p:cNvPr>
          <p:cNvSpPr/>
          <p:nvPr/>
        </p:nvSpPr>
        <p:spPr>
          <a:xfrm>
            <a:off x="115944" y="624985"/>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矩形 8">
            <a:extLst>
              <a:ext uri="{FF2B5EF4-FFF2-40B4-BE49-F238E27FC236}">
                <a16:creationId xmlns:a16="http://schemas.microsoft.com/office/drawing/2014/main" id="{DAECB3AA-DE44-4B2E-8E42-EC1E254E3EC5}"/>
              </a:ext>
            </a:extLst>
          </p:cNvPr>
          <p:cNvSpPr/>
          <p:nvPr/>
        </p:nvSpPr>
        <p:spPr>
          <a:xfrm>
            <a:off x="103860" y="1199651"/>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Cần rửa tay như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15944" y="79602"/>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306640" y="2146212"/>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19176" y="156378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
        <p:nvSpPr>
          <p:cNvPr id="7" name="矩形 8">
            <a:extLst>
              <a:ext uri="{FF2B5EF4-FFF2-40B4-BE49-F238E27FC236}">
                <a16:creationId xmlns:a16="http://schemas.microsoft.com/office/drawing/2014/main" id="{DAECB3AA-DE44-4B2E-8E42-EC1E254E3EC5}"/>
              </a:ext>
            </a:extLst>
          </p:cNvPr>
          <p:cNvSpPr/>
          <p:nvPr/>
        </p:nvSpPr>
        <p:spPr>
          <a:xfrm>
            <a:off x="115944" y="624985"/>
            <a:ext cx="8720962" cy="584775"/>
          </a:xfrm>
          <a:prstGeom prst="rect">
            <a:avLst/>
          </a:prstGeom>
        </p:spPr>
        <p:txBody>
          <a:bodyPr wrap="square">
            <a:spAutoFit/>
          </a:bodyPr>
          <a:lstStyle/>
          <a:p>
            <a:r>
              <a:rPr lang="en-US" altLang="zh-CN" sz="320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Vi trùng đi vào cơ thể con người qua thức ăn.</a:t>
            </a:r>
            <a:endParaRPr lang="zh-CN" altLang="en-US" sz="3200"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19748601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D97AFF8F-506F-4519-A1B5-52D97C6C130F}"/>
              </a:ext>
            </a:extLst>
          </p:cNvPr>
          <p:cNvSpPr/>
          <p:nvPr/>
        </p:nvSpPr>
        <p:spPr>
          <a:xfrm>
            <a:off x="1306640" y="2146212"/>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19176" y="156378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
        <p:nvSpPr>
          <p:cNvPr id="7" name="矩形 8">
            <a:extLst>
              <a:ext uri="{FF2B5EF4-FFF2-40B4-BE49-F238E27FC236}">
                <a16:creationId xmlns:a16="http://schemas.microsoft.com/office/drawing/2014/main" id="{DAECB3AA-DE44-4B2E-8E42-EC1E254E3EC5}"/>
              </a:ext>
            </a:extLst>
          </p:cNvPr>
          <p:cNvSpPr/>
          <p:nvPr/>
        </p:nvSpPr>
        <p:spPr>
          <a:xfrm>
            <a:off x="319176" y="191231"/>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AECB3AA-DE44-4B2E-8E42-EC1E254E3EC5}"/>
              </a:ext>
            </a:extLst>
          </p:cNvPr>
          <p:cNvSpPr/>
          <p:nvPr/>
        </p:nvSpPr>
        <p:spPr>
          <a:xfrm>
            <a:off x="223241" y="751949"/>
            <a:ext cx="8720962" cy="1077218"/>
          </a:xfrm>
          <a:prstGeom prst="rect">
            <a:avLst/>
          </a:prstGeom>
        </p:spPr>
        <p:txBody>
          <a:bodyPr wrap="square">
            <a:spAutoFit/>
          </a:bodyPr>
          <a:lstStyle/>
          <a:p>
            <a:r>
              <a:rPr lang="en-US" altLang="zh-CN" sz="320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Để phòng bệnh, chúng ta phải rửa tay đúng cách trước khi ăn.</a:t>
            </a:r>
            <a:endParaRPr lang="zh-CN" altLang="en-US" sz="3200"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301214865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D97AFF8F-506F-4519-A1B5-52D97C6C130F}"/>
              </a:ext>
            </a:extLst>
          </p:cNvPr>
          <p:cNvSpPr/>
          <p:nvPr/>
        </p:nvSpPr>
        <p:spPr>
          <a:xfrm>
            <a:off x="1306640" y="2146212"/>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19176" y="156378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
        <p:nvSpPr>
          <p:cNvPr id="8" name="矩形 8">
            <a:extLst>
              <a:ext uri="{FF2B5EF4-FFF2-40B4-BE49-F238E27FC236}">
                <a16:creationId xmlns:a16="http://schemas.microsoft.com/office/drawing/2014/main" id="{DAECB3AA-DE44-4B2E-8E42-EC1E254E3EC5}"/>
              </a:ext>
            </a:extLst>
          </p:cNvPr>
          <p:cNvSpPr/>
          <p:nvPr/>
        </p:nvSpPr>
        <p:spPr>
          <a:xfrm>
            <a:off x="307093" y="238358"/>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Cần rửa tay như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AECB3AA-DE44-4B2E-8E42-EC1E254E3EC5}"/>
              </a:ext>
            </a:extLst>
          </p:cNvPr>
          <p:cNvSpPr/>
          <p:nvPr/>
        </p:nvSpPr>
        <p:spPr>
          <a:xfrm>
            <a:off x="103860" y="975894"/>
            <a:ext cx="8720962" cy="584775"/>
          </a:xfrm>
          <a:prstGeom prst="rect">
            <a:avLst/>
          </a:prstGeom>
        </p:spPr>
        <p:txBody>
          <a:bodyPr wrap="square">
            <a:spAutoFit/>
          </a:bodyPr>
          <a:lstStyle/>
          <a:p>
            <a:r>
              <a:rPr lang="en-US" altLang="zh-CN" sz="320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Cần rửa tay bằng xà phòng với nước sạch.</a:t>
            </a:r>
            <a:endParaRPr lang="zh-CN" altLang="en-US" sz="3200"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305625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54823" y="404401"/>
            <a:ext cx="8174523" cy="584775"/>
          </a:xfrm>
          <a:prstGeom prst="rect">
            <a:avLst/>
          </a:prstGeom>
        </p:spPr>
        <p:txBody>
          <a:bodyPr wrap="square">
            <a:spAutoFit/>
          </a:bodyPr>
          <a:lstStyle/>
          <a:p>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4. Viết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 vở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0" y="1220041"/>
            <a:ext cx="8967537" cy="707886"/>
          </a:xfrm>
          <a:prstGeom prst="rect">
            <a:avLst/>
          </a:prstGeom>
        </p:spPr>
        <p:txBody>
          <a:bodyPr wrap="square">
            <a:spAutoFit/>
          </a:bodyPr>
          <a:lstStyle/>
          <a:p>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Times New Roman" panose="02020603050405020304" pitchFamily="18" charset="0"/>
                <a:ea typeface="Arial-Rounded" panose="020B0500000000000000" pitchFamily="34" charset="-93"/>
                <a:cs typeface="Times New Roman" panose="02020603050405020304" pitchFamily="18" charset="0"/>
                <a:sym typeface="+mn-lt"/>
              </a:rPr>
              <a:t>Để</a:t>
            </a:r>
            <a:r>
              <a:rPr lang="en-US" altLang="zh-CN" sz="4000" dirty="0" smtClean="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4000" smtClean="0">
                <a:latin typeface="Times New Roman" panose="02020603050405020304" pitchFamily="18" charset="0"/>
                <a:ea typeface="Arial-Rounded" panose="020B0500000000000000" pitchFamily="34" charset="-93"/>
                <a:cs typeface="Times New Roman" panose="02020603050405020304" pitchFamily="18" charset="0"/>
                <a:sym typeface="+mn-lt"/>
              </a:rPr>
              <a:t>phòng bệnh, </a:t>
            </a:r>
            <a:r>
              <a:rPr lang="en-US" altLang="zh-CN" sz="4000" dirty="0" smtClean="0">
                <a:latin typeface="Times New Roman" panose="02020603050405020304" pitchFamily="18" charset="0"/>
                <a:ea typeface="Arial-Rounded" panose="020B0500000000000000" pitchFamily="34" charset="-93"/>
                <a:cs typeface="Times New Roman" panose="02020603050405020304" pitchFamily="18" charset="0"/>
                <a:sym typeface="+mn-lt"/>
              </a:rPr>
              <a:t>chúng </a:t>
            </a:r>
            <a:r>
              <a:rPr lang="en-US" altLang="zh-CN" sz="4000" smtClean="0">
                <a:latin typeface="Times New Roman" panose="02020603050405020304" pitchFamily="18" charset="0"/>
                <a:ea typeface="Arial-Rounded" panose="020B0500000000000000" pitchFamily="34" charset="-93"/>
                <a:cs typeface="Times New Roman" panose="02020603050405020304" pitchFamily="18" charset="0"/>
                <a:sym typeface="+mn-lt"/>
              </a:rPr>
              <a:t>ta phải (…).</a:t>
            </a:r>
            <a:endParaRPr lang="zh-CN" altLang="en-US" sz="4000" b="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208547" y="2030271"/>
            <a:ext cx="9111299" cy="1323439"/>
          </a:xfrm>
          <a:prstGeom prst="rect">
            <a:avLst/>
          </a:prstGeom>
        </p:spPr>
        <p:txBody>
          <a:bodyPr wrap="square">
            <a:spAutoFit/>
          </a:bodyPr>
          <a:lstStyle/>
          <a:p>
            <a:r>
              <a:rPr lang="en-US" altLang="zh-CN" sz="400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Để phòng bệnh, chúng ta phải rửa </a:t>
            </a:r>
            <a:r>
              <a:rPr lang="en-US" altLang="zh-CN" sz="4000"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tay đúng cách trước khi ăn.</a:t>
            </a:r>
            <a:endParaRPr lang="zh-CN" altLang="en-US" sz="4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0" y="207704"/>
            <a:ext cx="9143999" cy="584775"/>
          </a:xfrm>
          <a:prstGeom prst="rect">
            <a:avLst/>
          </a:prstGeom>
        </p:spPr>
        <p:txBody>
          <a:bodyPr wrap="square">
            <a:spAutoFit/>
          </a:bodyPr>
          <a:lstStyle/>
          <a:p>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5. Chọn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i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par>
                          <p:cTn id="23" fill="hold">
                            <p:stCondLst>
                              <p:cond delay="500"/>
                            </p:stCondLst>
                            <p:childTnLst>
                              <p:par>
                                <p:cTn id="24" presetID="56" presetClass="path" presetSubtype="0" accel="50000" decel="50000" fill="hold" grpId="1" nodeType="afterEffect">
                                  <p:stCondLst>
                                    <p:cond delay="0"/>
                                  </p:stCondLst>
                                  <p:childTnLst>
                                    <p:animMotion origin="layout" path="M 0.06076 0.03613 L -0.03594 0.27486 " pathEditMode="relative" rAng="0" ptsTypes="AA">
                                      <p:cBhvr>
                                        <p:cTn id="25"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9"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8408" y="132934"/>
            <a:ext cx="8795864" cy="477054"/>
          </a:xfrm>
          <a:prstGeom prst="rect">
            <a:avLst/>
          </a:prstGeom>
        </p:spPr>
        <p:txBody>
          <a:bodyPr wrap="square">
            <a:spAutoFit/>
          </a:bodyPr>
          <a:lstStyle/>
          <a:p>
            <a:r>
              <a:rPr lang="en-US" altLang="zh-CN" sz="25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6. Quan </a:t>
            </a:r>
            <a:r>
              <a:rPr lang="en-US" altLang="zh-CN" sz="25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25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 khung để </a:t>
            </a:r>
            <a:r>
              <a:rPr lang="en-US" altLang="zh-CN" sz="25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5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25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294518" y="656302"/>
            <a:ext cx="6393426" cy="4487197"/>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71986" y="179846"/>
            <a:ext cx="2499460" cy="584775"/>
          </a:xfrm>
          <a:prstGeom prst="rect">
            <a:avLst/>
          </a:prstGeom>
        </p:spPr>
        <p:txBody>
          <a:bodyPr wrap="square">
            <a:spAutoFit/>
          </a:bodyPr>
          <a:lstStyle/>
          <a:p>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7. 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571986" y="914401"/>
            <a:ext cx="7878740" cy="3572733"/>
          </a:xfrm>
          <a:prstGeom prst="rect">
            <a:avLst/>
          </a:prstGeom>
        </p:spPr>
      </p:pic>
      <p:sp>
        <p:nvSpPr>
          <p:cNvPr id="8" name="Hình chữ nhật: Góc Tròn 5">
            <a:extLst>
              <a:ext uri="{FF2B5EF4-FFF2-40B4-BE49-F238E27FC236}">
                <a16:creationId xmlns:a16="http://schemas.microsoft.com/office/drawing/2014/main" id="{6E86600A-260E-4EDA-8C1F-2E79C8D20FB9}"/>
              </a:ext>
            </a:extLst>
          </p:cNvPr>
          <p:cNvSpPr/>
          <p:nvPr/>
        </p:nvSpPr>
        <p:spPr>
          <a:xfrm>
            <a:off x="5099190" y="1652734"/>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025045-4BEC-4053-AD7F-BB20DBF8B4FF}"/>
              </a:ext>
            </a:extLst>
          </p:cNvPr>
          <p:cNvSpPr/>
          <p:nvPr/>
        </p:nvSpPr>
        <p:spPr>
          <a:xfrm>
            <a:off x="2712798" y="1298629"/>
            <a:ext cx="701454" cy="33844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6312311" y="1311992"/>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3424303" y="1647289"/>
            <a:ext cx="1241481" cy="336369"/>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8. Chọn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smtClean="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4"/>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5"/>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Rửa </a:t>
            </a: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tay trước khi ăn </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Nhưng chúng ta không nhìn thấy được bằng mắt thường.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Khi tay tiếp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xúc với đồ vật, vi trùng dính vào tay.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đi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thể</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Do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đó, chúng ta có thể mắc bệnh.</a:t>
            </a:r>
            <a:endPar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bằng xà phòng với nước sạch.                                           </a:t>
            </a: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20978"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144183" y="1112157"/>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7776671" y="158143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982485" y="2554521"/>
            <a:ext cx="386725" cy="36649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smtClean="0">
                <a:latin typeface="Times New Roman" panose="02020603050405020304" pitchFamily="18" charset="0"/>
                <a:cs typeface="Times New Roman" panose="02020603050405020304" pitchFamily="18" charset="0"/>
              </a:rPr>
              <a:t>5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1469596"/>
            <a:ext cx="8523462" cy="255454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 trùng từ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thức ăn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a:t>
            </a:r>
            <a:r>
              <a:rPr lang="en-US" altLang="zh-CN" sz="32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thể</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endPar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bệnh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 rửa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 khi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7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rửa tay bằng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xà phòng với nước sạch.</a:t>
            </a:r>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2</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831" y="4330503"/>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1145" y="206117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1010</TotalTime>
  <Words>494</Words>
  <Application>Microsoft Office PowerPoint</Application>
  <PresentationFormat>On-screen Show (16:9)</PresentationFormat>
  <Paragraphs>105</Paragraphs>
  <Slides>28</Slides>
  <Notes>14</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DFPOP1-W9</vt:lpstr>
      <vt:lpstr>Arial</vt:lpstr>
      <vt:lpstr>HL Hoctro</vt:lpstr>
      <vt:lpstr>宋体</vt:lpstr>
      <vt:lpstr>华康少女文字W5</vt:lpstr>
      <vt:lpstr>Calibri</vt:lpstr>
      <vt:lpstr>Times New Roman</vt:lpstr>
      <vt:lpstr>Arial-Rounded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57</cp:revision>
  <dcterms:created xsi:type="dcterms:W3CDTF">2020-08-13T09:19:08Z</dcterms:created>
  <dcterms:modified xsi:type="dcterms:W3CDTF">2021-03-08T02:26:43Z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