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6" r:id="rId6"/>
    <p:sldId id="277" r:id="rId7"/>
    <p:sldId id="278" r:id="rId8"/>
    <p:sldId id="279" r:id="rId9"/>
    <p:sldId id="262" r:id="rId10"/>
    <p:sldId id="263" r:id="rId11"/>
    <p:sldId id="280" r:id="rId12"/>
    <p:sldId id="267" r:id="rId13"/>
    <p:sldId id="264" r:id="rId14"/>
    <p:sldId id="260" r:id="rId15"/>
    <p:sldId id="269" r:id="rId16"/>
    <p:sldId id="282" r:id="rId17"/>
    <p:sldId id="283" r:id="rId18"/>
    <p:sldId id="274" r:id="rId19"/>
  </p:sldIdLst>
  <p:sldSz cx="18288000" cy="10287000"/>
  <p:notesSz cx="6858000" cy="9144000"/>
  <p:embeddedFontLst>
    <p:embeddedFont>
      <p:font typeface="Baloo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ambria Math" panose="02040503050406030204" pitchFamily="18" charset="0"/>
      <p:regular r:id="rId25"/>
    </p:embeddedFont>
    <p:embeddedFont>
      <p:font typeface="Caveat" panose="020B0604020202020204" charset="0"/>
      <p:regular r:id="rId26"/>
    </p:embeddedFont>
    <p:embeddedFont>
      <p:font typeface="Caveat Bold" panose="020B0604020202020204" charset="0"/>
      <p:regular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Montserrat Bold Italics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504" y="-3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jpe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sv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01.svg"/><Relationship Id="rId18" Type="http://schemas.openxmlformats.org/officeDocument/2006/relationships/image" Target="../media/image3.svg"/><Relationship Id="rId3" Type="http://schemas.openxmlformats.org/officeDocument/2006/relationships/image" Target="../media/image91.png"/><Relationship Id="rId21" Type="http://schemas.openxmlformats.org/officeDocument/2006/relationships/image" Target="../media/image107.svg"/><Relationship Id="rId7" Type="http://schemas.openxmlformats.org/officeDocument/2006/relationships/image" Target="../media/image95.svg"/><Relationship Id="rId12" Type="http://schemas.openxmlformats.org/officeDocument/2006/relationships/image" Target="../media/image100.png"/><Relationship Id="rId17" Type="http://schemas.openxmlformats.org/officeDocument/2006/relationships/image" Target="../media/image35.png"/><Relationship Id="rId2" Type="http://schemas.openxmlformats.org/officeDocument/2006/relationships/image" Target="../media/image21.jpg"/><Relationship Id="rId16" Type="http://schemas.openxmlformats.org/officeDocument/2006/relationships/image" Target="../media/image104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5" Type="http://schemas.openxmlformats.org/officeDocument/2006/relationships/image" Target="../media/image93.svg"/><Relationship Id="rId15" Type="http://schemas.openxmlformats.org/officeDocument/2006/relationships/image" Target="../media/image103.svg"/><Relationship Id="rId23" Type="http://schemas.openxmlformats.org/officeDocument/2006/relationships/image" Target="../media/image14.svg"/><Relationship Id="rId10" Type="http://schemas.openxmlformats.org/officeDocument/2006/relationships/image" Target="../media/image98.png"/><Relationship Id="rId19" Type="http://schemas.openxmlformats.org/officeDocument/2006/relationships/image" Target="../media/image105.png"/><Relationship Id="rId4" Type="http://schemas.openxmlformats.org/officeDocument/2006/relationships/image" Target="../media/image92.png"/><Relationship Id="rId9" Type="http://schemas.openxmlformats.org/officeDocument/2006/relationships/image" Target="../media/image97.svg"/><Relationship Id="rId14" Type="http://schemas.openxmlformats.org/officeDocument/2006/relationships/image" Target="../media/image102.png"/><Relationship Id="rId22" Type="http://schemas.openxmlformats.org/officeDocument/2006/relationships/image" Target="../media/image10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10.svg"/><Relationship Id="rId18" Type="http://schemas.openxmlformats.org/officeDocument/2006/relationships/image" Target="../media/image104.png"/><Relationship Id="rId3" Type="http://schemas.openxmlformats.org/officeDocument/2006/relationships/image" Target="../media/image91.png"/><Relationship Id="rId21" Type="http://schemas.openxmlformats.org/officeDocument/2006/relationships/image" Target="../media/image111.png"/><Relationship Id="rId7" Type="http://schemas.openxmlformats.org/officeDocument/2006/relationships/image" Target="../media/image95.svg"/><Relationship Id="rId12" Type="http://schemas.openxmlformats.org/officeDocument/2006/relationships/image" Target="../media/image109.png"/><Relationship Id="rId17" Type="http://schemas.openxmlformats.org/officeDocument/2006/relationships/image" Target="../media/image103.svg"/><Relationship Id="rId2" Type="http://schemas.openxmlformats.org/officeDocument/2006/relationships/image" Target="../media/image21.jpg"/><Relationship Id="rId16" Type="http://schemas.openxmlformats.org/officeDocument/2006/relationships/image" Target="../media/image102.png"/><Relationship Id="rId20" Type="http://schemas.openxmlformats.org/officeDocument/2006/relationships/image" Target="../media/image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24" Type="http://schemas.openxmlformats.org/officeDocument/2006/relationships/image" Target="../media/image112.png"/><Relationship Id="rId5" Type="http://schemas.openxmlformats.org/officeDocument/2006/relationships/image" Target="../media/image93.svg"/><Relationship Id="rId15" Type="http://schemas.openxmlformats.org/officeDocument/2006/relationships/image" Target="../media/image101.svg"/><Relationship Id="rId23" Type="http://schemas.openxmlformats.org/officeDocument/2006/relationships/image" Target="../media/image107.svg"/><Relationship Id="rId10" Type="http://schemas.openxmlformats.org/officeDocument/2006/relationships/image" Target="../media/image98.png"/><Relationship Id="rId19" Type="http://schemas.openxmlformats.org/officeDocument/2006/relationships/image" Target="../media/image35.png"/><Relationship Id="rId4" Type="http://schemas.openxmlformats.org/officeDocument/2006/relationships/image" Target="../media/image92.png"/><Relationship Id="rId9" Type="http://schemas.openxmlformats.org/officeDocument/2006/relationships/image" Target="../media/image97.svg"/><Relationship Id="rId14" Type="http://schemas.openxmlformats.org/officeDocument/2006/relationships/image" Target="../media/image100.png"/><Relationship Id="rId22" Type="http://schemas.openxmlformats.org/officeDocument/2006/relationships/image" Target="../media/image10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svg"/><Relationship Id="rId13" Type="http://schemas.openxmlformats.org/officeDocument/2006/relationships/image" Target="../media/image124.svg"/><Relationship Id="rId18" Type="http://schemas.openxmlformats.org/officeDocument/2006/relationships/image" Target="../media/image127.png"/><Relationship Id="rId3" Type="http://schemas.openxmlformats.org/officeDocument/2006/relationships/image" Target="../media/image114.png"/><Relationship Id="rId21" Type="http://schemas.openxmlformats.org/officeDocument/2006/relationships/image" Target="../media/image129.pn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3.svg"/><Relationship Id="rId2" Type="http://schemas.openxmlformats.org/officeDocument/2006/relationships/image" Target="../media/image113.jpeg"/><Relationship Id="rId16" Type="http://schemas.openxmlformats.org/officeDocument/2006/relationships/image" Target="../media/image2.png"/><Relationship Id="rId20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svg"/><Relationship Id="rId11" Type="http://schemas.openxmlformats.org/officeDocument/2006/relationships/image" Target="../media/image122.svg"/><Relationship Id="rId5" Type="http://schemas.openxmlformats.org/officeDocument/2006/relationships/image" Target="../media/image116.png"/><Relationship Id="rId15" Type="http://schemas.openxmlformats.org/officeDocument/2006/relationships/image" Target="../media/image126.svg"/><Relationship Id="rId10" Type="http://schemas.openxmlformats.org/officeDocument/2006/relationships/image" Target="../media/image121.png"/><Relationship Id="rId19" Type="http://schemas.openxmlformats.org/officeDocument/2006/relationships/image" Target="../media/image19.png"/><Relationship Id="rId4" Type="http://schemas.openxmlformats.org/officeDocument/2006/relationships/image" Target="../media/image115.sv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Relationship Id="rId22" Type="http://schemas.openxmlformats.org/officeDocument/2006/relationships/image" Target="../media/image1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svg"/><Relationship Id="rId13" Type="http://schemas.openxmlformats.org/officeDocument/2006/relationships/image" Target="../media/image142.png"/><Relationship Id="rId18" Type="http://schemas.openxmlformats.org/officeDocument/2006/relationships/image" Target="../media/image147.svg"/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12" Type="http://schemas.openxmlformats.org/officeDocument/2006/relationships/image" Target="../media/image141.svg"/><Relationship Id="rId17" Type="http://schemas.openxmlformats.org/officeDocument/2006/relationships/image" Target="../media/image146.png"/><Relationship Id="rId2" Type="http://schemas.openxmlformats.org/officeDocument/2006/relationships/image" Target="../media/image131.jpeg"/><Relationship Id="rId16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svg"/><Relationship Id="rId11" Type="http://schemas.openxmlformats.org/officeDocument/2006/relationships/image" Target="../media/image140.png"/><Relationship Id="rId5" Type="http://schemas.openxmlformats.org/officeDocument/2006/relationships/image" Target="../media/image134.png"/><Relationship Id="rId15" Type="http://schemas.openxmlformats.org/officeDocument/2006/relationships/image" Target="../media/image144.png"/><Relationship Id="rId10" Type="http://schemas.openxmlformats.org/officeDocument/2006/relationships/image" Target="../media/image139.svg"/><Relationship Id="rId4" Type="http://schemas.openxmlformats.org/officeDocument/2006/relationships/image" Target="../media/image133.svg"/><Relationship Id="rId9" Type="http://schemas.openxmlformats.org/officeDocument/2006/relationships/image" Target="../media/image138.png"/><Relationship Id="rId14" Type="http://schemas.openxmlformats.org/officeDocument/2006/relationships/image" Target="../media/image14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svg"/><Relationship Id="rId13" Type="http://schemas.openxmlformats.org/officeDocument/2006/relationships/image" Target="../media/image159.svg"/><Relationship Id="rId18" Type="http://schemas.openxmlformats.org/officeDocument/2006/relationships/image" Target="../media/image164.png"/><Relationship Id="rId26" Type="http://schemas.openxmlformats.org/officeDocument/2006/relationships/image" Target="../media/image14.svg"/><Relationship Id="rId3" Type="http://schemas.openxmlformats.org/officeDocument/2006/relationships/image" Target="../media/image149.png"/><Relationship Id="rId21" Type="http://schemas.openxmlformats.org/officeDocument/2006/relationships/image" Target="../media/image167.svg"/><Relationship Id="rId7" Type="http://schemas.openxmlformats.org/officeDocument/2006/relationships/image" Target="../media/image153.png"/><Relationship Id="rId12" Type="http://schemas.openxmlformats.org/officeDocument/2006/relationships/image" Target="../media/image158.png"/><Relationship Id="rId17" Type="http://schemas.openxmlformats.org/officeDocument/2006/relationships/image" Target="../media/image163.svg"/><Relationship Id="rId25" Type="http://schemas.openxmlformats.org/officeDocument/2006/relationships/image" Target="../media/image171.png"/><Relationship Id="rId2" Type="http://schemas.openxmlformats.org/officeDocument/2006/relationships/image" Target="../media/image148.jpeg"/><Relationship Id="rId16" Type="http://schemas.openxmlformats.org/officeDocument/2006/relationships/image" Target="../media/image162.png"/><Relationship Id="rId20" Type="http://schemas.openxmlformats.org/officeDocument/2006/relationships/image" Target="../media/image166.png"/><Relationship Id="rId29" Type="http://schemas.openxmlformats.org/officeDocument/2006/relationships/image" Target="../media/image1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png"/><Relationship Id="rId11" Type="http://schemas.openxmlformats.org/officeDocument/2006/relationships/image" Target="../media/image157.png"/><Relationship Id="rId24" Type="http://schemas.openxmlformats.org/officeDocument/2006/relationships/image" Target="../media/image170.png"/><Relationship Id="rId5" Type="http://schemas.openxmlformats.org/officeDocument/2006/relationships/image" Target="../media/image151.png"/><Relationship Id="rId15" Type="http://schemas.openxmlformats.org/officeDocument/2006/relationships/image" Target="../media/image161.svg"/><Relationship Id="rId23" Type="http://schemas.openxmlformats.org/officeDocument/2006/relationships/image" Target="../media/image169.svg"/><Relationship Id="rId28" Type="http://schemas.openxmlformats.org/officeDocument/2006/relationships/image" Target="../media/image88.png"/><Relationship Id="rId10" Type="http://schemas.openxmlformats.org/officeDocument/2006/relationships/image" Target="../media/image156.svg"/><Relationship Id="rId19" Type="http://schemas.openxmlformats.org/officeDocument/2006/relationships/image" Target="../media/image165.svg"/><Relationship Id="rId4" Type="http://schemas.openxmlformats.org/officeDocument/2006/relationships/image" Target="../media/image150.svg"/><Relationship Id="rId9" Type="http://schemas.openxmlformats.org/officeDocument/2006/relationships/image" Target="../media/image155.png"/><Relationship Id="rId14" Type="http://schemas.openxmlformats.org/officeDocument/2006/relationships/image" Target="../media/image160.png"/><Relationship Id="rId22" Type="http://schemas.openxmlformats.org/officeDocument/2006/relationships/image" Target="../media/image168.png"/><Relationship Id="rId27" Type="http://schemas.openxmlformats.org/officeDocument/2006/relationships/image" Target="../media/image1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88.png"/><Relationship Id="rId3" Type="http://schemas.openxmlformats.org/officeDocument/2006/relationships/image" Target="../media/image92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17" Type="http://schemas.openxmlformats.org/officeDocument/2006/relationships/image" Target="../media/image3.svg"/><Relationship Id="rId2" Type="http://schemas.openxmlformats.org/officeDocument/2006/relationships/image" Target="../media/image148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5" Type="http://schemas.openxmlformats.org/officeDocument/2006/relationships/image" Target="../media/image20.png"/><Relationship Id="rId10" Type="http://schemas.openxmlformats.org/officeDocument/2006/relationships/image" Target="../media/image179.svg"/><Relationship Id="rId4" Type="http://schemas.openxmlformats.org/officeDocument/2006/relationships/image" Target="../media/image93.svg"/><Relationship Id="rId9" Type="http://schemas.openxmlformats.org/officeDocument/2006/relationships/image" Target="../media/image178.png"/><Relationship Id="rId14" Type="http://schemas.openxmlformats.org/officeDocument/2006/relationships/image" Target="../media/image1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181.png"/><Relationship Id="rId3" Type="http://schemas.openxmlformats.org/officeDocument/2006/relationships/image" Target="../media/image92.png"/><Relationship Id="rId7" Type="http://schemas.openxmlformats.org/officeDocument/2006/relationships/image" Target="../media/image177.png"/><Relationship Id="rId12" Type="http://schemas.openxmlformats.org/officeDocument/2006/relationships/image" Target="../media/image182.png"/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png"/><Relationship Id="rId11" Type="http://schemas.openxmlformats.org/officeDocument/2006/relationships/image" Target="../media/image3.svg"/><Relationship Id="rId5" Type="http://schemas.openxmlformats.org/officeDocument/2006/relationships/image" Target="../media/image174.png"/><Relationship Id="rId15" Type="http://schemas.openxmlformats.org/officeDocument/2006/relationships/image" Target="../media/image20.png"/><Relationship Id="rId10" Type="http://schemas.openxmlformats.org/officeDocument/2006/relationships/image" Target="../media/image35.png"/><Relationship Id="rId4" Type="http://schemas.openxmlformats.org/officeDocument/2006/relationships/image" Target="../media/image93.svg"/><Relationship Id="rId9" Type="http://schemas.openxmlformats.org/officeDocument/2006/relationships/image" Target="../media/image151.png"/><Relationship Id="rId14" Type="http://schemas.openxmlformats.org/officeDocument/2006/relationships/image" Target="../media/image18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0.png"/><Relationship Id="rId18" Type="http://schemas.openxmlformats.org/officeDocument/2006/relationships/image" Target="../media/image168.png"/><Relationship Id="rId26" Type="http://schemas.openxmlformats.org/officeDocument/2006/relationships/image" Target="../media/image54.svg"/><Relationship Id="rId3" Type="http://schemas.openxmlformats.org/officeDocument/2006/relationships/image" Target="../media/image148.jpeg"/><Relationship Id="rId21" Type="http://schemas.openxmlformats.org/officeDocument/2006/relationships/image" Target="../media/image147.svg"/><Relationship Id="rId7" Type="http://schemas.openxmlformats.org/officeDocument/2006/relationships/image" Target="../media/image151.png"/><Relationship Id="rId12" Type="http://schemas.openxmlformats.org/officeDocument/2006/relationships/image" Target="../media/image180.png"/><Relationship Id="rId17" Type="http://schemas.openxmlformats.org/officeDocument/2006/relationships/image" Target="../media/image70.png"/><Relationship Id="rId25" Type="http://schemas.openxmlformats.org/officeDocument/2006/relationships/image" Target="../media/image53.png"/><Relationship Id="rId2" Type="http://schemas.openxmlformats.org/officeDocument/2006/relationships/image" Target="../media/image21.jpg"/><Relationship Id="rId16" Type="http://schemas.openxmlformats.org/officeDocument/2006/relationships/image" Target="../media/image145.png"/><Relationship Id="rId20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81.png"/><Relationship Id="rId24" Type="http://schemas.openxmlformats.org/officeDocument/2006/relationships/image" Target="../media/image48.png"/><Relationship Id="rId5" Type="http://schemas.openxmlformats.org/officeDocument/2006/relationships/image" Target="../media/image177.png"/><Relationship Id="rId15" Type="http://schemas.openxmlformats.org/officeDocument/2006/relationships/image" Target="../media/image184.png"/><Relationship Id="rId23" Type="http://schemas.openxmlformats.org/officeDocument/2006/relationships/image" Target="../media/image122.svg"/><Relationship Id="rId10" Type="http://schemas.openxmlformats.org/officeDocument/2006/relationships/image" Target="../media/image182.png"/><Relationship Id="rId19" Type="http://schemas.openxmlformats.org/officeDocument/2006/relationships/image" Target="../media/image169.svg"/><Relationship Id="rId4" Type="http://schemas.openxmlformats.org/officeDocument/2006/relationships/image" Target="../media/image174.png"/><Relationship Id="rId9" Type="http://schemas.openxmlformats.org/officeDocument/2006/relationships/image" Target="../media/image3.svg"/><Relationship Id="rId14" Type="http://schemas.openxmlformats.org/officeDocument/2006/relationships/image" Target="../media/image183.png"/><Relationship Id="rId22" Type="http://schemas.openxmlformats.org/officeDocument/2006/relationships/image" Target="../media/image12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192.png"/><Relationship Id="rId18" Type="http://schemas.openxmlformats.org/officeDocument/2006/relationships/image" Target="../media/image197.svg"/><Relationship Id="rId26" Type="http://schemas.openxmlformats.org/officeDocument/2006/relationships/image" Target="../media/image8.svg"/><Relationship Id="rId3" Type="http://schemas.openxmlformats.org/officeDocument/2006/relationships/image" Target="../media/image186.png"/><Relationship Id="rId21" Type="http://schemas.openxmlformats.org/officeDocument/2006/relationships/image" Target="../media/image200.png"/><Relationship Id="rId7" Type="http://schemas.openxmlformats.org/officeDocument/2006/relationships/image" Target="../media/image189.svg"/><Relationship Id="rId12" Type="http://schemas.openxmlformats.org/officeDocument/2006/relationships/image" Target="../media/image191.svg"/><Relationship Id="rId17" Type="http://schemas.openxmlformats.org/officeDocument/2006/relationships/image" Target="../media/image196.png"/><Relationship Id="rId25" Type="http://schemas.openxmlformats.org/officeDocument/2006/relationships/image" Target="../media/image202.png"/><Relationship Id="rId2" Type="http://schemas.openxmlformats.org/officeDocument/2006/relationships/image" Target="../media/image185.jpeg"/><Relationship Id="rId16" Type="http://schemas.openxmlformats.org/officeDocument/2006/relationships/image" Target="../media/image195.svg"/><Relationship Id="rId20" Type="http://schemas.openxmlformats.org/officeDocument/2006/relationships/image" Target="../media/image19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png"/><Relationship Id="rId11" Type="http://schemas.openxmlformats.org/officeDocument/2006/relationships/image" Target="../media/image190.png"/><Relationship Id="rId24" Type="http://schemas.openxmlformats.org/officeDocument/2006/relationships/image" Target="../media/image107.svg"/><Relationship Id="rId5" Type="http://schemas.openxmlformats.org/officeDocument/2006/relationships/image" Target="../media/image91.png"/><Relationship Id="rId15" Type="http://schemas.openxmlformats.org/officeDocument/2006/relationships/image" Target="../media/image194.png"/><Relationship Id="rId23" Type="http://schemas.openxmlformats.org/officeDocument/2006/relationships/image" Target="../media/image106.png"/><Relationship Id="rId10" Type="http://schemas.openxmlformats.org/officeDocument/2006/relationships/image" Target="../media/image174.png"/><Relationship Id="rId19" Type="http://schemas.openxmlformats.org/officeDocument/2006/relationships/image" Target="../media/image198.png"/><Relationship Id="rId4" Type="http://schemas.openxmlformats.org/officeDocument/2006/relationships/image" Target="../media/image187.svg"/><Relationship Id="rId9" Type="http://schemas.openxmlformats.org/officeDocument/2006/relationships/image" Target="../media/image99.svg"/><Relationship Id="rId14" Type="http://schemas.openxmlformats.org/officeDocument/2006/relationships/image" Target="../media/image193.svg"/><Relationship Id="rId22" Type="http://schemas.openxmlformats.org/officeDocument/2006/relationships/image" Target="../media/image20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24.png"/><Relationship Id="rId15" Type="http://schemas.microsoft.com/office/2007/relationships/hdphoto" Target="../media/hdphoto1.wdp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svg"/><Relationship Id="rId1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6.svg"/><Relationship Id="rId18" Type="http://schemas.openxmlformats.org/officeDocument/2006/relationships/image" Target="../media/image45.sv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15.png"/><Relationship Id="rId17" Type="http://schemas.openxmlformats.org/officeDocument/2006/relationships/image" Target="../media/image44.png"/><Relationship Id="rId2" Type="http://schemas.openxmlformats.org/officeDocument/2006/relationships/image" Target="../media/image34.jp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svg"/><Relationship Id="rId11" Type="http://schemas.openxmlformats.org/officeDocument/2006/relationships/image" Target="../media/image42.svg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image" Target="../media/image41.png"/><Relationship Id="rId4" Type="http://schemas.openxmlformats.org/officeDocument/2006/relationships/image" Target="../media/image3.svg"/><Relationship Id="rId9" Type="http://schemas.openxmlformats.org/officeDocument/2006/relationships/image" Target="../media/image40.sv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sv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sv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svg"/><Relationship Id="rId18" Type="http://schemas.openxmlformats.org/officeDocument/2006/relationships/image" Target="../media/image66.png"/><Relationship Id="rId3" Type="http://schemas.openxmlformats.org/officeDocument/2006/relationships/image" Target="../media/image36.png"/><Relationship Id="rId21" Type="http://schemas.openxmlformats.org/officeDocument/2006/relationships/image" Target="../media/image69.svg"/><Relationship Id="rId7" Type="http://schemas.openxmlformats.org/officeDocument/2006/relationships/image" Target="../media/image59.svg"/><Relationship Id="rId12" Type="http://schemas.openxmlformats.org/officeDocument/2006/relationships/image" Target="../media/image62.png"/><Relationship Id="rId17" Type="http://schemas.openxmlformats.org/officeDocument/2006/relationships/image" Target="../media/image65.svg"/><Relationship Id="rId2" Type="http://schemas.openxmlformats.org/officeDocument/2006/relationships/image" Target="../media/image34.jp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40.svg"/><Relationship Id="rId24" Type="http://schemas.openxmlformats.org/officeDocument/2006/relationships/image" Target="../media/image70.png"/><Relationship Id="rId5" Type="http://schemas.openxmlformats.org/officeDocument/2006/relationships/image" Target="../media/image38.png"/><Relationship Id="rId15" Type="http://schemas.openxmlformats.org/officeDocument/2006/relationships/image" Target="../media/image45.svg"/><Relationship Id="rId23" Type="http://schemas.openxmlformats.org/officeDocument/2006/relationships/image" Target="../media/image6.svg"/><Relationship Id="rId10" Type="http://schemas.openxmlformats.org/officeDocument/2006/relationships/image" Target="../media/image39.png"/><Relationship Id="rId19" Type="http://schemas.openxmlformats.org/officeDocument/2006/relationships/image" Target="../media/image67.svg"/><Relationship Id="rId4" Type="http://schemas.openxmlformats.org/officeDocument/2006/relationships/image" Target="../media/image37.svg"/><Relationship Id="rId9" Type="http://schemas.openxmlformats.org/officeDocument/2006/relationships/image" Target="../media/image61.svg"/><Relationship Id="rId14" Type="http://schemas.openxmlformats.org/officeDocument/2006/relationships/image" Target="../media/image44.png"/><Relationship Id="rId22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svg"/><Relationship Id="rId18" Type="http://schemas.openxmlformats.org/officeDocument/2006/relationships/image" Target="../media/image66.png"/><Relationship Id="rId3" Type="http://schemas.openxmlformats.org/officeDocument/2006/relationships/image" Target="../media/image36.png"/><Relationship Id="rId21" Type="http://schemas.openxmlformats.org/officeDocument/2006/relationships/image" Target="../media/image69.svg"/><Relationship Id="rId7" Type="http://schemas.openxmlformats.org/officeDocument/2006/relationships/image" Target="../media/image59.svg"/><Relationship Id="rId12" Type="http://schemas.openxmlformats.org/officeDocument/2006/relationships/image" Target="../media/image62.png"/><Relationship Id="rId17" Type="http://schemas.openxmlformats.org/officeDocument/2006/relationships/image" Target="../media/image65.svg"/><Relationship Id="rId2" Type="http://schemas.openxmlformats.org/officeDocument/2006/relationships/image" Target="../media/image34.jp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40.svg"/><Relationship Id="rId24" Type="http://schemas.openxmlformats.org/officeDocument/2006/relationships/image" Target="../media/image70.png"/><Relationship Id="rId5" Type="http://schemas.openxmlformats.org/officeDocument/2006/relationships/image" Target="../media/image38.png"/><Relationship Id="rId15" Type="http://schemas.openxmlformats.org/officeDocument/2006/relationships/image" Target="../media/image45.svg"/><Relationship Id="rId23" Type="http://schemas.openxmlformats.org/officeDocument/2006/relationships/image" Target="../media/image6.svg"/><Relationship Id="rId10" Type="http://schemas.openxmlformats.org/officeDocument/2006/relationships/image" Target="../media/image39.png"/><Relationship Id="rId19" Type="http://schemas.openxmlformats.org/officeDocument/2006/relationships/image" Target="../media/image67.svg"/><Relationship Id="rId4" Type="http://schemas.openxmlformats.org/officeDocument/2006/relationships/image" Target="../media/image37.svg"/><Relationship Id="rId9" Type="http://schemas.openxmlformats.org/officeDocument/2006/relationships/image" Target="../media/image61.svg"/><Relationship Id="rId14" Type="http://schemas.openxmlformats.org/officeDocument/2006/relationships/image" Target="../media/image44.png"/><Relationship Id="rId22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svg"/><Relationship Id="rId18" Type="http://schemas.openxmlformats.org/officeDocument/2006/relationships/image" Target="../media/image66.png"/><Relationship Id="rId3" Type="http://schemas.openxmlformats.org/officeDocument/2006/relationships/image" Target="../media/image36.png"/><Relationship Id="rId21" Type="http://schemas.openxmlformats.org/officeDocument/2006/relationships/image" Target="../media/image69.svg"/><Relationship Id="rId7" Type="http://schemas.openxmlformats.org/officeDocument/2006/relationships/image" Target="../media/image59.svg"/><Relationship Id="rId12" Type="http://schemas.openxmlformats.org/officeDocument/2006/relationships/image" Target="../media/image62.png"/><Relationship Id="rId17" Type="http://schemas.openxmlformats.org/officeDocument/2006/relationships/image" Target="../media/image65.svg"/><Relationship Id="rId2" Type="http://schemas.openxmlformats.org/officeDocument/2006/relationships/image" Target="../media/image34.jp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40.svg"/><Relationship Id="rId24" Type="http://schemas.openxmlformats.org/officeDocument/2006/relationships/image" Target="../media/image70.png"/><Relationship Id="rId5" Type="http://schemas.openxmlformats.org/officeDocument/2006/relationships/image" Target="../media/image38.png"/><Relationship Id="rId15" Type="http://schemas.openxmlformats.org/officeDocument/2006/relationships/image" Target="../media/image45.svg"/><Relationship Id="rId23" Type="http://schemas.openxmlformats.org/officeDocument/2006/relationships/image" Target="../media/image6.svg"/><Relationship Id="rId10" Type="http://schemas.openxmlformats.org/officeDocument/2006/relationships/image" Target="../media/image39.png"/><Relationship Id="rId19" Type="http://schemas.openxmlformats.org/officeDocument/2006/relationships/image" Target="../media/image67.svg"/><Relationship Id="rId4" Type="http://schemas.openxmlformats.org/officeDocument/2006/relationships/image" Target="../media/image37.svg"/><Relationship Id="rId9" Type="http://schemas.openxmlformats.org/officeDocument/2006/relationships/image" Target="../media/image61.svg"/><Relationship Id="rId14" Type="http://schemas.openxmlformats.org/officeDocument/2006/relationships/image" Target="../media/image44.png"/><Relationship Id="rId22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3.svg"/><Relationship Id="rId18" Type="http://schemas.openxmlformats.org/officeDocument/2006/relationships/image" Target="../media/image66.png"/><Relationship Id="rId3" Type="http://schemas.openxmlformats.org/officeDocument/2006/relationships/image" Target="../media/image36.png"/><Relationship Id="rId21" Type="http://schemas.openxmlformats.org/officeDocument/2006/relationships/image" Target="../media/image69.svg"/><Relationship Id="rId7" Type="http://schemas.openxmlformats.org/officeDocument/2006/relationships/image" Target="../media/image59.svg"/><Relationship Id="rId12" Type="http://schemas.openxmlformats.org/officeDocument/2006/relationships/image" Target="../media/image62.png"/><Relationship Id="rId17" Type="http://schemas.openxmlformats.org/officeDocument/2006/relationships/image" Target="../media/image65.svg"/><Relationship Id="rId2" Type="http://schemas.openxmlformats.org/officeDocument/2006/relationships/image" Target="../media/image34.jpg"/><Relationship Id="rId16" Type="http://schemas.openxmlformats.org/officeDocument/2006/relationships/image" Target="../media/image64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40.svg"/><Relationship Id="rId24" Type="http://schemas.openxmlformats.org/officeDocument/2006/relationships/image" Target="../media/image70.png"/><Relationship Id="rId5" Type="http://schemas.openxmlformats.org/officeDocument/2006/relationships/image" Target="../media/image38.png"/><Relationship Id="rId15" Type="http://schemas.openxmlformats.org/officeDocument/2006/relationships/image" Target="../media/image45.svg"/><Relationship Id="rId23" Type="http://schemas.openxmlformats.org/officeDocument/2006/relationships/image" Target="../media/image6.svg"/><Relationship Id="rId10" Type="http://schemas.openxmlformats.org/officeDocument/2006/relationships/image" Target="../media/image39.png"/><Relationship Id="rId19" Type="http://schemas.openxmlformats.org/officeDocument/2006/relationships/image" Target="../media/image67.svg"/><Relationship Id="rId4" Type="http://schemas.openxmlformats.org/officeDocument/2006/relationships/image" Target="../media/image37.svg"/><Relationship Id="rId9" Type="http://schemas.openxmlformats.org/officeDocument/2006/relationships/image" Target="../media/image61.svg"/><Relationship Id="rId14" Type="http://schemas.openxmlformats.org/officeDocument/2006/relationships/image" Target="../media/image44.png"/><Relationship Id="rId22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svg"/><Relationship Id="rId18" Type="http://schemas.openxmlformats.org/officeDocument/2006/relationships/image" Target="../media/image86.png"/><Relationship Id="rId3" Type="http://schemas.openxmlformats.org/officeDocument/2006/relationships/image" Target="../media/image72.png"/><Relationship Id="rId21" Type="http://schemas.openxmlformats.org/officeDocument/2006/relationships/image" Target="../media/image89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17" Type="http://schemas.openxmlformats.org/officeDocument/2006/relationships/image" Target="../media/image85.png"/><Relationship Id="rId2" Type="http://schemas.openxmlformats.org/officeDocument/2006/relationships/image" Target="../media/image71.jpeg"/><Relationship Id="rId16" Type="http://schemas.openxmlformats.org/officeDocument/2006/relationships/image" Target="../media/image14.sv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80.png"/><Relationship Id="rId5" Type="http://schemas.openxmlformats.org/officeDocument/2006/relationships/image" Target="../media/image74.png"/><Relationship Id="rId15" Type="http://schemas.openxmlformats.org/officeDocument/2006/relationships/image" Target="../media/image84.png"/><Relationship Id="rId10" Type="http://schemas.openxmlformats.org/officeDocument/2006/relationships/image" Target="../media/image79.png"/><Relationship Id="rId19" Type="http://schemas.openxmlformats.org/officeDocument/2006/relationships/image" Target="../media/image87.svg"/><Relationship Id="rId4" Type="http://schemas.openxmlformats.org/officeDocument/2006/relationships/image" Target="../media/image73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Relationship Id="rId22" Type="http://schemas.openxmlformats.org/officeDocument/2006/relationships/image" Target="../media/image9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419" t="13543" r="865" b="738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283">
            <a:off x="8258004" y="7640432"/>
            <a:ext cx="1519474" cy="15406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4620621">
            <a:off x="2730227" y="3475079"/>
            <a:ext cx="3140713" cy="126897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6182">
            <a:off x="-1269493" y="5765336"/>
            <a:ext cx="5824154" cy="39531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t="2781"/>
          <a:stretch>
            <a:fillRect/>
          </a:stretch>
        </p:blipFill>
        <p:spPr>
          <a:xfrm rot="-5057198">
            <a:off x="11322378" y="3497409"/>
            <a:ext cx="3066636" cy="120458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43006" y="4401920"/>
            <a:ext cx="5325379" cy="60088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395657" y="9258300"/>
            <a:ext cx="3302957" cy="15785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733313" y="833236"/>
            <a:ext cx="3629299" cy="178440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273302" y="-1322641"/>
            <a:ext cx="5206380" cy="284398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316449" y="-1721743"/>
            <a:ext cx="3020747" cy="286215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283">
            <a:off x="4057967" y="8208020"/>
            <a:ext cx="1519474" cy="154065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5258" flipH="1">
            <a:off x="12725749" y="8710575"/>
            <a:ext cx="1661455" cy="1684618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alphaModFix amt="65000"/>
          </a:blip>
          <a:srcRect/>
          <a:stretch>
            <a:fillRect/>
          </a:stretch>
        </p:blipFill>
        <p:spPr>
          <a:xfrm rot="-110512">
            <a:off x="6074611" y="5719579"/>
            <a:ext cx="6185562" cy="1347477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1112895" y="2548015"/>
            <a:ext cx="16721580" cy="24890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439"/>
              </a:lnSpc>
            </a:pPr>
            <a:r>
              <a:rPr lang="en-US" sz="16199" spc="485">
                <a:solidFill>
                  <a:srgbClr val="70523C"/>
                </a:solidFill>
                <a:latin typeface="Baloo"/>
              </a:rPr>
              <a:t>Luyện tập chung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62454" y="6191039"/>
            <a:ext cx="5375399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83"/>
              </a:lnSpc>
            </a:pPr>
            <a:r>
              <a:rPr lang="en-US" sz="7200" spc="252">
                <a:solidFill>
                  <a:srgbClr val="895D42"/>
                </a:solidFill>
                <a:latin typeface="Caveat Bold"/>
              </a:rPr>
              <a:t>Trang 113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568" y="6449487"/>
            <a:ext cx="1189764" cy="26408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26866" y="6516120"/>
            <a:ext cx="1635024" cy="3475589"/>
          </a:xfrm>
          <a:prstGeom prst="rect">
            <a:avLst/>
          </a:prstGeom>
        </p:spPr>
      </p:pic>
      <p:pic>
        <p:nvPicPr>
          <p:cNvPr id="19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5258" flipH="1">
            <a:off x="9692653" y="7804521"/>
            <a:ext cx="1661455" cy="1684618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65258" flipH="1">
            <a:off x="10328439" y="7752249"/>
            <a:ext cx="1661455" cy="1684618"/>
          </a:xfrm>
          <a:prstGeom prst="rect">
            <a:avLst/>
          </a:prstGeom>
        </p:spPr>
      </p:pic>
      <p:pic>
        <p:nvPicPr>
          <p:cNvPr id="21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98283">
            <a:off x="7116644" y="8222301"/>
            <a:ext cx="1519474" cy="1540658"/>
          </a:xfrm>
          <a:prstGeom prst="rect">
            <a:avLst/>
          </a:prstGeom>
        </p:spPr>
      </p:pic>
      <p:pic>
        <p:nvPicPr>
          <p:cNvPr id="18" name="Picture 14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6508542" y="8494797"/>
            <a:ext cx="4206642" cy="198588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-0.20065 -0.01319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39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971800" y="505670"/>
            <a:ext cx="13323091" cy="3151551"/>
            <a:chOff x="78827" y="-150124"/>
            <a:chExt cx="4506823" cy="1066080"/>
          </a:xfrm>
        </p:grpSpPr>
        <p:sp>
          <p:nvSpPr>
            <p:cNvPr id="4" name="Freeform 4"/>
            <p:cNvSpPr/>
            <p:nvPr/>
          </p:nvSpPr>
          <p:spPr>
            <a:xfrm>
              <a:off x="78827" y="-150124"/>
              <a:ext cx="4506823" cy="1066080"/>
            </a:xfrm>
            <a:custGeom>
              <a:avLst/>
              <a:gdLst/>
              <a:ahLst/>
              <a:cxnLst/>
              <a:rect l="l" t="t" r="r" b="b"/>
              <a:pathLst>
                <a:path w="4164609" h="1596960">
                  <a:moveTo>
                    <a:pt x="4040149" y="1596960"/>
                  </a:moveTo>
                  <a:lnTo>
                    <a:pt x="124460" y="1596960"/>
                  </a:lnTo>
                  <a:cubicBezTo>
                    <a:pt x="55880" y="1596960"/>
                    <a:pt x="0" y="1541080"/>
                    <a:pt x="0" y="14725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0149" y="0"/>
                  </a:lnTo>
                  <a:cubicBezTo>
                    <a:pt x="4108729" y="0"/>
                    <a:pt x="4164609" y="55880"/>
                    <a:pt x="4164609" y="124460"/>
                  </a:cubicBezTo>
                  <a:lnTo>
                    <a:pt x="4164609" y="1472500"/>
                  </a:lnTo>
                  <a:cubicBezTo>
                    <a:pt x="4164609" y="1541080"/>
                    <a:pt x="4108729" y="1596960"/>
                    <a:pt x="4040149" y="1596960"/>
                  </a:cubicBezTo>
                  <a:close/>
                </a:path>
              </a:pathLst>
            </a:custGeom>
            <a:solidFill>
              <a:srgbClr val="EAD3B5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971800" y="723900"/>
            <a:ext cx="13567343" cy="2808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3600" b="1" spc="260">
                <a:solidFill>
                  <a:srgbClr val="8F5E3F"/>
                </a:solidFill>
                <a:latin typeface="Montserrat" panose="00000500000000000000" pitchFamily="2" charset="0"/>
                <a:cs typeface="Baloo" panose="020B0604020202020204" charset="0"/>
              </a:rPr>
              <a:t>a)Tính diện tích xung quanh và </a:t>
            </a:r>
          </a:p>
          <a:p>
            <a:pPr algn="ctr">
              <a:lnSpc>
                <a:spcPts val="7280"/>
              </a:lnSpc>
            </a:pPr>
            <a:r>
              <a:rPr lang="en-US" sz="3600" b="1" spc="260">
                <a:solidFill>
                  <a:srgbClr val="8F5E3F"/>
                </a:solidFill>
                <a:latin typeface="Montserrat" panose="00000500000000000000" pitchFamily="2" charset="0"/>
                <a:cs typeface="Baloo" panose="020B0604020202020204" charset="0"/>
              </a:rPr>
              <a:t>diện tích toàn phần của hình hộp chữ nhật có </a:t>
            </a:r>
          </a:p>
          <a:p>
            <a:pPr algn="ctr">
              <a:lnSpc>
                <a:spcPts val="7280"/>
              </a:lnSpc>
            </a:pPr>
            <a:r>
              <a:rPr lang="en-US" sz="3600" b="1" spc="260">
                <a:solidFill>
                  <a:srgbClr val="8F5E3F"/>
                </a:solidFill>
                <a:latin typeface="Montserrat" panose="00000500000000000000" pitchFamily="2" charset="0"/>
                <a:cs typeface="Baloo" panose="020B0604020202020204" charset="0"/>
              </a:rPr>
              <a:t>chiều dài 2,5m; chiều rộng 1,1m; chiều cao 0,5m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47785" y="9482808"/>
            <a:ext cx="20374361" cy="30561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372" r="66" b="2812"/>
          <a:stretch>
            <a:fillRect/>
          </a:stretch>
        </p:blipFill>
        <p:spPr>
          <a:xfrm>
            <a:off x="6499837" y="246201"/>
            <a:ext cx="5288325" cy="6417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927596" y="360658"/>
            <a:ext cx="438302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4199" spc="335">
                <a:solidFill>
                  <a:srgbClr val="F4D35E"/>
                </a:solidFill>
                <a:latin typeface="Caveat Bold"/>
              </a:rPr>
              <a:t>Bài 1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36162" y="6120924"/>
            <a:ext cx="5514687" cy="39085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559380" y="8339811"/>
            <a:ext cx="2735510" cy="15592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1342">
            <a:off x="15043991" y="7177869"/>
            <a:ext cx="5079592" cy="334618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549574" y="253580"/>
            <a:ext cx="2034213" cy="132986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64149" y="-73065"/>
            <a:ext cx="2668397" cy="2658390"/>
          </a:xfrm>
          <a:prstGeom prst="rect">
            <a:avLst/>
          </a:prstGeom>
        </p:spPr>
      </p:pic>
      <p:sp>
        <p:nvSpPr>
          <p:cNvPr id="28" name="Freeform 20"/>
          <p:cNvSpPr/>
          <p:nvPr/>
        </p:nvSpPr>
        <p:spPr>
          <a:xfrm>
            <a:off x="341766" y="3993530"/>
            <a:ext cx="3679179" cy="5808107"/>
          </a:xfrm>
          <a:custGeom>
            <a:avLst/>
            <a:gdLst/>
            <a:ahLst/>
            <a:cxnLst/>
            <a:rect l="l" t="t" r="r" b="b"/>
            <a:pathLst>
              <a:path w="1404775" h="1084279">
                <a:moveTo>
                  <a:pt x="1280315" y="1084279"/>
                </a:moveTo>
                <a:lnTo>
                  <a:pt x="124460" y="1084279"/>
                </a:lnTo>
                <a:cubicBezTo>
                  <a:pt x="55880" y="1084279"/>
                  <a:pt x="0" y="1028399"/>
                  <a:pt x="0" y="9598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280315" y="0"/>
                </a:lnTo>
                <a:cubicBezTo>
                  <a:pt x="1348895" y="0"/>
                  <a:pt x="1404775" y="55880"/>
                  <a:pt x="1404775" y="124460"/>
                </a:cubicBezTo>
                <a:lnTo>
                  <a:pt x="1404775" y="959819"/>
                </a:lnTo>
                <a:cubicBezTo>
                  <a:pt x="1404775" y="1028399"/>
                  <a:pt x="1348895" y="1084279"/>
                  <a:pt x="1280315" y="1084279"/>
                </a:cubicBezTo>
                <a:close/>
              </a:path>
            </a:pathLst>
          </a:custGeom>
          <a:solidFill>
            <a:srgbClr val="EDD9C0"/>
          </a:solidFill>
        </p:spPr>
      </p:sp>
      <p:sp>
        <p:nvSpPr>
          <p:cNvPr id="29" name="TextBox 24"/>
          <p:cNvSpPr txBox="1"/>
          <p:nvPr/>
        </p:nvSpPr>
        <p:spPr>
          <a:xfrm>
            <a:off x="914400" y="4520191"/>
            <a:ext cx="3106545" cy="5281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u="sng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Tóm tắt 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a = 2,5m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b = 1,1m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c = 0,5m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S</a:t>
            </a:r>
            <a:r>
              <a:rPr lang="en-US" sz="28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xq</a:t>
            </a: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= ? m</a:t>
            </a:r>
            <a:r>
              <a:rPr lang="en-US" sz="4400" spc="170" baseline="3000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S</a:t>
            </a:r>
            <a:r>
              <a:rPr lang="en-US" sz="28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tp</a:t>
            </a: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= = ? m</a:t>
            </a:r>
            <a:r>
              <a:rPr lang="en-US" sz="4400" spc="170" baseline="3000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51377" y="4038341"/>
            <a:ext cx="13331669" cy="6047476"/>
          </a:xfrm>
          <a:prstGeom prst="rect">
            <a:avLst/>
          </a:prstGeom>
        </p:spPr>
      </p:pic>
      <p:sp>
        <p:nvSpPr>
          <p:cNvPr id="34" name="TextBox 9"/>
          <p:cNvSpPr txBox="1"/>
          <p:nvPr/>
        </p:nvSpPr>
        <p:spPr>
          <a:xfrm>
            <a:off x="4572000" y="4520191"/>
            <a:ext cx="12958646" cy="5565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u="sng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Bài giải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Diện tích xung quanh của hình hộp chữ nhật là :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(2,5 + 1,1) x 2 x 0,5 = 3,6 (m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Diện tích toàn phần của hình hộp chữ nhật là :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3,6 + (2,5 x 1,1 x 2) = 9,1 (m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Đáp số: S</a:t>
            </a:r>
            <a:r>
              <a:rPr lang="en-US" sz="32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xq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= 3,6m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               S</a:t>
            </a:r>
            <a:r>
              <a:rPr lang="en-US" sz="32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tp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= 9,1m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</p:txBody>
      </p:sp>
      <p:pic>
        <p:nvPicPr>
          <p:cNvPr id="35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41766" y="3099602"/>
            <a:ext cx="3784257" cy="11778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944" y="-258201"/>
            <a:ext cx="3150809" cy="3150809"/>
          </a:xfrm>
          <a:prstGeom prst="rect">
            <a:avLst/>
          </a:prstGeom>
        </p:spPr>
      </p:pic>
      <p:pic>
        <p:nvPicPr>
          <p:cNvPr id="37" name="Picture 5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8240995" y="7026692"/>
            <a:ext cx="2604326" cy="3636057"/>
          </a:xfrm>
          <a:prstGeom prst="rect">
            <a:avLst/>
          </a:prstGeom>
        </p:spPr>
      </p:pic>
      <p:pic>
        <p:nvPicPr>
          <p:cNvPr id="38" name="Picture 1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354362" y="1703910"/>
            <a:ext cx="1933638" cy="20935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7 -2.09877E-6 C 0.01424 -0.02901 0.06415 -0.05787 0.08221 -0.05787 C 0.19306 -0.05787 0.30755 0.39367 0.30755 0.84537 C 0.30755 0.61775 0.36476 0.39367 0.4184 0.39367 C 0.47552 0.39367 0.52925 0.62114 0.52925 0.84537 C 0.52925 0.73318 0.55781 0.61775 0.58637 0.61775 C 0.61493 0.61775 0.64349 0.72979 0.64349 0.84537 C 0.64349 0.78719 0.65773 0.73318 0.67205 0.73318 C 0.68628 0.73318 0.70061 0.79105 0.70061 0.84537 C 0.70061 0.81621 0.70781 0.78719 0.71484 0.78719 C 0.71866 0.78719 0.72917 0.81621 0.72917 0.84537 C 0.72917 0.83071 0.7329 0.81621 0.73637 0.81621 C 0.73637 0.8196 0.7434 0.83071 0.7434 0.84537 C 0.7434 0.83797 0.7434 0.83071 0.74722 0.83071 C 0.74722 0.83411 0.75087 0.83797 0.75087 0.84537 C 0.75087 0.84182 0.75087 0.83797 0.75087 0.83472 C 0.7546 0.83472 0.7546 0.83797 0.7546 0.84182 C 0.75833 0.84182 0.75833 0.83858 0.75833 0.83472 C 0.76215 0.83472 0.76215 0.83797 0.76215 0.84182 " pathEditMode="relative" rAng="0" ptsTypes="AAAAAAAAAAAAAAAAA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08" y="3936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14705 -0.0547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2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819401" y="505670"/>
            <a:ext cx="13319960" cy="3151551"/>
            <a:chOff x="-2001" y="-150124"/>
            <a:chExt cx="4374457" cy="1066080"/>
          </a:xfrm>
        </p:grpSpPr>
        <p:sp>
          <p:nvSpPr>
            <p:cNvPr id="4" name="Freeform 4"/>
            <p:cNvSpPr/>
            <p:nvPr/>
          </p:nvSpPr>
          <p:spPr>
            <a:xfrm>
              <a:off x="-2001" y="-150124"/>
              <a:ext cx="4374457" cy="1066080"/>
            </a:xfrm>
            <a:custGeom>
              <a:avLst/>
              <a:gdLst/>
              <a:ahLst/>
              <a:cxnLst/>
              <a:rect l="l" t="t" r="r" b="b"/>
              <a:pathLst>
                <a:path w="4164609" h="1596960">
                  <a:moveTo>
                    <a:pt x="4040149" y="1596960"/>
                  </a:moveTo>
                  <a:lnTo>
                    <a:pt x="124460" y="1596960"/>
                  </a:lnTo>
                  <a:cubicBezTo>
                    <a:pt x="55880" y="1596960"/>
                    <a:pt x="0" y="1541080"/>
                    <a:pt x="0" y="147250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0149" y="0"/>
                  </a:lnTo>
                  <a:cubicBezTo>
                    <a:pt x="4108729" y="0"/>
                    <a:pt x="4164609" y="55880"/>
                    <a:pt x="4164609" y="124460"/>
                  </a:cubicBezTo>
                  <a:lnTo>
                    <a:pt x="4164609" y="1472500"/>
                  </a:lnTo>
                  <a:cubicBezTo>
                    <a:pt x="4164609" y="1541080"/>
                    <a:pt x="4108729" y="1596960"/>
                    <a:pt x="4040149" y="1596960"/>
                  </a:cubicBezTo>
                  <a:close/>
                </a:path>
              </a:pathLst>
            </a:custGeom>
            <a:solidFill>
              <a:srgbClr val="EAD3B5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819400" y="723900"/>
            <a:ext cx="13250246" cy="28084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80"/>
              </a:lnSpc>
            </a:pPr>
            <a:r>
              <a:rPr lang="en-US" sz="3600" b="1" spc="260">
                <a:solidFill>
                  <a:srgbClr val="8F5E3F"/>
                </a:solidFill>
                <a:latin typeface="Montserrat" panose="00000500000000000000" pitchFamily="2" charset="0"/>
              </a:rPr>
              <a:t>b)Tính diện tích xung quanh và diện tích toàn phần của hình hộp chữ nhật có </a:t>
            </a:r>
          </a:p>
          <a:p>
            <a:pPr algn="ctr">
              <a:lnSpc>
                <a:spcPts val="7280"/>
              </a:lnSpc>
            </a:pPr>
            <a:r>
              <a:rPr lang="en-US" sz="3600" b="1" spc="260">
                <a:solidFill>
                  <a:srgbClr val="8F5E3F"/>
                </a:solidFill>
                <a:latin typeface="Montserrat" panose="00000500000000000000" pitchFamily="2" charset="0"/>
              </a:rPr>
              <a:t>chiều dài 3m; chiều rộng 15dm; chiều cao 9dm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47785" y="9482808"/>
            <a:ext cx="20374361" cy="305615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372" r="66" b="2812"/>
          <a:stretch>
            <a:fillRect/>
          </a:stretch>
        </p:blipFill>
        <p:spPr>
          <a:xfrm>
            <a:off x="6499837" y="246201"/>
            <a:ext cx="5288325" cy="64171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6927596" y="360658"/>
            <a:ext cx="4383020" cy="487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4199" spc="335">
                <a:solidFill>
                  <a:srgbClr val="F4D35E"/>
                </a:solidFill>
                <a:latin typeface="Caveat Bold"/>
              </a:rPr>
              <a:t>Bài 1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36162" y="6120924"/>
            <a:ext cx="5514687" cy="390853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559380" y="8339811"/>
            <a:ext cx="2735510" cy="155924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91342">
            <a:off x="15043991" y="7177869"/>
            <a:ext cx="5079592" cy="334618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147756" y="3563521"/>
            <a:ext cx="4204770" cy="451022"/>
            <a:chOff x="34033" y="738161"/>
            <a:chExt cx="5606361" cy="601362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11928" t="3229" r="32946"/>
            <a:stretch>
              <a:fillRect/>
            </a:stretch>
          </p:blipFill>
          <p:spPr>
            <a:xfrm>
              <a:off x="34033" y="738161"/>
              <a:ext cx="2909324" cy="600097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31941" t="8047" r="17489"/>
            <a:stretch>
              <a:fillRect/>
            </a:stretch>
          </p:blipFill>
          <p:spPr>
            <a:xfrm>
              <a:off x="2971528" y="769301"/>
              <a:ext cx="2668866" cy="570222"/>
            </a:xfrm>
            <a:prstGeom prst="rect">
              <a:avLst/>
            </a:prstGeom>
          </p:spPr>
        </p:pic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598620" y="280921"/>
            <a:ext cx="2034213" cy="1329867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914400" y="-688693"/>
            <a:ext cx="2549144" cy="2539584"/>
          </a:xfrm>
          <a:prstGeom prst="rect">
            <a:avLst/>
          </a:prstGeom>
        </p:spPr>
      </p:pic>
      <p:sp>
        <p:nvSpPr>
          <p:cNvPr id="28" name="Freeform 20"/>
          <p:cNvSpPr/>
          <p:nvPr/>
        </p:nvSpPr>
        <p:spPr>
          <a:xfrm>
            <a:off x="341766" y="3993530"/>
            <a:ext cx="3679179" cy="5808107"/>
          </a:xfrm>
          <a:custGeom>
            <a:avLst/>
            <a:gdLst/>
            <a:ahLst/>
            <a:cxnLst/>
            <a:rect l="l" t="t" r="r" b="b"/>
            <a:pathLst>
              <a:path w="1404775" h="1084279">
                <a:moveTo>
                  <a:pt x="1280315" y="1084279"/>
                </a:moveTo>
                <a:lnTo>
                  <a:pt x="124460" y="1084279"/>
                </a:lnTo>
                <a:cubicBezTo>
                  <a:pt x="55880" y="1084279"/>
                  <a:pt x="0" y="1028399"/>
                  <a:pt x="0" y="959819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280315" y="0"/>
                </a:lnTo>
                <a:cubicBezTo>
                  <a:pt x="1348895" y="0"/>
                  <a:pt x="1404775" y="55880"/>
                  <a:pt x="1404775" y="124460"/>
                </a:cubicBezTo>
                <a:lnTo>
                  <a:pt x="1404775" y="959819"/>
                </a:lnTo>
                <a:cubicBezTo>
                  <a:pt x="1404775" y="1028399"/>
                  <a:pt x="1348895" y="1084279"/>
                  <a:pt x="1280315" y="1084279"/>
                </a:cubicBezTo>
                <a:close/>
              </a:path>
            </a:pathLst>
          </a:custGeom>
          <a:solidFill>
            <a:srgbClr val="EDD9C0"/>
          </a:solidFill>
        </p:spPr>
      </p:sp>
      <p:sp>
        <p:nvSpPr>
          <p:cNvPr id="29" name="TextBox 24"/>
          <p:cNvSpPr txBox="1"/>
          <p:nvPr/>
        </p:nvSpPr>
        <p:spPr>
          <a:xfrm>
            <a:off x="914400" y="4520191"/>
            <a:ext cx="3106545" cy="5281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u="sng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Tóm tắt 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a = 3m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b = 15dm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c = 9dm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S</a:t>
            </a:r>
            <a:r>
              <a:rPr lang="en-US" sz="28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xq</a:t>
            </a: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= ? m</a:t>
            </a:r>
            <a:r>
              <a:rPr lang="en-US" sz="4400" spc="170" baseline="3000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  <a:p>
            <a:pPr marL="0" lvl="0" indent="0">
              <a:lnSpc>
                <a:spcPct val="130000"/>
              </a:lnSpc>
              <a:spcBef>
                <a:spcPct val="0"/>
              </a:spcBef>
            </a:pP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S</a:t>
            </a:r>
            <a:r>
              <a:rPr lang="en-US" sz="28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tp</a:t>
            </a:r>
            <a:r>
              <a:rPr lang="en-US" sz="4400" spc="17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 = =?m</a:t>
            </a:r>
            <a:r>
              <a:rPr lang="en-US" sz="4400" spc="170" baseline="30000">
                <a:solidFill>
                  <a:schemeClr val="accent6">
                    <a:lumMod val="50000"/>
                  </a:schemeClr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51377" y="4038340"/>
            <a:ext cx="13331669" cy="6487623"/>
          </a:xfrm>
          <a:prstGeom prst="rect">
            <a:avLst/>
          </a:prstGeom>
        </p:spPr>
      </p:pic>
      <p:sp>
        <p:nvSpPr>
          <p:cNvPr id="34" name="TextBox 9"/>
          <p:cNvSpPr txBox="1"/>
          <p:nvPr/>
        </p:nvSpPr>
        <p:spPr>
          <a:xfrm>
            <a:off x="4575504" y="4165248"/>
            <a:ext cx="12958646" cy="63607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u="sng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Bài giải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Đổi: 3m = 30dm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Diện tích xung quanh của hình hộp chữ nhật là :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(30 + 15) x 2 x 9 = 810 (dm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Diện tích toàn phần của hình hộp chữ nhật là :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810 + (30 x 15 x 2) = 1710 (dm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)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Đáp số: S</a:t>
            </a:r>
            <a:r>
              <a:rPr lang="en-US" sz="32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xq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=810dm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  <a:p>
            <a:pPr algn="ctr">
              <a:lnSpc>
                <a:spcPts val="6160"/>
              </a:lnSpc>
            </a:pP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               S</a:t>
            </a:r>
            <a:r>
              <a:rPr lang="en-US" sz="32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tp</a:t>
            </a:r>
            <a:r>
              <a:rPr lang="en-US" sz="4400" spc="132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 = 1710dm</a:t>
            </a:r>
            <a:r>
              <a:rPr lang="en-US" sz="4400" spc="132" baseline="30000">
                <a:solidFill>
                  <a:srgbClr val="F6E9DA"/>
                </a:solidFill>
                <a:latin typeface="Baloo" panose="020B0604020202020204" charset="0"/>
                <a:cs typeface="Baloo" panose="020B0604020202020204" charset="0"/>
              </a:rPr>
              <a:t>2</a:t>
            </a:r>
          </a:p>
        </p:txBody>
      </p:sp>
      <p:pic>
        <p:nvPicPr>
          <p:cNvPr id="35" name="Picture 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341766" y="3099602"/>
            <a:ext cx="3784257" cy="11778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264" y="-479987"/>
            <a:ext cx="2724776" cy="2724776"/>
          </a:xfrm>
          <a:prstGeom prst="rect">
            <a:avLst/>
          </a:prstGeom>
        </p:spPr>
      </p:pic>
      <p:pic>
        <p:nvPicPr>
          <p:cNvPr id="37" name="Picture 5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8240995" y="7026692"/>
            <a:ext cx="2604326" cy="3636057"/>
          </a:xfrm>
          <a:prstGeom prst="rect">
            <a:avLst/>
          </a:prstGeom>
        </p:spPr>
      </p:pic>
      <p:pic>
        <p:nvPicPr>
          <p:cNvPr id="23" name="Picture 2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flipH="1">
            <a:off x="15495217" y="841986"/>
            <a:ext cx="2894035" cy="280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7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46914E-6 C 0.01424 -0.02901 0.06415 -0.05787 0.08221 -0.05787 C 0.19306 -0.05787 0.30755 0.39368 0.30755 0.84537 C 0.30755 0.61775 0.36476 0.39368 0.4184 0.39368 C 0.47552 0.39368 0.52925 0.62114 0.52925 0.84537 C 0.52925 0.73318 0.55781 0.61775 0.58637 0.61775 C 0.61493 0.61775 0.64349 0.72979 0.64349 0.84537 C 0.64349 0.78719 0.65773 0.73318 0.67205 0.73318 C 0.68629 0.73318 0.70061 0.79105 0.70061 0.84537 C 0.70061 0.81621 0.70781 0.78719 0.71484 0.78719 C 0.71866 0.78719 0.72917 0.81621 0.72917 0.84537 C 0.72917 0.83071 0.7329 0.81621 0.73637 0.81621 C 0.73637 0.8196 0.7434 0.83071 0.7434 0.84537 C 0.7434 0.83797 0.7434 0.83071 0.74722 0.83071 C 0.74722 0.83411 0.75087 0.83797 0.75087 0.84537 C 0.75087 0.84182 0.75087 0.83797 0.75087 0.83472 C 0.7546 0.83472 0.7546 0.83797 0.7546 0.84182 C 0.75833 0.84182 0.75833 0.83858 0.75833 0.83472 C 0.76215 0.83472 0.76215 0.83797 0.76215 0.84182 " pathEditMode="relative" rAng="0" ptsTypes="AAAAAAAAAAAAAAAAAAA">
                                      <p:cBhvr>
                                        <p:cTn id="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08" y="39367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22222E-6 L -0.14705 -0.05478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2" y="-27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419" t="13543" r="865" b="738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361198" y="4651892"/>
            <a:ext cx="3924396" cy="153051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alphaModFix amt="5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61368" y="2646617"/>
            <a:ext cx="4241978" cy="231718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-2237004" y="5718396"/>
            <a:ext cx="7254472" cy="632952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 b="30437"/>
          <a:stretch>
            <a:fillRect/>
          </a:stretch>
        </p:blipFill>
        <p:spPr>
          <a:xfrm>
            <a:off x="3047980" y="1805095"/>
            <a:ext cx="12192041" cy="696508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182106" y="6222218"/>
            <a:ext cx="8304788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79"/>
              </a:lnSpc>
              <a:spcBef>
                <a:spcPct val="0"/>
              </a:spcBef>
            </a:pPr>
            <a:r>
              <a:rPr lang="en-US" sz="3600" spc="519">
                <a:solidFill>
                  <a:srgbClr val="C84F42"/>
                </a:solidFill>
                <a:latin typeface="Baloo" panose="020B0604020202020204" charset="0"/>
                <a:cs typeface="Baloo" panose="020B0604020202020204" charset="0"/>
              </a:rPr>
              <a:t>Với mỗi kết quả tìm được bạn kiến sẽ tìm thấy một viên kẹo.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92679" y="3156320"/>
            <a:ext cx="9483641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0"/>
              </a:lnSpc>
              <a:spcBef>
                <a:spcPct val="0"/>
              </a:spcBef>
            </a:pPr>
            <a:r>
              <a:rPr lang="en-US" sz="16500" u="none" spc="412">
                <a:solidFill>
                  <a:srgbClr val="70523C"/>
                </a:solidFill>
                <a:latin typeface="Baloo" panose="020B0604020202020204" charset="0"/>
                <a:cs typeface="Baloo" panose="020B0604020202020204" charset="0"/>
              </a:rPr>
              <a:t>Kiếm kẹo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921826" y="-1453973"/>
            <a:ext cx="3454633" cy="344167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3821999" y="8482740"/>
            <a:ext cx="4649880" cy="265043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75042">
            <a:off x="15869736" y="6078258"/>
            <a:ext cx="3711352" cy="291341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379208" flipH="1">
            <a:off x="13441542" y="7806168"/>
            <a:ext cx="1709410" cy="17332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569795" y="9188609"/>
            <a:ext cx="4067103" cy="2318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765522" y="1457718"/>
            <a:ext cx="2756957" cy="69475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3">
            <a:alphaModFix amt="5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336141" flipH="1">
            <a:off x="-1636968" y="-686518"/>
            <a:ext cx="4397994" cy="17152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02813" y="4430496"/>
            <a:ext cx="2801267" cy="595468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4952" y="-1187146"/>
            <a:ext cx="1921324" cy="46491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985" y="5374337"/>
            <a:ext cx="1587450" cy="352354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335" y="-1540582"/>
            <a:ext cx="1597031" cy="35448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7284E-6 L 0.36458 -0.01991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10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decel="100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82716E-6 L 0.06536 0.09954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49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83951E-6 L -0.04192 0.09584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1" y="47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decel="100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8.64198E-7 L -0.27014 0.12037 " pathEditMode="relative" rAng="0" ptsTypes="AA">
                                      <p:cBhvr>
                                        <p:cTn id="6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07" y="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2988282" y="2603470"/>
            <a:ext cx="12311436" cy="5429695"/>
            <a:chOff x="0" y="0"/>
            <a:chExt cx="4164609" cy="183671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64609" cy="1836712"/>
            </a:xfrm>
            <a:custGeom>
              <a:avLst/>
              <a:gdLst/>
              <a:ahLst/>
              <a:cxnLst/>
              <a:rect l="l" t="t" r="r" b="b"/>
              <a:pathLst>
                <a:path w="4164609" h="1836712">
                  <a:moveTo>
                    <a:pt x="4040149" y="1836712"/>
                  </a:moveTo>
                  <a:lnTo>
                    <a:pt x="124460" y="1836712"/>
                  </a:lnTo>
                  <a:cubicBezTo>
                    <a:pt x="55880" y="1836712"/>
                    <a:pt x="0" y="1780832"/>
                    <a:pt x="0" y="171225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040149" y="0"/>
                  </a:lnTo>
                  <a:cubicBezTo>
                    <a:pt x="4108729" y="0"/>
                    <a:pt x="4164609" y="55880"/>
                    <a:pt x="4164609" y="124460"/>
                  </a:cubicBezTo>
                  <a:lnTo>
                    <a:pt x="4164609" y="1712252"/>
                  </a:lnTo>
                  <a:cubicBezTo>
                    <a:pt x="4164609" y="1780832"/>
                    <a:pt x="4108729" y="1836712"/>
                    <a:pt x="4040149" y="1836712"/>
                  </a:cubicBezTo>
                  <a:close/>
                </a:path>
              </a:pathLst>
            </a:custGeom>
            <a:solidFill>
              <a:srgbClr val="EDE9DE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40319" r="66" b="2812"/>
          <a:stretch>
            <a:fillRect/>
          </a:stretch>
        </p:blipFill>
        <p:spPr>
          <a:xfrm>
            <a:off x="6376131" y="193702"/>
            <a:ext cx="4951013" cy="81705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6859431" y="376807"/>
            <a:ext cx="3998268" cy="531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69"/>
              </a:lnSpc>
              <a:spcBef>
                <a:spcPct val="0"/>
              </a:spcBef>
            </a:pPr>
            <a:r>
              <a:rPr lang="en-US" sz="4299" spc="343">
                <a:solidFill>
                  <a:srgbClr val="F4D35E"/>
                </a:solidFill>
                <a:latin typeface="Caveat Bold"/>
              </a:rPr>
              <a:t>Bài 2</a:t>
            </a: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69915" y="5650594"/>
            <a:ext cx="1656708" cy="1225964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65697">
            <a:off x="15148750" y="-580625"/>
            <a:ext cx="4030600" cy="157193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-3064226" y="886849"/>
            <a:ext cx="5626570" cy="3073514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9786536">
            <a:off x="-472059" y="6459363"/>
            <a:ext cx="1704921" cy="66705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8688059">
            <a:off x="17254221" y="3879091"/>
            <a:ext cx="1457972" cy="570432"/>
          </a:xfrm>
          <a:prstGeom prst="rect">
            <a:avLst/>
          </a:prstGeom>
        </p:spPr>
      </p:pic>
      <p:pic>
        <p:nvPicPr>
          <p:cNvPr id="21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l="5444" b="31324"/>
          <a:stretch>
            <a:fillRect/>
          </a:stretch>
        </p:blipFill>
        <p:spPr>
          <a:xfrm>
            <a:off x="-149936" y="7962849"/>
            <a:ext cx="18742690" cy="27720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7159571"/>
                  </p:ext>
                </p:extLst>
              </p:nvPr>
            </p:nvGraphicFramePr>
            <p:xfrm>
              <a:off x="1292992" y="1028701"/>
              <a:ext cx="15113222" cy="8432275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467953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70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aseline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hộp chữ nhật </a:t>
                          </a:r>
                          <a:endParaRPr lang="en-US" sz="3200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(1)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(2)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(3)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032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dài 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5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4405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rộng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b="1" i="0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20324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cao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3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3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 vi mặt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đáy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4cm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1,6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2221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xung quanh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70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b="1" i="1" kern="12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1" i="1" kern="12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𝟐</m:t>
                                  </m:r>
                                </m:num>
                                <m:den>
                                  <m:r>
                                    <a:rPr lang="en-US" sz="5400" b="1" i="1" kern="1200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  <a:cs typeface="Arial" panose="020B0604020202020204" pitchFamily="34" charset="0"/>
                                    </a:rPr>
                                    <m:t>𝟑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5400" b="1" i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+mn-ea"/>
                              <a:cs typeface="Arial" panose="020B0604020202020204" pitchFamily="34" charset="0"/>
                            </a:rPr>
                            <a:t> </a:t>
                          </a:r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0,64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22210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toàn phần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94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𝟖𝟔</m:t>
                                  </m:r>
                                </m:num>
                                <m:den>
                                  <m:r>
                                    <a:rPr lang="en-US" sz="5400" b="1" i="1" smtClean="0">
                                      <a:solidFill>
                                        <a:schemeClr val="accent6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𝟕𝟓</m:t>
                                  </m:r>
                                </m:den>
                              </m:f>
                            </m:oMath>
                          </a14:m>
                          <a:r>
                            <a:rPr lang="en-US" sz="1600" b="1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 </a:t>
                          </a:r>
                          <a:r>
                            <a:rPr lang="en-US" sz="4400" b="1" i="0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cm</a:t>
                          </a:r>
                          <a:r>
                            <a:rPr lang="en-US" sz="4400" b="1" i="0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  <a:endParaRPr lang="en-US" sz="5400" b="1" baseline="30000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0,96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2" name="Table 2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87159571"/>
                  </p:ext>
                </p:extLst>
              </p:nvPr>
            </p:nvGraphicFramePr>
            <p:xfrm>
              <a:off x="1292992" y="1028701"/>
              <a:ext cx="15113222" cy="8432275"/>
            </p:xfrm>
            <a:graphic>
              <a:graphicData uri="http://schemas.openxmlformats.org/drawingml/2006/table">
                <a:tbl>
                  <a:tblPr firstRow="1" bandRow="1">
                    <a:tableStyleId>{775DCB02-9BB8-47FD-8907-85C794F793BA}</a:tableStyleId>
                  </a:tblPr>
                  <a:tblGrid>
                    <a:gridCol w="4679531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877079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377830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Hình</a:t>
                          </a:r>
                          <a:r>
                            <a:rPr lang="en-US" sz="3200" baseline="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hộp chữ nhật </a:t>
                          </a:r>
                          <a:endParaRPr lang="en-US" sz="3200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 (1)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(2)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3200" b="1" kern="1200">
                              <a:solidFill>
                                <a:schemeClr val="lt1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(3)</a:t>
                          </a:r>
                        </a:p>
                      </a:txBody>
                      <a:tcPr anchor="ctr">
                        <a:solidFill>
                          <a:schemeClr val="accent6">
                            <a:lumMod val="5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26034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dài 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4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77778" r="-101452" b="-4985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44051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rộng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3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155932" r="-101452" b="-3372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2576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Chiều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cao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5 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291787" r="-101452" b="-2845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0,4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95673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Chu vi mặt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đáy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4cm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 cm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kern="120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1,6 dm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1280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xung quanh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70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460952" r="-101452" b="-10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0,64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40000"/>
                            <a:lumOff val="60000"/>
                            <a:alpha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128009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Diện</a:t>
                          </a:r>
                          <a:r>
                            <a:rPr lang="en-US" sz="3200" b="1" baseline="0">
                              <a:solidFill>
                                <a:srgbClr val="7030A0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a:t> tích toàn phần</a:t>
                          </a:r>
                          <a:endParaRPr lang="en-US" sz="3200" b="1">
                            <a:solidFill>
                              <a:srgbClr val="7030A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endParaRP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94 cm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15"/>
                          <a:stretch>
                            <a:fillRect l="-201290" t="-560952" r="-101452" b="-571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sz="4400" b="1" kern="12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0,96 dm</a:t>
                          </a:r>
                          <a:r>
                            <a:rPr lang="en-US" sz="4400" b="1" kern="1200" baseline="3000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Arial" panose="020B0604020202020204" pitchFamily="34" charset="0"/>
                              <a:ea typeface="+mn-ea"/>
                              <a:cs typeface="Arial" panose="020B0604020202020204" pitchFamily="34" charset="0"/>
                            </a:rPr>
                            <a:t>2</a:t>
                          </a:r>
                        </a:p>
                      </a:txBody>
                      <a:tcPr anchor="ctr">
                        <a:solidFill>
                          <a:schemeClr val="accent3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06" b="70115"/>
          <a:stretch/>
        </p:blipFill>
        <p:spPr>
          <a:xfrm rot="19449510">
            <a:off x="6397337" y="5194721"/>
            <a:ext cx="1629418" cy="23508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7" r="30038" b="69945"/>
          <a:stretch/>
        </p:blipFill>
        <p:spPr>
          <a:xfrm rot="2534455">
            <a:off x="9412957" y="2874252"/>
            <a:ext cx="2038437" cy="25927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9" t="28636" r="19926" b="53138"/>
          <a:stretch/>
        </p:blipFill>
        <p:spPr>
          <a:xfrm>
            <a:off x="6237443" y="8105248"/>
            <a:ext cx="2518617" cy="14478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3" t="47629" r="40952" b="36064"/>
          <a:stretch/>
        </p:blipFill>
        <p:spPr>
          <a:xfrm>
            <a:off x="9147909" y="6909688"/>
            <a:ext cx="2798803" cy="1486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3" r="68584" b="35871"/>
          <a:stretch/>
        </p:blipFill>
        <p:spPr>
          <a:xfrm>
            <a:off x="9442369" y="8052363"/>
            <a:ext cx="2308368" cy="1447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6" t="44512" r="13621" b="37265"/>
          <a:stretch/>
        </p:blipFill>
        <p:spPr>
          <a:xfrm>
            <a:off x="6352950" y="6756850"/>
            <a:ext cx="2287605" cy="152400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0" r="67842" b="54024"/>
          <a:stretch/>
        </p:blipFill>
        <p:spPr>
          <a:xfrm>
            <a:off x="13094540" y="6824399"/>
            <a:ext cx="2563884" cy="1371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0" t="28226" r="40807" b="52589"/>
          <a:stretch/>
        </p:blipFill>
        <p:spPr>
          <a:xfrm>
            <a:off x="13040495" y="8160931"/>
            <a:ext cx="2886128" cy="152400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766990" y="5445872"/>
            <a:ext cx="2680644" cy="44308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36111E-6 0.00679 C 0.01007 -0.00433 0.04574 -0.01544 0.05859 -0.01544 C 0.13767 -0.01544 0.21936 0.15848 0.21936 0.33287 C 0.21936 0.24506 0.26007 0.15848 0.29835 0.15848 C 0.33906 0.15848 0.37734 0.24629 0.37734 0.33287 C 0.37734 0.2895 0.39774 0.24506 0.41814 0.24506 C 0.43845 0.24506 0.45885 0.28811 0.45885 0.33287 C 0.45885 0.31034 0.46901 0.2895 0.47925 0.2895 C 0.48941 0.2895 0.49965 0.31188 0.49965 0.33287 C 0.49965 0.32145 0.50469 0.31034 0.50981 0.31034 C 0.51241 0.31034 0.51996 0.32145 0.51996 0.33287 C 0.51996 0.327 0.52274 0.32145 0.52508 0.32145 C 0.52508 0.32284 0.53021 0.327 0.53021 0.33287 C 0.53021 0.32993 0.53021 0.327 0.5329 0.327 C 0.5329 0.32839 0.5355 0.32993 0.5355 0.33287 C 0.5355 0.33148 0.5355 0.32993 0.5355 0.32855 C 0.53819 0.32855 0.53819 0.32993 0.53819 0.33148 C 0.5408 0.33148 0.5408 0.33009 0.5408 0.32855 C 0.54357 0.32855 0.54357 0.32993 0.54357 0.33148 " pathEditMode="relative" rAng="0" ptsTypes="AAAAAAAAAAAAAAAAAAA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79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0.02114 C 0.00642 0.00247 0.02899 -0.01605 0.03707 -0.01605 C 0.08707 -0.01605 0.1388 0.27438 0.1388 0.56482 C 0.1388 0.41852 0.16458 0.27438 0.1888 0.27438 C 0.21458 0.27438 0.2388 0.42053 0.2388 0.56482 C 0.2388 0.49259 0.25174 0.41852 0.26458 0.41852 C 0.27752 0.41852 0.29036 0.49059 0.29036 0.56482 C 0.29036 0.52747 0.29679 0.49259 0.30321 0.49259 C 0.30972 0.49259 0.31615 0.52994 0.31615 0.56482 C 0.31615 0.54614 0.31936 0.52747 0.32257 0.52747 C 0.3243 0.52747 0.32899 0.54614 0.32899 0.56482 C 0.32899 0.5554 0.33073 0.54614 0.33229 0.54614 C 0.33229 0.5483 0.3355 0.5554 0.3355 0.56482 C 0.3355 0.56003 0.3355 0.5554 0.33715 0.5554 C 0.33715 0.55756 0.3388 0.56003 0.3388 0.56482 C 0.3388 0.56266 0.3388 0.56003 0.3388 0.55787 C 0.34054 0.55787 0.34054 0.56003 0.34054 0.56266 C 0.34219 0.56266 0.34219 0.5605 0.34219 0.55787 C 0.34392 0.55787 0.34392 0.56003 0.34392 0.56266 " pathEditMode="relative" rAng="0" ptsTypes="AAAAAAAAAAAAAAAAAAA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6" y="2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94444E-7 0.00278 C 0.00547 -0.00663 0.02491 -0.01605 0.03186 -0.01605 C 0.07483 -0.01605 0.11927 0.13056 0.11927 0.27732 C 0.11927 0.2034 0.14141 0.13056 0.16224 0.13056 C 0.18437 0.13056 0.20521 0.20448 0.20521 0.27732 C 0.20521 0.2409 0.21623 0.2034 0.22734 0.2034 C 0.23837 0.2034 0.24948 0.23982 0.24948 0.27732 C 0.24948 0.25833 0.25503 0.2409 0.2605 0.2409 C 0.26606 0.2409 0.27161 0.25972 0.27161 0.27732 C 0.27161 0.26775 0.27439 0.25833 0.27717 0.25833 C 0.27856 0.25833 0.28273 0.26775 0.28273 0.27732 C 0.28273 0.27253 0.28411 0.26775 0.28542 0.26775 C 0.28542 0.26898 0.28819 0.27253 0.28819 0.27732 C 0.28819 0.27485 0.28819 0.27253 0.28967 0.27253 C 0.28967 0.27361 0.29115 0.27485 0.29115 0.27732 C 0.29115 0.27608 0.29115 0.27485 0.29115 0.27377 C 0.29253 0.27377 0.29253 0.27485 0.29253 0.27608 C 0.29401 0.27608 0.29401 0.275 0.29401 0.27377 C 0.29549 0.27377 0.29549 0.27485 0.29549 0.27608 " pathEditMode="relative" rAng="0" ptsTypes="AAAAAAAAAAAAAAAAAAA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154 C 0.00954 -0.00879 0.04305 -0.01605 0.05512 -0.01605 C 0.12942 -0.01605 0.20625 0.09692 0.20625 0.21004 C 0.20625 0.15309 0.24461 0.09692 0.28064 0.09692 C 0.31892 0.09692 0.35494 0.15386 0.35494 0.21004 C 0.35494 0.18195 0.37404 0.15309 0.39323 0.15309 C 0.41241 0.15309 0.43151 0.18102 0.43151 0.21004 C 0.43151 0.19537 0.44114 0.18195 0.45069 0.18195 C 0.46024 0.18195 0.46987 0.19645 0.46987 0.21004 C 0.46987 0.20263 0.47465 0.19537 0.47942 0.19537 C 0.48194 0.19537 0.48897 0.20263 0.48897 0.21004 C 0.48897 0.20633 0.49149 0.20263 0.49375 0.20263 C 0.49375 0.20355 0.49861 0.20633 0.49861 0.21004 C 0.49861 0.20818 0.49861 0.20633 0.50104 0.20633 C 0.50104 0.2071 0.50355 0.20818 0.50355 0.21004 C 0.50355 0.20911 0.50355 0.20818 0.50355 0.20726 C 0.50607 0.20726 0.50607 0.20818 0.50607 0.20911 C 0.50859 0.20911 0.50859 0.20834 0.50859 0.20726 C 0.51111 0.20726 0.51111 0.20818 0.51111 0.20911 " pathEditMode="relative" rAng="0" ptsTypes="AAAAAAAAAAAAAAAAAAA">
                                      <p:cBhvr>
                                        <p:cTn id="5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56" y="98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818 C 0.01015 -0.01219 0.04592 -0.01605 0.05885 -0.01605 C 0.13819 -0.01605 0.22022 0.0463 0.22022 0.1088 C 0.22022 0.07732 0.26111 0.0463 0.29948 0.0463 C 0.34045 0.0463 0.37882 0.07778 0.37882 0.1088 C 0.37882 0.09321 0.3993 0.07732 0.4197 0.07732 C 0.44019 0.07732 0.46067 0.09275 0.46067 0.1088 C 0.46067 0.10077 0.47083 0.09321 0.48107 0.09321 C 0.49132 0.09321 0.50156 0.10124 0.50156 0.1088 C 0.50156 0.10479 0.50659 0.10077 0.51171 0.10077 C 0.51441 0.10077 0.52196 0.10479 0.52196 0.1088 C 0.52196 0.10679 0.52465 0.10479 0.52708 0.10479 C 0.52708 0.10525 0.5322 0.10679 0.5322 0.1088 C 0.5322 0.10772 0.5322 0.10679 0.53489 0.10679 C 0.53489 0.10726 0.5375 0.10772 0.5375 0.1088 C 0.5375 0.10834 0.5375 0.10772 0.5375 0.10726 C 0.54019 0.10726 0.54019 0.10772 0.54019 0.10834 C 0.54288 0.10834 0.54288 0.10787 0.54288 0.10726 C 0.54557 0.10726 0.54557 0.10772 0.54557 0.10834 " pathEditMode="relative" rAng="0" ptsTypes="AAAAAAAAAAAAAAAAAAA">
                                      <p:cBhvr>
                                        <p:cTn id="5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274" y="54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0633 C 0.00651 -0.01127 0.02934 -0.01605 0.03758 -0.01605 C 0.08828 -0.01605 0.14062 0.06003 0.14062 0.13626 C 0.14062 0.09784 0.16675 0.06003 0.19132 0.06003 C 0.21745 0.06003 0.24201 0.09845 0.24201 0.13626 C 0.24201 0.11728 0.25503 0.09784 0.26814 0.09784 C 0.28116 0.09784 0.29427 0.11666 0.29427 0.13626 C 0.29427 0.12639 0.30078 0.11728 0.30729 0.11728 C 0.3138 0.11728 0.3204 0.127 0.3204 0.13626 C 0.3204 0.13132 0.32361 0.12639 0.32691 0.12639 C 0.32864 0.12639 0.33342 0.13132 0.33342 0.13626 C 0.33342 0.13379 0.33515 0.13132 0.33672 0.13132 C 0.33672 0.13179 0.33993 0.13379 0.33993 0.13626 C 0.33993 0.13503 0.33993 0.13379 0.34166 0.13379 C 0.34166 0.13426 0.3434 0.13503 0.3434 0.13626 C 0.3434 0.13564 0.3434 0.13503 0.3434 0.13441 C 0.34505 0.13441 0.34505 0.13503 0.34505 0.13564 C 0.34679 0.13564 0.34679 0.13503 0.34679 0.13441 C 0.34852 0.13441 0.34852 0.13503 0.34852 0.13564 " pathEditMode="relative" rAng="0" ptsTypes="AAAAAAAAAAAAAAAAAAA">
                                      <p:cBhvr>
                                        <p:cTn id="6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22" y="66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0.00555 C 0.00382 -0.0108 0.01745 -0.01605 0.02231 -0.01605 C 0.05243 -0.01605 0.08359 0.06621 0.08359 0.14861 C 0.08359 0.1071 0.09905 0.06621 0.11372 0.06621 C 0.12917 0.06621 0.14384 0.10772 0.14384 0.14861 C 0.14384 0.12809 0.15156 0.1071 0.15929 0.1071 C 0.1671 0.1071 0.17483 0.12747 0.17483 0.14861 C 0.17483 0.13797 0.17873 0.12809 0.18264 0.12809 C 0.18646 0.12809 0.19037 0.13874 0.19037 0.14861 C 0.19037 0.14321 0.19228 0.13797 0.19427 0.13797 C 0.19523 0.13797 0.19809 0.14321 0.19809 0.14861 C 0.19809 0.14584 0.19913 0.14321 0.20009 0.14321 C 0.20009 0.14383 0.202 0.14584 0.202 0.14861 C 0.202 0.14722 0.202 0.14584 0.20304 0.14584 C 0.20304 0.14645 0.20408 0.14722 0.20408 0.14861 C 0.20408 0.148 0.20408 0.14722 0.20408 0.14661 C 0.20504 0.14661 0.20504 0.14722 0.20504 0.148 C 0.20608 0.148 0.20608 0.14738 0.20608 0.14661 C 0.20712 0.14661 0.20712 0.14722 0.20712 0.148 " pathEditMode="relative" rAng="0" ptsTypes="AAAAAAAAAAAAAAAAAAA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56" y="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0.01991 C 0.00364 -0.01806 0.0164 -0.01605 0.021 -0.01605 C 0.0493 -0.01605 0.07856 -0.04506 0.07856 -0.07408 C 0.07856 -0.05957 0.09314 -0.04506 0.10685 -0.04506 C 0.12144 -0.04506 0.13515 -0.05972 0.13515 -0.07408 C 0.13515 -0.06698 0.14245 -0.05957 0.14974 -0.05957 C 0.15703 -0.05957 0.16432 -0.06667 0.16432 -0.07408 C 0.16432 -0.07037 0.16805 -0.06698 0.1717 -0.06698 C 0.17534 -0.06698 0.17899 -0.07068 0.17899 -0.07408 C 0.17899 -0.07222 0.18081 -0.07037 0.18264 -0.07037 C 0.18359 -0.07037 0.18628 -0.07222 0.18628 -0.07408 C 0.18628 -0.07315 0.18724 -0.07222 0.1881 -0.07222 C 0.1881 -0.07253 0.18993 -0.07315 0.18993 -0.07408 C 0.18993 -0.07361 0.18993 -0.07315 0.19088 -0.07315 C 0.19088 -0.07346 0.19184 -0.07361 0.19184 -0.07408 C 0.19184 -0.07392 0.19184 -0.07361 0.19184 -0.07346 C 0.19279 -0.07346 0.19279 -0.07361 0.19279 -0.07392 C 0.19375 -0.07392 0.19375 -0.07377 0.19375 -0.07346 C 0.1947 -0.07346 0.1947 -0.07361 0.1947 -0.07392 " pathEditMode="relative" rAng="0" ptsTypes="AAAAAAAAAAAAAAAAAAA">
                                      <p:cBhvr>
                                        <p:cTn id="7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31" y="-25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35909" y="1811748"/>
            <a:ext cx="10391494" cy="5156790"/>
            <a:chOff x="0" y="0"/>
            <a:chExt cx="2995910" cy="174439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5910" cy="1744396"/>
            </a:xfrm>
            <a:custGeom>
              <a:avLst/>
              <a:gdLst/>
              <a:ahLst/>
              <a:cxnLst/>
              <a:rect l="l" t="t" r="r" b="b"/>
              <a:pathLst>
                <a:path w="2995910" h="1744396">
                  <a:moveTo>
                    <a:pt x="2871450" y="1744395"/>
                  </a:moveTo>
                  <a:lnTo>
                    <a:pt x="124460" y="1744395"/>
                  </a:lnTo>
                  <a:cubicBezTo>
                    <a:pt x="55880" y="1744395"/>
                    <a:pt x="0" y="1688516"/>
                    <a:pt x="0" y="161993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71450" y="0"/>
                  </a:lnTo>
                  <a:cubicBezTo>
                    <a:pt x="2940030" y="0"/>
                    <a:pt x="2995910" y="55880"/>
                    <a:pt x="2995910" y="124460"/>
                  </a:cubicBezTo>
                  <a:lnTo>
                    <a:pt x="2995910" y="1619936"/>
                  </a:lnTo>
                  <a:cubicBezTo>
                    <a:pt x="2995910" y="1688516"/>
                    <a:pt x="2940030" y="1744396"/>
                    <a:pt x="2871450" y="1744396"/>
                  </a:cubicBezTo>
                  <a:close/>
                </a:path>
              </a:pathLst>
            </a:custGeom>
            <a:solidFill>
              <a:srgbClr val="EAD3B5"/>
            </a:solidFill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248691" y="7943862"/>
            <a:ext cx="3110321" cy="90588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660009" y="7943862"/>
            <a:ext cx="3110321" cy="9058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6140359">
            <a:off x="13166347" y="6287808"/>
            <a:ext cx="2712611" cy="8526872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2608698" y="8212085"/>
            <a:ext cx="2412377" cy="47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19"/>
              </a:lnSpc>
              <a:spcBef>
                <a:spcPct val="0"/>
              </a:spcBef>
            </a:pPr>
            <a:r>
              <a:rPr lang="en-US" sz="3799" spc="303">
                <a:solidFill>
                  <a:srgbClr val="F4D35E"/>
                </a:solidFill>
                <a:latin typeface="Caveat Bold"/>
              </a:rPr>
              <a:t>YES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008981" y="8212105"/>
            <a:ext cx="2412377" cy="474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19"/>
              </a:lnSpc>
              <a:spcBef>
                <a:spcPct val="0"/>
              </a:spcBef>
            </a:pPr>
            <a:r>
              <a:rPr lang="en-US" sz="3799" u="none" spc="303">
                <a:solidFill>
                  <a:srgbClr val="F4D35E"/>
                </a:solidFill>
                <a:latin typeface="Caveat Bold"/>
              </a:rPr>
              <a:t>NO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39962" y="8232066"/>
            <a:ext cx="1251343" cy="4247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70"/>
              </a:lnSpc>
              <a:spcBef>
                <a:spcPct val="0"/>
              </a:spcBef>
            </a:pPr>
            <a:r>
              <a:rPr lang="en-US" sz="3412" spc="272">
                <a:solidFill>
                  <a:srgbClr val="575A21"/>
                </a:solidFill>
                <a:latin typeface="Caveat Bold"/>
              </a:rPr>
              <a:t>OR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423013" y="2285935"/>
            <a:ext cx="599929" cy="59009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674641">
            <a:off x="16637791" y="3970450"/>
            <a:ext cx="631518" cy="62116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35695">
            <a:off x="10935160" y="6964089"/>
            <a:ext cx="1495854" cy="1509577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2303980" y="2021298"/>
            <a:ext cx="509795" cy="469011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1"/>
          <a:srcRect l="5580"/>
          <a:stretch>
            <a:fillRect/>
          </a:stretch>
        </p:blipFill>
        <p:spPr>
          <a:xfrm rot="-84276">
            <a:off x="-4099286" y="-4741762"/>
            <a:ext cx="8719444" cy="642969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258" b="3258"/>
          <a:stretch>
            <a:fillRect/>
          </a:stretch>
        </p:blipFill>
        <p:spPr>
          <a:xfrm rot="-5245725">
            <a:off x="-180591" y="-679630"/>
            <a:ext cx="5600306" cy="322018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168282" y="2021298"/>
            <a:ext cx="509795" cy="46901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258" b="3258"/>
          <a:stretch>
            <a:fillRect/>
          </a:stretch>
        </p:blipFill>
        <p:spPr>
          <a:xfrm rot="-5245725">
            <a:off x="6683711" y="-679630"/>
            <a:ext cx="5600306" cy="32201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flipH="1">
            <a:off x="-508235" y="7321812"/>
            <a:ext cx="2995750" cy="3037516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1306675">
            <a:off x="1244225" y="3030774"/>
            <a:ext cx="558208" cy="691280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459658">
            <a:off x="15908485" y="2322373"/>
            <a:ext cx="612244" cy="979591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0">
            <a:alphaModFix amt="7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33792"/>
          <a:stretch>
            <a:fillRect/>
          </a:stretch>
        </p:blipFill>
        <p:spPr>
          <a:xfrm>
            <a:off x="4500151" y="1508979"/>
            <a:ext cx="2967198" cy="569707"/>
          </a:xfrm>
          <a:prstGeom prst="rect">
            <a:avLst/>
          </a:prstGeom>
        </p:spPr>
      </p:pic>
      <p:sp>
        <p:nvSpPr>
          <p:cNvPr id="31" name="TextBox 8"/>
          <p:cNvSpPr txBox="1"/>
          <p:nvPr/>
        </p:nvSpPr>
        <p:spPr>
          <a:xfrm>
            <a:off x="1295400" y="2247900"/>
            <a:ext cx="9483641" cy="50783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800"/>
              </a:lnSpc>
              <a:spcBef>
                <a:spcPct val="0"/>
              </a:spcBef>
            </a:pPr>
            <a:r>
              <a:rPr lang="en-US" sz="16500" u="none" spc="412">
                <a:solidFill>
                  <a:srgbClr val="70523C"/>
                </a:solidFill>
                <a:latin typeface="Baloo" panose="020B0604020202020204" charset="0"/>
                <a:cs typeface="Baloo" panose="020B0604020202020204" charset="0"/>
              </a:rPr>
              <a:t>Kiếm cành hoa</a:t>
            </a:r>
          </a:p>
        </p:txBody>
      </p:sp>
      <p:pic>
        <p:nvPicPr>
          <p:cNvPr id="32" name="Picture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050072" y="1463367"/>
            <a:ext cx="2783877" cy="2556106"/>
          </a:xfrm>
          <a:prstGeom prst="rect">
            <a:avLst/>
          </a:prstGeom>
        </p:spPr>
      </p:pic>
      <p:pic>
        <p:nvPicPr>
          <p:cNvPr id="33" name="Picture 7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 flipH="1">
            <a:off x="8297285" y="1099290"/>
            <a:ext cx="3608880" cy="2978830"/>
          </a:xfrm>
          <a:prstGeom prst="rect">
            <a:avLst/>
          </a:prstGeom>
        </p:spPr>
      </p:pic>
      <p:pic>
        <p:nvPicPr>
          <p:cNvPr id="34" name="Picture 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0641939" y="4543086"/>
            <a:ext cx="5415396" cy="5447171"/>
          </a:xfrm>
          <a:prstGeom prst="rect">
            <a:avLst/>
          </a:prstGeom>
        </p:spPr>
      </p:pic>
      <p:pic>
        <p:nvPicPr>
          <p:cNvPr id="35" name="Picture 1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>
            <a:off x="7008981" y="7357471"/>
            <a:ext cx="2385644" cy="1517866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27"/>
          <a:srcRect/>
          <a:stretch>
            <a:fillRect/>
          </a:stretch>
        </p:blipFill>
        <p:spPr>
          <a:xfrm flipH="1">
            <a:off x="2907057" y="7349271"/>
            <a:ext cx="2385644" cy="1517866"/>
          </a:xfrm>
          <a:prstGeom prst="rect">
            <a:avLst/>
          </a:prstGeom>
        </p:spPr>
      </p:pic>
      <p:pic>
        <p:nvPicPr>
          <p:cNvPr id="37" name="Picture 12"/>
          <p:cNvPicPr>
            <a:picLocks noChangeAspect="1"/>
          </p:cNvPicPr>
          <p:nvPr/>
        </p:nvPicPr>
        <p:blipFill>
          <a:blip r:embed="rId28"/>
          <a:srcRect/>
          <a:stretch>
            <a:fillRect/>
          </a:stretch>
        </p:blipFill>
        <p:spPr>
          <a:xfrm>
            <a:off x="14639241" y="5983034"/>
            <a:ext cx="4491726" cy="4340130"/>
          </a:xfrm>
          <a:prstGeom prst="rect">
            <a:avLst/>
          </a:prstGeom>
        </p:spPr>
      </p:pic>
      <p:pic>
        <p:nvPicPr>
          <p:cNvPr id="38" name="Picture 9"/>
          <p:cNvPicPr>
            <a:picLocks noChangeAspect="1"/>
          </p:cNvPicPr>
          <p:nvPr/>
        </p:nvPicPr>
        <p:blipFill>
          <a:blip r:embed="rId29"/>
          <a:srcRect/>
          <a:stretch>
            <a:fillRect/>
          </a:stretch>
        </p:blipFill>
        <p:spPr>
          <a:xfrm>
            <a:off x="13131465" y="-321438"/>
            <a:ext cx="5207829" cy="49821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1784" y="60396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119990">
            <a:off x="14549735" y="-4507278"/>
            <a:ext cx="2883798" cy="90649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530024" cy="474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>
                <a:solidFill>
                  <a:srgbClr val="F4D35E"/>
                </a:solidFill>
                <a:latin typeface="Caveat Bold"/>
              </a:rPr>
              <a:t>Bài 3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l="65221" r="7718"/>
          <a:stretch>
            <a:fillRect/>
          </a:stretch>
        </p:blipFill>
        <p:spPr>
          <a:xfrm rot="-5400000">
            <a:off x="7664039" y="-5286459"/>
            <a:ext cx="2936353" cy="1754483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500400" y="2058967"/>
            <a:ext cx="15111200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4000">
                <a:solidFill>
                  <a:srgbClr val="764F36"/>
                </a:solidFill>
                <a:latin typeface="Baloo" panose="020B0604020202020204" charset="0"/>
                <a:cs typeface="Baloo" panose="020B0604020202020204" charset="0"/>
              </a:rPr>
              <a:t>Một hình lập phương có cạnh 4cm, nếu gấp cạnh của hình lập phương lên 3 lần thì diện tích xung quanh và diện tích toàn phần của nó gấp lên bao nhiêu lần. Tại sao?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108081" y="3695839"/>
            <a:ext cx="936961" cy="782362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588007" y="-974022"/>
            <a:ext cx="7245514" cy="4286928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flipH="1">
            <a:off x="7105" y="133613"/>
            <a:ext cx="3533615" cy="3530671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798020" y="8945874"/>
            <a:ext cx="4910828" cy="1528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-11784" y="60396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41" t="12696" r="578" b="2812"/>
          <a:stretch>
            <a:fillRect/>
          </a:stretch>
        </p:blipFill>
        <p:spPr>
          <a:xfrm>
            <a:off x="7553964" y="246296"/>
            <a:ext cx="3156504" cy="7782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119990">
            <a:off x="14549735" y="-4507278"/>
            <a:ext cx="2883798" cy="906498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867204" y="469438"/>
            <a:ext cx="2530024" cy="4740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60"/>
              </a:lnSpc>
              <a:spcBef>
                <a:spcPct val="0"/>
              </a:spcBef>
            </a:pPr>
            <a:r>
              <a:rPr lang="en-US" sz="4800" spc="272">
                <a:solidFill>
                  <a:srgbClr val="F4D35E"/>
                </a:solidFill>
                <a:latin typeface="Caveat Bold"/>
              </a:rPr>
              <a:t>Bài 3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654299">
            <a:off x="-1720520" y="-628928"/>
            <a:ext cx="5292726" cy="27323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0800000">
            <a:off x="561639" y="2232393"/>
            <a:ext cx="752969" cy="75469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798020" y="8945874"/>
            <a:ext cx="4910828" cy="1528495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12">
            <a:alphaModFix amt="50000"/>
          </a:blip>
          <a:srcRect b="23391"/>
          <a:stretch>
            <a:fillRect/>
          </a:stretch>
        </p:blipFill>
        <p:spPr>
          <a:xfrm rot="-2016364">
            <a:off x="2337209" y="1498383"/>
            <a:ext cx="1586266" cy="43264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flipH="1">
            <a:off x="7105" y="133613"/>
            <a:ext cx="3533615" cy="3530671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2438069">
            <a:off x="12950107" y="-1528291"/>
            <a:ext cx="7245514" cy="4286928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grpSp>
        <p:nvGrpSpPr>
          <p:cNvPr id="17" name="Group 7"/>
          <p:cNvGrpSpPr/>
          <p:nvPr/>
        </p:nvGrpSpPr>
        <p:grpSpPr>
          <a:xfrm>
            <a:off x="1484355" y="502552"/>
            <a:ext cx="16241599" cy="8443322"/>
            <a:chOff x="-3810" y="0"/>
            <a:chExt cx="9377502" cy="4448305"/>
          </a:xfrm>
        </p:grpSpPr>
        <p:sp>
          <p:nvSpPr>
            <p:cNvPr id="19" name="Freeform 8"/>
            <p:cNvSpPr/>
            <p:nvPr/>
          </p:nvSpPr>
          <p:spPr>
            <a:xfrm>
              <a:off x="25400" y="571987"/>
              <a:ext cx="9348292" cy="3876318"/>
            </a:xfrm>
            <a:custGeom>
              <a:avLst/>
              <a:gdLst/>
              <a:ahLst/>
              <a:cxnLst/>
              <a:rect l="l" t="t" r="r" b="b"/>
              <a:pathLst>
                <a:path w="9348292" h="3876318">
                  <a:moveTo>
                    <a:pt x="9348292" y="3876318"/>
                  </a:moveTo>
                  <a:lnTo>
                    <a:pt x="0" y="3868698"/>
                  </a:lnTo>
                  <a:lnTo>
                    <a:pt x="0" y="1357635"/>
                  </a:lnTo>
                  <a:lnTo>
                    <a:pt x="17780" y="19050"/>
                  </a:lnTo>
                  <a:lnTo>
                    <a:pt x="4659849" y="0"/>
                  </a:lnTo>
                  <a:lnTo>
                    <a:pt x="9329242" y="5080"/>
                  </a:lnTo>
                  <a:close/>
                </a:path>
              </a:pathLst>
            </a:custGeom>
            <a:solidFill>
              <a:srgbClr val="A28256"/>
            </a:solidFill>
          </p:spPr>
        </p:sp>
        <p:sp>
          <p:nvSpPr>
            <p:cNvPr id="20" name="Freeform 9"/>
            <p:cNvSpPr/>
            <p:nvPr/>
          </p:nvSpPr>
          <p:spPr>
            <a:xfrm>
              <a:off x="-3810" y="0"/>
              <a:ext cx="9377502" cy="3902988"/>
            </a:xfrm>
            <a:custGeom>
              <a:avLst/>
              <a:gdLst/>
              <a:ahLst/>
              <a:cxnLst/>
              <a:rect l="l" t="t" r="r" b="b"/>
              <a:pathLst>
                <a:path w="9377502" h="3902988">
                  <a:moveTo>
                    <a:pt x="9343212" y="21590"/>
                  </a:moveTo>
                  <a:cubicBezTo>
                    <a:pt x="9344482" y="34290"/>
                    <a:pt x="9344482" y="44450"/>
                    <a:pt x="9345752" y="54610"/>
                  </a:cubicBezTo>
                  <a:cubicBezTo>
                    <a:pt x="9348292" y="122782"/>
                    <a:pt x="9349562" y="207415"/>
                    <a:pt x="9352102" y="289026"/>
                  </a:cubicBezTo>
                  <a:cubicBezTo>
                    <a:pt x="9352102" y="406908"/>
                    <a:pt x="9364802" y="2731300"/>
                    <a:pt x="9371152" y="2849182"/>
                  </a:cubicBezTo>
                  <a:cubicBezTo>
                    <a:pt x="9377502" y="3027517"/>
                    <a:pt x="9373692" y="3208874"/>
                    <a:pt x="9373692" y="3387208"/>
                  </a:cubicBezTo>
                  <a:cubicBezTo>
                    <a:pt x="9373692" y="3544384"/>
                    <a:pt x="9374962" y="3689470"/>
                    <a:pt x="9376232" y="3842028"/>
                  </a:cubicBezTo>
                  <a:cubicBezTo>
                    <a:pt x="9376232" y="3863618"/>
                    <a:pt x="9376232" y="3877588"/>
                    <a:pt x="9376232" y="3901718"/>
                  </a:cubicBezTo>
                  <a:cubicBezTo>
                    <a:pt x="9353372" y="3901718"/>
                    <a:pt x="9333052" y="3902988"/>
                    <a:pt x="9287877" y="3901718"/>
                  </a:cubicBezTo>
                  <a:cubicBezTo>
                    <a:pt x="8810307" y="3896638"/>
                    <a:pt x="8325390" y="3902988"/>
                    <a:pt x="7847820" y="3897908"/>
                  </a:cubicBezTo>
                  <a:cubicBezTo>
                    <a:pt x="7561279" y="3894098"/>
                    <a:pt x="7282084" y="3896638"/>
                    <a:pt x="6995542" y="3894098"/>
                  </a:cubicBezTo>
                  <a:cubicBezTo>
                    <a:pt x="6863292" y="3892828"/>
                    <a:pt x="6731042" y="3891558"/>
                    <a:pt x="6598792" y="3890288"/>
                  </a:cubicBezTo>
                  <a:cubicBezTo>
                    <a:pt x="6517973" y="3890288"/>
                    <a:pt x="6444500" y="3891558"/>
                    <a:pt x="6363681" y="3891558"/>
                  </a:cubicBezTo>
                  <a:cubicBezTo>
                    <a:pt x="6157958" y="3890288"/>
                    <a:pt x="5592222" y="3891558"/>
                    <a:pt x="5386500" y="3890288"/>
                  </a:cubicBezTo>
                  <a:cubicBezTo>
                    <a:pt x="5239555" y="3889018"/>
                    <a:pt x="2300665" y="3897908"/>
                    <a:pt x="2153720" y="3896638"/>
                  </a:cubicBezTo>
                  <a:cubicBezTo>
                    <a:pt x="2116984" y="3896638"/>
                    <a:pt x="2072901" y="3897908"/>
                    <a:pt x="2036165" y="3897908"/>
                  </a:cubicBezTo>
                  <a:cubicBezTo>
                    <a:pt x="1947998" y="3897908"/>
                    <a:pt x="1867179" y="3899178"/>
                    <a:pt x="1779012" y="3899178"/>
                  </a:cubicBezTo>
                  <a:cubicBezTo>
                    <a:pt x="1558595" y="3899178"/>
                    <a:pt x="1345525" y="3897908"/>
                    <a:pt x="1125109" y="3896638"/>
                  </a:cubicBezTo>
                  <a:cubicBezTo>
                    <a:pt x="992859" y="3895368"/>
                    <a:pt x="860609" y="3894098"/>
                    <a:pt x="735706" y="3892828"/>
                  </a:cubicBezTo>
                  <a:cubicBezTo>
                    <a:pt x="500595" y="3891558"/>
                    <a:pt x="265483" y="3890288"/>
                    <a:pt x="48260" y="3890288"/>
                  </a:cubicBezTo>
                  <a:cubicBezTo>
                    <a:pt x="38100" y="3890288"/>
                    <a:pt x="29210" y="3890288"/>
                    <a:pt x="19050" y="3889018"/>
                  </a:cubicBezTo>
                  <a:cubicBezTo>
                    <a:pt x="10160" y="3887748"/>
                    <a:pt x="5080" y="3881398"/>
                    <a:pt x="7620" y="3872508"/>
                  </a:cubicBezTo>
                  <a:cubicBezTo>
                    <a:pt x="16510" y="3840600"/>
                    <a:pt x="12700" y="3765035"/>
                    <a:pt x="11430" y="3686447"/>
                  </a:cubicBezTo>
                  <a:cubicBezTo>
                    <a:pt x="10160" y="3526248"/>
                    <a:pt x="6350" y="3369072"/>
                    <a:pt x="7620" y="3208874"/>
                  </a:cubicBezTo>
                  <a:cubicBezTo>
                    <a:pt x="5080" y="3009381"/>
                    <a:pt x="0" y="539903"/>
                    <a:pt x="7620" y="337388"/>
                  </a:cubicBezTo>
                  <a:cubicBezTo>
                    <a:pt x="8890" y="298094"/>
                    <a:pt x="7620" y="255777"/>
                    <a:pt x="8890" y="216483"/>
                  </a:cubicBezTo>
                  <a:cubicBezTo>
                    <a:pt x="10160" y="153008"/>
                    <a:pt x="12700" y="83488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803" y="30480"/>
                    <a:pt x="199358" y="29210"/>
                  </a:cubicBezTo>
                  <a:cubicBezTo>
                    <a:pt x="397733" y="25400"/>
                    <a:pt x="596109" y="22860"/>
                    <a:pt x="801831" y="20320"/>
                  </a:cubicBezTo>
                  <a:cubicBezTo>
                    <a:pt x="941428" y="17780"/>
                    <a:pt x="1081025" y="16510"/>
                    <a:pt x="1213276" y="13970"/>
                  </a:cubicBezTo>
                  <a:cubicBezTo>
                    <a:pt x="1345526" y="11430"/>
                    <a:pt x="1485123" y="8890"/>
                    <a:pt x="1617373" y="8890"/>
                  </a:cubicBezTo>
                  <a:cubicBezTo>
                    <a:pt x="1764317" y="7620"/>
                    <a:pt x="1911262" y="10160"/>
                    <a:pt x="2058207" y="8890"/>
                  </a:cubicBezTo>
                  <a:cubicBezTo>
                    <a:pt x="2241887" y="8890"/>
                    <a:pt x="5570180" y="6350"/>
                    <a:pt x="5753861" y="5080"/>
                  </a:cubicBezTo>
                  <a:cubicBezTo>
                    <a:pt x="5930194" y="3810"/>
                    <a:pt x="6106528" y="2540"/>
                    <a:pt x="6290208" y="2540"/>
                  </a:cubicBezTo>
                  <a:cubicBezTo>
                    <a:pt x="6591445" y="1270"/>
                    <a:pt x="6885334" y="0"/>
                    <a:pt x="7186570" y="0"/>
                  </a:cubicBezTo>
                  <a:cubicBezTo>
                    <a:pt x="7311473" y="0"/>
                    <a:pt x="7443723" y="2540"/>
                    <a:pt x="7568626" y="2540"/>
                  </a:cubicBezTo>
                  <a:cubicBezTo>
                    <a:pt x="7913946" y="3810"/>
                    <a:pt x="8266613" y="5080"/>
                    <a:pt x="8611932" y="7620"/>
                  </a:cubicBezTo>
                  <a:cubicBezTo>
                    <a:pt x="8795612" y="8890"/>
                    <a:pt x="8979293" y="12700"/>
                    <a:pt x="9162973" y="16510"/>
                  </a:cubicBezTo>
                  <a:cubicBezTo>
                    <a:pt x="9207057" y="16510"/>
                    <a:pt x="9251140" y="16510"/>
                    <a:pt x="9287877" y="16510"/>
                  </a:cubicBezTo>
                  <a:cubicBezTo>
                    <a:pt x="9324162" y="17780"/>
                    <a:pt x="9333052" y="20320"/>
                    <a:pt x="9343212" y="21590"/>
                  </a:cubicBezTo>
                  <a:close/>
                  <a:moveTo>
                    <a:pt x="9353372" y="3885208"/>
                  </a:moveTo>
                  <a:cubicBezTo>
                    <a:pt x="9354642" y="3868698"/>
                    <a:pt x="9355912" y="3855998"/>
                    <a:pt x="9355912" y="3843298"/>
                  </a:cubicBezTo>
                  <a:cubicBezTo>
                    <a:pt x="9354642" y="3674357"/>
                    <a:pt x="9353372" y="3514158"/>
                    <a:pt x="9353372" y="3341869"/>
                  </a:cubicBezTo>
                  <a:cubicBezTo>
                    <a:pt x="9353372" y="3263281"/>
                    <a:pt x="9355912" y="3184693"/>
                    <a:pt x="9354642" y="3106105"/>
                  </a:cubicBezTo>
                  <a:cubicBezTo>
                    <a:pt x="9354642" y="3033562"/>
                    <a:pt x="9353372" y="2957997"/>
                    <a:pt x="9352102" y="2885454"/>
                  </a:cubicBezTo>
                  <a:cubicBezTo>
                    <a:pt x="9347022" y="2773617"/>
                    <a:pt x="9335592" y="458292"/>
                    <a:pt x="9335592" y="346456"/>
                  </a:cubicBezTo>
                  <a:cubicBezTo>
                    <a:pt x="9333052" y="252754"/>
                    <a:pt x="9330512" y="156031"/>
                    <a:pt x="9327972" y="63500"/>
                  </a:cubicBezTo>
                  <a:cubicBezTo>
                    <a:pt x="9326702" y="44450"/>
                    <a:pt x="9325432" y="43180"/>
                    <a:pt x="9265835" y="41910"/>
                  </a:cubicBezTo>
                  <a:cubicBezTo>
                    <a:pt x="9243793" y="41910"/>
                    <a:pt x="9229099" y="41910"/>
                    <a:pt x="9207058" y="40640"/>
                  </a:cubicBezTo>
                  <a:cubicBezTo>
                    <a:pt x="9023377" y="36830"/>
                    <a:pt x="8832349" y="31750"/>
                    <a:pt x="8648668" y="30480"/>
                  </a:cubicBezTo>
                  <a:cubicBezTo>
                    <a:pt x="8200487" y="26670"/>
                    <a:pt x="7744959" y="25400"/>
                    <a:pt x="7296779" y="22860"/>
                  </a:cubicBezTo>
                  <a:cubicBezTo>
                    <a:pt x="7230653" y="22860"/>
                    <a:pt x="7157181" y="22860"/>
                    <a:pt x="7091056" y="22860"/>
                  </a:cubicBezTo>
                  <a:cubicBezTo>
                    <a:pt x="6980848" y="22860"/>
                    <a:pt x="6870640" y="22860"/>
                    <a:pt x="6767779" y="22860"/>
                  </a:cubicBezTo>
                  <a:cubicBezTo>
                    <a:pt x="6532667" y="22860"/>
                    <a:pt x="6297556" y="22860"/>
                    <a:pt x="6069792" y="24130"/>
                  </a:cubicBezTo>
                  <a:cubicBezTo>
                    <a:pt x="5871417" y="25400"/>
                    <a:pt x="2528429" y="29210"/>
                    <a:pt x="2330054" y="29210"/>
                  </a:cubicBezTo>
                  <a:cubicBezTo>
                    <a:pt x="2006776" y="29210"/>
                    <a:pt x="1683498" y="26670"/>
                    <a:pt x="1360220" y="33020"/>
                  </a:cubicBezTo>
                  <a:cubicBezTo>
                    <a:pt x="1191234" y="36830"/>
                    <a:pt x="1029595" y="36830"/>
                    <a:pt x="867956" y="38100"/>
                  </a:cubicBezTo>
                  <a:cubicBezTo>
                    <a:pt x="588761" y="41910"/>
                    <a:pt x="309567" y="45720"/>
                    <a:pt x="49530" y="50800"/>
                  </a:cubicBezTo>
                  <a:cubicBezTo>
                    <a:pt x="36830" y="50800"/>
                    <a:pt x="34290" y="53340"/>
                    <a:pt x="33020" y="74420"/>
                  </a:cubicBezTo>
                  <a:cubicBezTo>
                    <a:pt x="31750" y="128827"/>
                    <a:pt x="31750" y="183234"/>
                    <a:pt x="30480" y="237641"/>
                  </a:cubicBezTo>
                  <a:cubicBezTo>
                    <a:pt x="29210" y="328320"/>
                    <a:pt x="26670" y="415976"/>
                    <a:pt x="25400" y="506654"/>
                  </a:cubicBezTo>
                  <a:cubicBezTo>
                    <a:pt x="20320" y="603378"/>
                    <a:pt x="26670" y="2967064"/>
                    <a:pt x="29210" y="3063788"/>
                  </a:cubicBezTo>
                  <a:cubicBezTo>
                    <a:pt x="29210" y="3166557"/>
                    <a:pt x="29210" y="3272349"/>
                    <a:pt x="30480" y="3375118"/>
                  </a:cubicBezTo>
                  <a:cubicBezTo>
                    <a:pt x="30480" y="3450683"/>
                    <a:pt x="33020" y="3526249"/>
                    <a:pt x="33020" y="3601814"/>
                  </a:cubicBezTo>
                  <a:cubicBezTo>
                    <a:pt x="33020" y="3683425"/>
                    <a:pt x="33020" y="3765035"/>
                    <a:pt x="31750" y="3843298"/>
                  </a:cubicBezTo>
                  <a:cubicBezTo>
                    <a:pt x="31750" y="3847108"/>
                    <a:pt x="31750" y="3849648"/>
                    <a:pt x="31750" y="3853458"/>
                  </a:cubicBezTo>
                  <a:cubicBezTo>
                    <a:pt x="31750" y="3863618"/>
                    <a:pt x="35560" y="3867428"/>
                    <a:pt x="44450" y="3867428"/>
                  </a:cubicBezTo>
                  <a:cubicBezTo>
                    <a:pt x="96497" y="3867428"/>
                    <a:pt x="199358" y="3868698"/>
                    <a:pt x="294872" y="3868698"/>
                  </a:cubicBezTo>
                  <a:cubicBezTo>
                    <a:pt x="434470" y="3868698"/>
                    <a:pt x="581414" y="3866158"/>
                    <a:pt x="721011" y="3868698"/>
                  </a:cubicBezTo>
                  <a:cubicBezTo>
                    <a:pt x="948775" y="3872508"/>
                    <a:pt x="1176539" y="3875048"/>
                    <a:pt x="1404303" y="3873778"/>
                  </a:cubicBezTo>
                  <a:cubicBezTo>
                    <a:pt x="1551248" y="3872508"/>
                    <a:pt x="1690845" y="3875048"/>
                    <a:pt x="1837790" y="3875048"/>
                  </a:cubicBezTo>
                  <a:cubicBezTo>
                    <a:pt x="2050859" y="3875048"/>
                    <a:pt x="2263929" y="3873778"/>
                    <a:pt x="2476998" y="3875048"/>
                  </a:cubicBezTo>
                  <a:cubicBezTo>
                    <a:pt x="2792929" y="3876318"/>
                    <a:pt x="6260820" y="3866158"/>
                    <a:pt x="6584097" y="3868698"/>
                  </a:cubicBezTo>
                  <a:cubicBezTo>
                    <a:pt x="6723695" y="3869968"/>
                    <a:pt x="6863292" y="3871238"/>
                    <a:pt x="6995542" y="3871238"/>
                  </a:cubicBezTo>
                  <a:cubicBezTo>
                    <a:pt x="7238001" y="3873778"/>
                    <a:pt x="7473112" y="3869968"/>
                    <a:pt x="7715570" y="3873778"/>
                  </a:cubicBezTo>
                  <a:cubicBezTo>
                    <a:pt x="7913946" y="3876318"/>
                    <a:pt x="8112320" y="3876318"/>
                    <a:pt x="8310696" y="3878858"/>
                  </a:cubicBezTo>
                  <a:cubicBezTo>
                    <a:pt x="8604585" y="3882668"/>
                    <a:pt x="8898474" y="3885208"/>
                    <a:pt x="9192363" y="3886478"/>
                  </a:cubicBezTo>
                  <a:cubicBezTo>
                    <a:pt x="9302571" y="3886478"/>
                    <a:pt x="9333052" y="3885208"/>
                    <a:pt x="9353372" y="3885208"/>
                  </a:cubicBezTo>
                  <a:close/>
                </a:path>
              </a:pathLst>
            </a:custGeom>
            <a:solidFill>
              <a:srgbClr val="A28256"/>
            </a:solidFill>
          </p:spPr>
        </p:sp>
      </p:grpSp>
      <p:sp>
        <p:nvSpPr>
          <p:cNvPr id="24" name="TextBox 10"/>
          <p:cNvSpPr txBox="1"/>
          <p:nvPr/>
        </p:nvSpPr>
        <p:spPr>
          <a:xfrm>
            <a:off x="762000" y="4018932"/>
            <a:ext cx="17514216" cy="5601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1 mặt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= a x a</a:t>
            </a:r>
          </a:p>
          <a:p>
            <a:pPr algn="ctr">
              <a:lnSpc>
                <a:spcPct val="130000"/>
              </a:lnSpc>
            </a:pPr>
            <a:r>
              <a:rPr lang="en-US" sz="4000" b="1" u="none" spc="155">
                <a:solidFill>
                  <a:srgbClr val="F6E79C"/>
                </a:solidFill>
                <a:latin typeface="Montserrat Bold Italics"/>
              </a:rPr>
              <a:t>Vì 1 cạnh gấp 3 lần thì diện tích gấp lên 3 x 3 = 9 lần</a:t>
            </a:r>
          </a:p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1 mặt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= (a x </a:t>
            </a:r>
            <a:r>
              <a:rPr lang="en-US" sz="4000" b="1" spc="155">
                <a:solidFill>
                  <a:srgbClr val="C00000"/>
                </a:solidFill>
                <a:latin typeface="Montserrat Bold Italics"/>
              </a:rPr>
              <a:t>3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) x (a x </a:t>
            </a:r>
            <a:r>
              <a:rPr lang="en-US" sz="4000" b="1" spc="155">
                <a:solidFill>
                  <a:srgbClr val="C00000"/>
                </a:solidFill>
                <a:latin typeface="Montserrat Bold Italics"/>
              </a:rPr>
              <a:t>3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) = a x a </a:t>
            </a:r>
            <a:r>
              <a:rPr lang="en-US" sz="4000" b="1" spc="155">
                <a:solidFill>
                  <a:srgbClr val="C00000"/>
                </a:solidFill>
                <a:latin typeface="Montserrat Bold Italics"/>
              </a:rPr>
              <a:t>x 9</a:t>
            </a:r>
          </a:p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xq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= 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1 mặt 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x 4 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						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 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tp  =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1 mặt 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x 6 </a:t>
            </a:r>
          </a:p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Vì diện tích 1 mặt gấp lên 9 lần </a:t>
            </a:r>
          </a:p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nên 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xq;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S</a:t>
            </a:r>
            <a:r>
              <a:rPr lang="en-US" sz="2400" b="1" spc="155">
                <a:solidFill>
                  <a:srgbClr val="F6E79C"/>
                </a:solidFill>
                <a:latin typeface="Montserrat Bold Italics"/>
              </a:rPr>
              <a:t>tp  </a:t>
            </a: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cũng gấp lên 9 lần</a:t>
            </a:r>
          </a:p>
          <a:p>
            <a:pPr algn="ctr">
              <a:lnSpc>
                <a:spcPct val="130000"/>
              </a:lnSpc>
            </a:pPr>
            <a:r>
              <a:rPr lang="en-US" sz="4000" b="1" u="none" spc="155">
                <a:solidFill>
                  <a:srgbClr val="F6E79C"/>
                </a:solidFill>
                <a:latin typeface="Montserrat Bold Italics"/>
              </a:rPr>
              <a:t> </a:t>
            </a:r>
            <a:endParaRPr lang="en-US" sz="2400" b="1" u="none" spc="155">
              <a:solidFill>
                <a:srgbClr val="F6E79C"/>
              </a:solidFill>
              <a:latin typeface="Montserrat Bold Italics"/>
            </a:endParaRPr>
          </a:p>
        </p:txBody>
      </p:sp>
      <p:sp>
        <p:nvSpPr>
          <p:cNvPr id="21" name="TextBox 10"/>
          <p:cNvSpPr txBox="1"/>
          <p:nvPr/>
        </p:nvSpPr>
        <p:spPr>
          <a:xfrm>
            <a:off x="1798020" y="1809132"/>
            <a:ext cx="15118380" cy="24006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000" b="1" spc="155">
                <a:solidFill>
                  <a:srgbClr val="F6E79C"/>
                </a:solidFill>
                <a:latin typeface="Montserrat Bold Italics"/>
              </a:rPr>
              <a:t>Nếu gấp cạnh của hình lập phương lên 3 lần thì diện tích xung quanh và diện tích toàn phần của nó gấp lên 9 lần. </a:t>
            </a:r>
            <a:endParaRPr lang="en-US" sz="4000" b="1" u="none" spc="155">
              <a:solidFill>
                <a:srgbClr val="F6E79C"/>
              </a:solidFill>
              <a:latin typeface="Montserrat Bold Italics"/>
            </a:endParaRPr>
          </a:p>
        </p:txBody>
      </p:sp>
    </p:spTree>
    <p:extLst>
      <p:ext uri="{BB962C8B-B14F-4D97-AF65-F5344CB8AC3E}">
        <p14:creationId xmlns:p14="http://schemas.microsoft.com/office/powerpoint/2010/main" val="147997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0.01512 C 0.01467 -0.00047 0.06623 -0.01605 0.08481 -0.01605 C 0.19922 -0.01605 0.31736 0.22762 0.31736 0.47129 C 0.31736 0.34845 0.3763 0.22762 0.43177 0.22762 C 0.49071 0.22762 0.5461 0.35031 0.5461 0.47129 C 0.5461 0.4108 0.57552 0.34845 0.60504 0.34845 C 0.63446 0.34845 0.66398 0.40895 0.66398 0.47129 C 0.66398 0.43997 0.67873 0.4108 0.6934 0.4108 C 0.70816 0.4108 0.72292 0.44197 0.72292 0.47129 C 0.72292 0.45555 0.7303 0.43997 0.73768 0.43997 C 0.74149 0.43997 0.75235 0.45555 0.75235 0.47129 C 0.75235 0.46342 0.75625 0.45555 0.75972 0.45555 C 0.75972 0.45741 0.7671 0.46342 0.7671 0.47129 C 0.7671 0.46728 0.7671 0.46342 0.77092 0.46342 C 0.77092 0.46528 0.77483 0.46728 0.77483 0.47129 C 0.77483 0.46944 0.77483 0.46728 0.77483 0.46543 C 0.77865 0.46543 0.77865 0.46728 0.77865 0.46944 C 0.78247 0.46944 0.78247 0.46759 0.78247 0.46543 C 0.78637 0.46543 0.78637 0.46728 0.78637 0.46944 " pathEditMode="relative" rAng="0" ptsTypes="AAAAAAAAAAAAAAAAAAA">
                                      <p:cBhvr>
                                        <p:cTn id="8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14" y="2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2192 C -0.0053 0.00293 -0.02352 -0.01605 -0.03012 -0.01605 C -0.07057 -0.01605 -0.11241 0.28071 -0.11241 0.57763 C -0.11241 0.42809 -0.13325 0.28071 -0.15286 0.28071 C -0.1737 0.28071 -0.19332 0.43025 -0.19332 0.57763 C -0.19332 0.50386 -0.20373 0.42809 -0.21415 0.42809 C -0.22465 0.42809 -0.23507 0.5017 -0.23507 0.57763 C -0.23507 0.53951 -0.24028 0.50386 -0.24549 0.50386 C -0.25069 0.50386 -0.2559 0.54198 -0.2559 0.57763 C -0.2559 0.55849 -0.25851 0.53951 -0.26111 0.53951 C -0.2625 0.53951 -0.26632 0.55849 -0.26632 0.57763 C -0.26632 0.56806 -0.26771 0.55849 -0.26892 0.55849 C -0.26892 0.55633 -0.27153 0.56806 -0.27153 0.57763 C -0.27153 0.57284 -0.27153 0.56806 -0.27292 0.56806 C -0.27292 0.57022 -0.27422 0.57284 -0.27422 0.57763 C -0.27422 0.57531 -0.27422 0.57284 -0.27422 0.57053 C -0.27561 0.57053 -0.27561 0.57284 -0.27561 0.57531 C -0.277 0.57531 -0.277 0.57315 -0.277 0.57053 C -0.2783 0.57053 -0.2783 0.57284 -0.2783 0.57531 " pathEditMode="relative" rAng="0" ptsTypes="AAAAAAAAAAAAAAAAAAA"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15" y="2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4" grpId="0" build="allAtOnce"/>
      <p:bldP spid="21" grpId="0"/>
      <p:bldP spid="2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/>
          <p:cNvPicPr>
            <a:picLocks noChangeAspect="1"/>
          </p:cNvPicPr>
          <p:nvPr/>
        </p:nvPicPr>
        <p:blipFill>
          <a:blip r:embed="rId3"/>
          <a:srcRect l="795" t="11266" r="696" b="5617"/>
          <a:stretch>
            <a:fillRect/>
          </a:stretch>
        </p:blipFill>
        <p:spPr>
          <a:xfrm>
            <a:off x="-11784" y="60396"/>
            <a:ext cx="18288000" cy="102870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6119990">
            <a:off x="14630953" y="-4274431"/>
            <a:ext cx="2883798" cy="906498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10800000">
            <a:off x="560813" y="2067859"/>
            <a:ext cx="752969" cy="754696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03420" y="6279921"/>
            <a:ext cx="4258525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004129">
            <a:off x="-1812321" y="5251898"/>
            <a:ext cx="3624643" cy="11393769"/>
          </a:xfrm>
          <a:prstGeom prst="rect">
            <a:avLst/>
          </a:prstGeom>
        </p:spPr>
      </p:pic>
      <p:pic>
        <p:nvPicPr>
          <p:cNvPr id="31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82194" y="8866226"/>
            <a:ext cx="4910828" cy="1528495"/>
          </a:xfrm>
          <a:prstGeom prst="rect">
            <a:avLst/>
          </a:prstGeom>
        </p:spPr>
      </p:pic>
      <p:pic>
        <p:nvPicPr>
          <p:cNvPr id="23" name="Picture 25"/>
          <p:cNvPicPr>
            <a:picLocks noChangeAspect="1"/>
          </p:cNvPicPr>
          <p:nvPr/>
        </p:nvPicPr>
        <p:blipFill>
          <a:blip r:embed="rId10">
            <a:alphaModFix amt="50000"/>
          </a:blip>
          <a:srcRect b="23391"/>
          <a:stretch>
            <a:fillRect/>
          </a:stretch>
        </p:blipFill>
        <p:spPr>
          <a:xfrm rot="-2016364">
            <a:off x="2337209" y="1498383"/>
            <a:ext cx="1586266" cy="43264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3759871" y="5345819"/>
            <a:ext cx="3533615" cy="3530671"/>
          </a:xfrm>
          <a:prstGeom prst="rect">
            <a:avLst/>
          </a:prstGeom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438069">
            <a:off x="9041022" y="3951192"/>
            <a:ext cx="7245514" cy="4286928"/>
          </a:xfrm>
          <a:prstGeom prst="rect">
            <a:avLst/>
          </a:prstGeom>
        </p:spPr>
      </p:pic>
      <p:pic>
        <p:nvPicPr>
          <p:cNvPr id="30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62592" y="7240511"/>
            <a:ext cx="6930894" cy="32719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4241" y="8654224"/>
            <a:ext cx="1740497" cy="174049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404403" y="9324064"/>
            <a:ext cx="1198796" cy="119879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606" b="70115"/>
          <a:stretch/>
        </p:blipFill>
        <p:spPr>
          <a:xfrm rot="19449510">
            <a:off x="4369135" y="8676627"/>
            <a:ext cx="684217" cy="98714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17" r="30038" b="69945"/>
          <a:stretch/>
        </p:blipFill>
        <p:spPr>
          <a:xfrm rot="2534455">
            <a:off x="14618193" y="7984919"/>
            <a:ext cx="1346588" cy="17127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9" t="28636" r="19926" b="53138"/>
          <a:stretch/>
        </p:blipFill>
        <p:spPr>
          <a:xfrm>
            <a:off x="11143496" y="9717861"/>
            <a:ext cx="1136312" cy="6531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63" t="47629" r="40952" b="36064"/>
          <a:stretch/>
        </p:blipFill>
        <p:spPr>
          <a:xfrm>
            <a:off x="15336765" y="8898106"/>
            <a:ext cx="1264732" cy="67188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03" r="74527" b="35871"/>
          <a:stretch/>
        </p:blipFill>
        <p:spPr>
          <a:xfrm>
            <a:off x="11329374" y="7810228"/>
            <a:ext cx="983402" cy="7606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0" r="67842" b="54024"/>
          <a:stretch/>
        </p:blipFill>
        <p:spPr>
          <a:xfrm>
            <a:off x="13012395" y="7754682"/>
            <a:ext cx="1390046" cy="74363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0" t="28226" r="40807" b="52589"/>
          <a:stretch/>
        </p:blipFill>
        <p:spPr>
          <a:xfrm>
            <a:off x="5653232" y="9788590"/>
            <a:ext cx="995063" cy="525436"/>
          </a:xfrm>
          <a:prstGeom prst="rect">
            <a:avLst/>
          </a:prstGeom>
        </p:spPr>
      </p:pic>
      <p:pic>
        <p:nvPicPr>
          <p:cNvPr id="40" name="Picture 15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4911258" y="6366214"/>
            <a:ext cx="1649779" cy="1620908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5234984" y="4291885"/>
            <a:ext cx="2425177" cy="2226754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flipH="1">
            <a:off x="3482305" y="4372684"/>
            <a:ext cx="2510605" cy="4149760"/>
          </a:xfrm>
          <a:prstGeom prst="rect">
            <a:avLst/>
          </a:prstGeom>
        </p:spPr>
      </p:pic>
      <p:pic>
        <p:nvPicPr>
          <p:cNvPr id="43" name="Picture 9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5003801" y="-12359"/>
            <a:ext cx="3454633" cy="3441678"/>
          </a:xfrm>
          <a:prstGeom prst="rect">
            <a:avLst/>
          </a:prstGeom>
        </p:spPr>
      </p:pic>
      <p:pic>
        <p:nvPicPr>
          <p:cNvPr id="44" name="Picture 8"/>
          <p:cNvPicPr>
            <a:picLocks noChangeAspect="1"/>
          </p:cNvPicPr>
          <p:nvPr/>
        </p:nvPicPr>
        <p:blipFill>
          <a:blip r:embed="rId24"/>
          <a:srcRect l="38353" t="42657"/>
          <a:stretch>
            <a:fillRect/>
          </a:stretch>
        </p:blipFill>
        <p:spPr>
          <a:xfrm>
            <a:off x="-51332" y="-5745"/>
            <a:ext cx="1813126" cy="1133485"/>
          </a:xfrm>
          <a:prstGeom prst="rect">
            <a:avLst/>
          </a:prstGeom>
        </p:spPr>
      </p:pic>
      <p:pic>
        <p:nvPicPr>
          <p:cNvPr id="45" name="Picture 14"/>
          <p:cNvPicPr>
            <a:picLocks noChangeAspect="1"/>
          </p:cNvPicPr>
          <p:nvPr/>
        </p:nvPicPr>
        <p:blipFill>
          <a:blip r:embed="rId25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7848541">
            <a:off x="3410039" y="2078018"/>
            <a:ext cx="602171" cy="1189473"/>
          </a:xfrm>
          <a:prstGeom prst="rect">
            <a:avLst/>
          </a:prstGeom>
        </p:spPr>
      </p:pic>
      <p:pic>
        <p:nvPicPr>
          <p:cNvPr id="46" name="Picture 15"/>
          <p:cNvPicPr>
            <a:picLocks noChangeAspect="1"/>
          </p:cNvPicPr>
          <p:nvPr/>
        </p:nvPicPr>
        <p:blipFill>
          <a:blip r:embed="rId25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821106">
            <a:off x="8678022" y="9420802"/>
            <a:ext cx="463540" cy="915635"/>
          </a:xfrm>
          <a:prstGeom prst="rect">
            <a:avLst/>
          </a:prstGeom>
        </p:spPr>
      </p:pic>
      <p:sp>
        <p:nvSpPr>
          <p:cNvPr id="49" name="Cloud 48"/>
          <p:cNvSpPr/>
          <p:nvPr/>
        </p:nvSpPr>
        <p:spPr>
          <a:xfrm rot="21127235">
            <a:off x="-9407" y="227372"/>
            <a:ext cx="10236032" cy="4464179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18"/>
          <p:cNvPicPr>
            <a:picLocks noChangeAspect="1"/>
          </p:cNvPicPr>
          <p:nvPr/>
        </p:nvPicPr>
        <p:blipFill>
          <a:blip r:embed="rId25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rot="3201473">
            <a:off x="8906846" y="9386125"/>
            <a:ext cx="610568" cy="1206060"/>
          </a:xfrm>
          <a:prstGeom prst="rect">
            <a:avLst/>
          </a:prstGeom>
        </p:spPr>
      </p:pic>
      <p:sp>
        <p:nvSpPr>
          <p:cNvPr id="50" name="TextBox 3"/>
          <p:cNvSpPr txBox="1"/>
          <p:nvPr/>
        </p:nvSpPr>
        <p:spPr>
          <a:xfrm rot="20328849">
            <a:off x="710522" y="1240667"/>
            <a:ext cx="9829801" cy="2437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Montserrat"/>
              </a:rPr>
              <a:t>  Cảm ơn các bạn nhiều nhé. Mình đã có đủ mọi thứ để về</a:t>
            </a:r>
          </a:p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Montserrat"/>
              </a:rPr>
              <a:t>           nhà đón Tết rồi.</a:t>
            </a:r>
          </a:p>
        </p:txBody>
      </p:sp>
    </p:spTree>
    <p:extLst>
      <p:ext uri="{BB962C8B-B14F-4D97-AF65-F5344CB8AC3E}">
        <p14:creationId xmlns:p14="http://schemas.microsoft.com/office/powerpoint/2010/main" val="2609872708"/>
      </p:ext>
    </p:extLst>
  </p:cSld>
  <p:clrMapOvr>
    <a:masterClrMapping/>
  </p:clrMapOvr>
  <p:transition spd="slow">
    <p:randomBar dir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2247338" y="-1578501"/>
            <a:ext cx="3008404" cy="28504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352568" y="6742400"/>
            <a:ext cx="7582864" cy="113743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836427" y="1842868"/>
            <a:ext cx="12615146" cy="43088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799"/>
              </a:lnSpc>
            </a:pPr>
            <a:r>
              <a:rPr lang="en-US" sz="13999" spc="840">
                <a:solidFill>
                  <a:srgbClr val="5D4532"/>
                </a:solidFill>
                <a:latin typeface="Baloo" panose="020B0604020202020204" charset="0"/>
                <a:cs typeface="Baloo" panose="020B0604020202020204" charset="0"/>
              </a:rPr>
              <a:t>Về nhà đón tết thôi</a:t>
            </a:r>
            <a:endParaRPr lang="en-US" sz="14000" spc="839">
              <a:solidFill>
                <a:srgbClr val="5D4532"/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960709" y="7112545"/>
            <a:ext cx="6366583" cy="5657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9"/>
              </a:lnSpc>
            </a:pPr>
            <a:r>
              <a:rPr lang="en-US" sz="4599" spc="275">
                <a:solidFill>
                  <a:srgbClr val="F4D35E"/>
                </a:solidFill>
                <a:latin typeface="Caveat"/>
              </a:rPr>
              <a:t>The winner is ____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02421" y="6138346"/>
            <a:ext cx="6309371" cy="42824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602182" y="8360016"/>
            <a:ext cx="3030456" cy="199631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1001107" y="9128851"/>
            <a:ext cx="22656251" cy="4289037"/>
            <a:chOff x="0" y="0"/>
            <a:chExt cx="30208335" cy="571871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alphaModFix amt="80000"/>
            </a:blip>
            <a:srcRect/>
            <a:stretch>
              <a:fillRect/>
            </a:stretch>
          </p:blipFill>
          <p:spPr>
            <a:xfrm rot="-5400000">
              <a:off x="5597645" y="-5597645"/>
              <a:ext cx="5223100" cy="16418390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0">
              <a:alphaModFix amt="80000"/>
            </a:blip>
            <a:srcRect t="13796"/>
            <a:stretch>
              <a:fillRect/>
            </a:stretch>
          </p:blipFill>
          <p:spPr>
            <a:xfrm rot="-5400000">
              <a:off x="20520138" y="-3969481"/>
              <a:ext cx="5223100" cy="14153292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359497" y="8915975"/>
            <a:ext cx="3497850" cy="149533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-1486774" y="4952142"/>
            <a:ext cx="4122968" cy="576638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7068800" y="2691599"/>
            <a:ext cx="2272178" cy="159904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-1001107" y="515146"/>
            <a:ext cx="4171543" cy="16269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6276876">
            <a:off x="3485500" y="2781036"/>
            <a:ext cx="743694" cy="72324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-1115107">
            <a:off x="14339660" y="2970691"/>
            <a:ext cx="504558" cy="624840"/>
          </a:xfrm>
          <a:prstGeom prst="rect">
            <a:avLst/>
          </a:prstGeom>
        </p:spPr>
      </p:pic>
      <p:pic>
        <p:nvPicPr>
          <p:cNvPr id="18" name="Picture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126494" y="6115868"/>
            <a:ext cx="1557714" cy="2174819"/>
          </a:xfrm>
          <a:prstGeom prst="rect">
            <a:avLst/>
          </a:prstGeom>
        </p:spPr>
      </p:pic>
      <p:pic>
        <p:nvPicPr>
          <p:cNvPr id="19" name="Picture 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 flipH="1">
            <a:off x="5109217" y="6119448"/>
            <a:ext cx="1472520" cy="19831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3119444" y="3390900"/>
            <a:ext cx="11704748" cy="23739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4400" spc="186">
                <a:solidFill>
                  <a:srgbClr val="786736"/>
                </a:solidFill>
                <a:latin typeface="Montserrat"/>
              </a:rPr>
              <a:t>Tính được diện tích xung quanh và diện tích toàn phần của hình hộp chữ nhật và hình lập phương.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119444" y="6350980"/>
            <a:ext cx="12973857" cy="237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20000"/>
              </a:lnSpc>
            </a:pPr>
            <a:r>
              <a:rPr lang="en-US" sz="4400" spc="186">
                <a:solidFill>
                  <a:srgbClr val="786736"/>
                </a:solidFill>
                <a:latin typeface="Montserrat"/>
              </a:rPr>
              <a:t>Vận dụng để giải được một số bài có yêu cầu tổng hợp liên quan đến các hình lập phương và hình hộp chữ nhật.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6552406" y="-1357070"/>
            <a:ext cx="10803630" cy="100203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1642428" y="9598039"/>
            <a:ext cx="20241150" cy="303617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691055" y="135965"/>
            <a:ext cx="9193889" cy="852733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524251" y="7788399"/>
            <a:ext cx="2993434" cy="26891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824192" y="8669765"/>
            <a:ext cx="5351275" cy="190639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3342139" y="2747070"/>
            <a:ext cx="11413222" cy="178901"/>
            <a:chOff x="0" y="0"/>
            <a:chExt cx="15217629" cy="238535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893026" cy="23853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157582" y="0"/>
              <a:ext cx="4893026" cy="238535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0324603" y="0"/>
              <a:ext cx="4893026" cy="238535"/>
            </a:xfrm>
            <a:prstGeom prst="rect">
              <a:avLst/>
            </a:prstGeom>
          </p:spPr>
        </p:pic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11791" y="8466798"/>
            <a:ext cx="1414053" cy="1182502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2469183" y="1000125"/>
            <a:ext cx="13349635" cy="1667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59"/>
              </a:lnSpc>
            </a:pPr>
            <a:r>
              <a:rPr lang="en-US" sz="10799" spc="431">
                <a:solidFill>
                  <a:srgbClr val="895D42"/>
                </a:solidFill>
                <a:latin typeface="Baloo" panose="020B0604020202020204" charset="0"/>
                <a:cs typeface="Baloo" panose="020B0604020202020204" charset="0"/>
              </a:rPr>
              <a:t>Mục tiêu bài học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272114" y="3685876"/>
            <a:ext cx="877026" cy="908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40"/>
              </a:lnSpc>
            </a:pPr>
            <a:r>
              <a:rPr lang="en-US" sz="8000">
                <a:solidFill>
                  <a:srgbClr val="946446"/>
                </a:solidFill>
                <a:latin typeface="Caveat Bold"/>
              </a:rPr>
              <a:t>1.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272114" y="6167963"/>
            <a:ext cx="877026" cy="95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860"/>
              </a:lnSpc>
              <a:spcBef>
                <a:spcPct val="0"/>
              </a:spcBef>
            </a:pPr>
            <a:r>
              <a:rPr lang="en-US" sz="8000" u="none">
                <a:solidFill>
                  <a:srgbClr val="946446"/>
                </a:solidFill>
                <a:latin typeface="Caveat Bold"/>
              </a:rPr>
              <a:t>2.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1742413" y="8615886"/>
            <a:ext cx="1602250" cy="16682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526 0.12269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5554316" y="7346169"/>
            <a:ext cx="4777343" cy="148694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400000">
            <a:off x="6728933" y="602388"/>
            <a:ext cx="5251071" cy="1981536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6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43200" y="151488"/>
            <a:ext cx="12750864" cy="2428800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009683" y="723900"/>
            <a:ext cx="14268634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199"/>
              </a:lnSpc>
              <a:spcBef>
                <a:spcPct val="0"/>
              </a:spcBef>
            </a:pPr>
            <a:r>
              <a:rPr lang="en-US" sz="10999" u="none" spc="439">
                <a:solidFill>
                  <a:srgbClr val="FFCC00"/>
                </a:solidFill>
                <a:latin typeface="Baloo" panose="020B0604020202020204" charset="0"/>
                <a:cs typeface="Baloo" panose="020B0604020202020204" charset="0"/>
              </a:rPr>
              <a:t>Về nhà ăn Tết</a:t>
            </a:r>
          </a:p>
        </p:txBody>
      </p:sp>
      <p:pic>
        <p:nvPicPr>
          <p:cNvPr id="38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5258" flipH="1">
            <a:off x="1007059" y="5776412"/>
            <a:ext cx="2986985" cy="3028628"/>
          </a:xfrm>
          <a:prstGeom prst="rect">
            <a:avLst/>
          </a:prstGeom>
        </p:spPr>
      </p:pic>
      <p:pic>
        <p:nvPicPr>
          <p:cNvPr id="39" name="Picture 1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53213" y="7280335"/>
            <a:ext cx="7796163" cy="3680437"/>
          </a:xfrm>
          <a:prstGeom prst="rect">
            <a:avLst/>
          </a:prstGeom>
        </p:spPr>
      </p:pic>
      <p:pic>
        <p:nvPicPr>
          <p:cNvPr id="41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080332" y="4792944"/>
            <a:ext cx="3938691" cy="5527988"/>
          </a:xfrm>
          <a:prstGeom prst="rect">
            <a:avLst/>
          </a:prstGeom>
        </p:spPr>
      </p:pic>
      <p:sp>
        <p:nvSpPr>
          <p:cNvPr id="42" name="Cloud 41"/>
          <p:cNvSpPr/>
          <p:nvPr/>
        </p:nvSpPr>
        <p:spPr>
          <a:xfrm rot="714653">
            <a:off x="4449924" y="2008936"/>
            <a:ext cx="10213913" cy="5191383"/>
          </a:xfrm>
          <a:prstGeom prst="cloud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3"/>
          <p:cNvSpPr txBox="1"/>
          <p:nvPr/>
        </p:nvSpPr>
        <p:spPr>
          <a:xfrm>
            <a:off x="4800599" y="2592320"/>
            <a:ext cx="9829801" cy="3250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Montserrat"/>
              </a:rPr>
              <a:t>           Tết sắp đến rồi, </a:t>
            </a:r>
          </a:p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Montserrat"/>
              </a:rPr>
              <a:t>các bạn hãy giúp chúng mình        </a:t>
            </a:r>
          </a:p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Montserrat"/>
              </a:rPr>
              <a:t>kiếm ít đồ để chúng mình</a:t>
            </a:r>
          </a:p>
          <a:p>
            <a:pPr>
              <a:lnSpc>
                <a:spcPct val="120000"/>
              </a:lnSpc>
            </a:pPr>
            <a:r>
              <a:rPr lang="en-US" sz="4400" b="1" spc="186">
                <a:solidFill>
                  <a:srgbClr val="786736"/>
                </a:solidFill>
                <a:latin typeface="Montserrat"/>
              </a:rPr>
              <a:t>       cùng về nhà ăn Tết nhé.</a:t>
            </a:r>
          </a:p>
        </p:txBody>
      </p:sp>
      <p:pic>
        <p:nvPicPr>
          <p:cNvPr id="34" name="Picture 3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071887" flipH="1">
            <a:off x="14058187" y="4603696"/>
            <a:ext cx="1492797" cy="10938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419" t="13543" r="865" b="7384"/>
          <a:stretch>
            <a:fillRect/>
          </a:stretch>
        </p:blipFill>
        <p:spPr>
          <a:xfrm>
            <a:off x="-40697" y="29415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3442"/>
          <a:stretch>
            <a:fillRect/>
          </a:stretch>
        </p:blipFill>
        <p:spPr>
          <a:xfrm>
            <a:off x="1254718" y="2725437"/>
            <a:ext cx="15914824" cy="6737127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038600" y="4152900"/>
            <a:ext cx="11066421" cy="51809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0159"/>
              </a:lnSpc>
              <a:spcBef>
                <a:spcPct val="0"/>
              </a:spcBef>
            </a:pPr>
            <a:r>
              <a:rPr lang="en-US" sz="16799" u="none" spc="419">
                <a:solidFill>
                  <a:srgbClr val="563D28"/>
                </a:solidFill>
                <a:latin typeface="Baloo" panose="020B0604020202020204" charset="0"/>
                <a:cs typeface="Baloo" panose="020B0604020202020204" charset="0"/>
              </a:rPr>
              <a:t>Kiếm bánh quy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43356" b="34694"/>
          <a:stretch>
            <a:fillRect/>
          </a:stretch>
        </p:blipFill>
        <p:spPr>
          <a:xfrm rot="16200000">
            <a:off x="16671510" y="1792394"/>
            <a:ext cx="1787666" cy="138519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41394" b="50000"/>
          <a:stretch>
            <a:fillRect/>
          </a:stretch>
        </p:blipFill>
        <p:spPr>
          <a:xfrm>
            <a:off x="-90889" y="6109774"/>
            <a:ext cx="5664165" cy="428876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r="47589" b="78476"/>
          <a:stretch>
            <a:fillRect/>
          </a:stretch>
        </p:blipFill>
        <p:spPr>
          <a:xfrm rot="10800000" flipH="1">
            <a:off x="12590305" y="-33582"/>
            <a:ext cx="5697695" cy="20766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 l="38353" t="42657"/>
          <a:stretch>
            <a:fillRect/>
          </a:stretch>
        </p:blipFill>
        <p:spPr>
          <a:xfrm>
            <a:off x="-51332" y="-5745"/>
            <a:ext cx="1813126" cy="11334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 r="47589" b="31367"/>
          <a:stretch>
            <a:fillRect/>
          </a:stretch>
        </p:blipFill>
        <p:spPr>
          <a:xfrm>
            <a:off x="13112513" y="4290236"/>
            <a:ext cx="5134790" cy="59676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857018">
            <a:off x="201973" y="429430"/>
            <a:ext cx="2296701" cy="22967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7"/>
          <a:srcRect r="47589" b="78476"/>
          <a:stretch>
            <a:fillRect/>
          </a:stretch>
        </p:blipFill>
        <p:spPr>
          <a:xfrm>
            <a:off x="1988695" y="1302728"/>
            <a:ext cx="4480776" cy="163312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alphaModFix amt="79000"/>
          </a:blip>
          <a:srcRect t="27510"/>
          <a:stretch>
            <a:fillRect/>
          </a:stretch>
        </p:blipFill>
        <p:spPr>
          <a:xfrm>
            <a:off x="2009683" y="833061"/>
            <a:ext cx="14601917" cy="108873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091627" y="6242718"/>
            <a:ext cx="4104746" cy="6189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9"/>
              </a:lnSpc>
              <a:spcBef>
                <a:spcPct val="0"/>
              </a:spcBef>
            </a:pPr>
            <a:endParaRPr lang="en-US" sz="4999" u="none" spc="499">
              <a:solidFill>
                <a:srgbClr val="866608"/>
              </a:solidFill>
              <a:latin typeface="Caveat Bold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9">
            <a:alphaModFix amt="4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848541">
            <a:off x="3410039" y="2078018"/>
            <a:ext cx="602171" cy="11894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9" cstate="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21106">
            <a:off x="8678022" y="9420802"/>
            <a:ext cx="463540" cy="9156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5715028">
            <a:off x="59033" y="3221012"/>
            <a:ext cx="1039444" cy="10108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3900268">
            <a:off x="12423818" y="8121643"/>
            <a:ext cx="703818" cy="68446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alphaModFix amt="6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201473">
            <a:off x="8906846" y="9386125"/>
            <a:ext cx="610568" cy="1206060"/>
          </a:xfrm>
          <a:prstGeom prst="rect">
            <a:avLst/>
          </a:prstGeom>
        </p:spPr>
      </p:pic>
      <p:sp>
        <p:nvSpPr>
          <p:cNvPr id="22" name="TextBox 23"/>
          <p:cNvSpPr txBox="1"/>
          <p:nvPr/>
        </p:nvSpPr>
        <p:spPr>
          <a:xfrm>
            <a:off x="2009683" y="419100"/>
            <a:ext cx="14268634" cy="1577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199"/>
              </a:lnSpc>
              <a:spcBef>
                <a:spcPct val="0"/>
              </a:spcBef>
            </a:pPr>
            <a:r>
              <a:rPr lang="en-US" sz="8000" u="none" spc="439">
                <a:solidFill>
                  <a:srgbClr val="5D4532"/>
                </a:solidFill>
                <a:latin typeface="Baloo" panose="020B0604020202020204" charset="0"/>
                <a:cs typeface="Baloo" panose="020B0604020202020204" charset="0"/>
              </a:rPr>
              <a:t>Hành trình về nhà ăn Tết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011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7162758" y="1920072"/>
            <a:ext cx="5251071" cy="198153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9727" y="355712"/>
            <a:ext cx="16846273" cy="2225669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821850" y="3261646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3187736" y="3245435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>
                <a:solidFill>
                  <a:srgbClr val="786736"/>
                </a:solidFill>
                <a:latin typeface="Montserrat"/>
              </a:rPr>
              <a:t>Muốn tính diện tích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xung quanh hình hộp chữ nhật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ta làm thế nào?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90254" y="3231916"/>
            <a:ext cx="2482666" cy="1029836"/>
            <a:chOff x="190254" y="3502486"/>
            <a:chExt cx="2482666" cy="1029836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600" spc="264">
                  <a:solidFill>
                    <a:srgbClr val="E1C9A8"/>
                  </a:solidFill>
                  <a:latin typeface="Caveat Bold"/>
                </a:rPr>
                <a:t>Câu 1</a:t>
              </a:r>
              <a:endParaRPr lang="en-US" sz="6600" u="none" spc="264">
                <a:solidFill>
                  <a:srgbClr val="E1C9A8"/>
                </a:solidFill>
                <a:latin typeface="Caveat Bold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3212577" y="7688422"/>
            <a:ext cx="4970897" cy="277748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6030"/>
          <a:stretch>
            <a:fillRect/>
          </a:stretch>
        </p:blipFill>
        <p:spPr>
          <a:xfrm rot="643342">
            <a:off x="721805" y="8904379"/>
            <a:ext cx="1935736" cy="169079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901390" flipH="1">
            <a:off x="884288" y="2415899"/>
            <a:ext cx="1492797" cy="109381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400000">
            <a:off x="15893935" y="5115539"/>
            <a:ext cx="768765" cy="747624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009683" y="723900"/>
            <a:ext cx="14268634" cy="1625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20000"/>
              </a:lnSpc>
              <a:spcBef>
                <a:spcPct val="0"/>
              </a:spcBef>
            </a:pPr>
            <a:r>
              <a:rPr lang="en-US" sz="4400" spc="439">
                <a:solidFill>
                  <a:srgbClr val="5D4532"/>
                </a:solidFill>
                <a:latin typeface="Baloo" panose="020B0604020202020204" charset="0"/>
                <a:cs typeface="Baloo" panose="020B0604020202020204" charset="0"/>
              </a:rPr>
              <a:t>Phần này, với mỗi câu trả lời đúng các bạn sẽ giúp các bạn kiến kiếm được 1 chiếc bánh quy.</a:t>
            </a:r>
            <a:endParaRPr lang="en-US" sz="4400" u="none" spc="439">
              <a:solidFill>
                <a:srgbClr val="5D4532"/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pic>
        <p:nvPicPr>
          <p:cNvPr id="37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788059">
            <a:off x="4153770" y="7862047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5139122" y="8328536"/>
            <a:ext cx="5577189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3898092" y="5559147"/>
            <a:ext cx="11780405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xung quanh hình hộp chữ nhật ta lấy chu vi mặt đáy nhân với chiều cao (cùng đơn vị đo).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656710" y="8267700"/>
            <a:ext cx="60198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(a + b) x 2 x c</a:t>
            </a: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8553431" y="7380030"/>
            <a:ext cx="2966287" cy="4163210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5718298" y="5966837"/>
            <a:ext cx="2439319" cy="2396631"/>
          </a:xfrm>
          <a:prstGeom prst="rect">
            <a:avLst/>
          </a:prstGeom>
        </p:spPr>
      </p:pic>
      <p:grpSp>
        <p:nvGrpSpPr>
          <p:cNvPr id="49" name="Group 48"/>
          <p:cNvGrpSpPr/>
          <p:nvPr/>
        </p:nvGrpSpPr>
        <p:grpSpPr>
          <a:xfrm>
            <a:off x="240369" y="5131022"/>
            <a:ext cx="3200400" cy="1850554"/>
            <a:chOff x="304800" y="5807546"/>
            <a:chExt cx="3200400" cy="1850554"/>
          </a:xfrm>
        </p:grpSpPr>
        <p:sp>
          <p:nvSpPr>
            <p:cNvPr id="50" name="Cube 49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50"/>
            <p:cNvCxnSpPr/>
            <p:nvPr/>
          </p:nvCxnSpPr>
          <p:spPr>
            <a:xfrm>
              <a:off x="838200" y="5807546"/>
              <a:ext cx="0" cy="133200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V="1">
              <a:off x="304800" y="7029919"/>
              <a:ext cx="573362" cy="628181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847722" y="7124700"/>
              <a:ext cx="2657478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TextBox 53"/>
          <p:cNvSpPr txBox="1"/>
          <p:nvPr/>
        </p:nvSpPr>
        <p:spPr>
          <a:xfrm>
            <a:off x="1516205" y="6958820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507844" y="5911410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c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820400" y="8039100"/>
            <a:ext cx="678493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spc="17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tp: Diện tích toàn phần</a:t>
            </a:r>
          </a:p>
          <a:p>
            <a:pPr lvl="0">
              <a:spcBef>
                <a:spcPct val="0"/>
              </a:spcBef>
            </a:pPr>
            <a:r>
              <a:rPr lang="en-US" sz="3600" b="1" spc="17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xq: Diện tích xung quanh</a:t>
            </a:r>
          </a:p>
          <a:p>
            <a:pPr lvl="0">
              <a:spcBef>
                <a:spcPct val="0"/>
              </a:spcBef>
            </a:pPr>
            <a:r>
              <a:rPr lang="en-US" sz="2800" b="1" spc="17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chiều dài          b: chiều rộng             c: chiều cao</a:t>
            </a:r>
            <a:endParaRPr lang="en-US" sz="4400" b="1" spc="17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195615" y="6653755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b </a:t>
            </a:r>
          </a:p>
        </p:txBody>
      </p:sp>
    </p:spTree>
    <p:extLst>
      <p:ext uri="{BB962C8B-B14F-4D97-AF65-F5344CB8AC3E}">
        <p14:creationId xmlns:p14="http://schemas.microsoft.com/office/powerpoint/2010/main" val="314692930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08642E-6 L -0.13793 0.00988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494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7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2" grpId="0"/>
      <p:bldP spid="44" grpId="0"/>
      <p:bldP spid="54" grpId="0"/>
      <p:bldP spid="56" grpId="0"/>
      <p:bldP spid="57" grpId="0"/>
      <p:bldP spid="5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7018215" y="1576156"/>
            <a:ext cx="5251071" cy="198153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9727" y="355712"/>
            <a:ext cx="16846273" cy="2225669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821850" y="3205035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3187736" y="3188824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>
                <a:solidFill>
                  <a:srgbClr val="786736"/>
                </a:solidFill>
                <a:latin typeface="Montserrat"/>
              </a:rPr>
              <a:t>Muốn tính diện tích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toàn phần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hình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hộp chữ nhật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ta làm thế nào?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90254" y="3175305"/>
            <a:ext cx="2482666" cy="1029836"/>
            <a:chOff x="190254" y="3502486"/>
            <a:chExt cx="2482666" cy="1029836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53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600" spc="264">
                  <a:solidFill>
                    <a:srgbClr val="E1C9A8"/>
                  </a:solidFill>
                  <a:latin typeface="Caveat Bold"/>
                </a:rPr>
                <a:t>Câu 2</a:t>
              </a:r>
              <a:endParaRPr lang="en-US" sz="6600" u="none" spc="264">
                <a:solidFill>
                  <a:srgbClr val="E1C9A8"/>
                </a:solidFill>
                <a:latin typeface="Caveat Bold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3212577" y="7688422"/>
            <a:ext cx="4970897" cy="277748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6030"/>
          <a:stretch>
            <a:fillRect/>
          </a:stretch>
        </p:blipFill>
        <p:spPr>
          <a:xfrm rot="643342">
            <a:off x="721805" y="8392733"/>
            <a:ext cx="1935736" cy="169079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901390" flipH="1">
            <a:off x="884288" y="2088718"/>
            <a:ext cx="1492797" cy="109381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400000">
            <a:off x="15893935" y="5344139"/>
            <a:ext cx="768765" cy="747624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009683" y="723900"/>
            <a:ext cx="14268634" cy="1625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20000"/>
              </a:lnSpc>
              <a:spcBef>
                <a:spcPct val="0"/>
              </a:spcBef>
            </a:pPr>
            <a:r>
              <a:rPr lang="en-US" sz="4400" spc="439">
                <a:solidFill>
                  <a:srgbClr val="5D4532"/>
                </a:solidFill>
                <a:latin typeface="Baloo" panose="020B0604020202020204" charset="0"/>
                <a:cs typeface="Baloo" panose="020B0604020202020204" charset="0"/>
              </a:rPr>
              <a:t>Phần này, với mỗi câu trả lời đúng các bạn sẽ giúp các bạn kiến kiếm được 1 chiếc bánh quy.</a:t>
            </a:r>
            <a:endParaRPr lang="en-US" sz="4400" u="none" spc="439">
              <a:solidFill>
                <a:srgbClr val="5D4532"/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pic>
        <p:nvPicPr>
          <p:cNvPr id="37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788059">
            <a:off x="4112170" y="7548858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4796506" y="8428470"/>
            <a:ext cx="6023894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3810000" y="5317654"/>
            <a:ext cx="11780405" cy="264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toàn phần hình hộp chữ nhật ta lấy diện tích xung quanh cộng với diện tích hai đáy.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641274" y="8307480"/>
            <a:ext cx="6331526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(a x b x 2)</a:t>
            </a: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8553431" y="7380030"/>
            <a:ext cx="2966287" cy="4163210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5148025" y="5776222"/>
            <a:ext cx="2439319" cy="2396631"/>
          </a:xfrm>
          <a:prstGeom prst="rect">
            <a:avLst/>
          </a:prstGeom>
        </p:spPr>
      </p:pic>
      <p:pic>
        <p:nvPicPr>
          <p:cNvPr id="36" name="Picture 15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6107185" y="6045713"/>
            <a:ext cx="2439319" cy="2396631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10820400" y="8039100"/>
            <a:ext cx="62741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sz="3600" b="1" spc="17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tp: Diện tích toàn phần</a:t>
            </a:r>
          </a:p>
          <a:p>
            <a:pPr lvl="0">
              <a:spcBef>
                <a:spcPct val="0"/>
              </a:spcBef>
            </a:pPr>
            <a:r>
              <a:rPr lang="en-US" sz="3600" b="1" spc="17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xq: Diện tích xung quanh</a:t>
            </a:r>
          </a:p>
          <a:p>
            <a:pPr lvl="0">
              <a:spcBef>
                <a:spcPct val="0"/>
              </a:spcBef>
            </a:pPr>
            <a:r>
              <a:rPr lang="en-US" sz="2800" b="1" spc="17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chiều dài</a:t>
            </a:r>
          </a:p>
          <a:p>
            <a:pPr lvl="0">
              <a:spcBef>
                <a:spcPct val="0"/>
              </a:spcBef>
            </a:pPr>
            <a:r>
              <a:rPr lang="en-US" sz="2800" b="1" spc="17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chiều rộng</a:t>
            </a:r>
            <a:endParaRPr lang="en-US" sz="4400" b="1" spc="17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240369" y="5131022"/>
            <a:ext cx="3200400" cy="1850554"/>
            <a:chOff x="304800" y="5807546"/>
            <a:chExt cx="3200400" cy="1850554"/>
          </a:xfrm>
        </p:grpSpPr>
        <p:sp>
          <p:nvSpPr>
            <p:cNvPr id="81" name="Cube 80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2" name="Straight Connector 81"/>
            <p:cNvCxnSpPr/>
            <p:nvPr/>
          </p:nvCxnSpPr>
          <p:spPr>
            <a:xfrm>
              <a:off x="838200" y="5807546"/>
              <a:ext cx="0" cy="133200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flipV="1">
              <a:off x="304800" y="7029919"/>
              <a:ext cx="573362" cy="628181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847722" y="7124700"/>
              <a:ext cx="2657478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TextBox 84"/>
          <p:cNvSpPr txBox="1"/>
          <p:nvPr/>
        </p:nvSpPr>
        <p:spPr>
          <a:xfrm>
            <a:off x="1516205" y="6958820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507844" y="5911410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c 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195615" y="6653755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b </a:t>
            </a:r>
          </a:p>
        </p:txBody>
      </p:sp>
    </p:spTree>
    <p:extLst>
      <p:ext uri="{BB962C8B-B14F-4D97-AF65-F5344CB8AC3E}">
        <p14:creationId xmlns:p14="http://schemas.microsoft.com/office/powerpoint/2010/main" val="320827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7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08642E-6 L -0.13793 0.009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494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2" grpId="0"/>
      <p:bldP spid="44" grpId="0"/>
      <p:bldP spid="63" grpId="0"/>
      <p:bldP spid="85" grpId="0"/>
      <p:bldP spid="86" grpId="0"/>
      <p:bldP spid="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7465474" y="1711759"/>
            <a:ext cx="5251071" cy="198153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9727" y="355712"/>
            <a:ext cx="16846273" cy="2225669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821850" y="3344430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3187736" y="3328219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>
                <a:solidFill>
                  <a:srgbClr val="786736"/>
                </a:solidFill>
                <a:latin typeface="Montserrat"/>
              </a:rPr>
              <a:t>Muốn tính diện tích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xung quanh hình lập phương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ta làm thế nào?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90254" y="3314700"/>
            <a:ext cx="2482666" cy="1029836"/>
            <a:chOff x="190254" y="3502486"/>
            <a:chExt cx="2482666" cy="1029836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53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600" spc="264">
                  <a:solidFill>
                    <a:srgbClr val="E1C9A8"/>
                  </a:solidFill>
                  <a:latin typeface="Caveat Bold"/>
                </a:rPr>
                <a:t>Câu 3</a:t>
              </a:r>
              <a:endParaRPr lang="en-US" sz="6600" u="none" spc="264">
                <a:solidFill>
                  <a:srgbClr val="E1C9A8"/>
                </a:solidFill>
                <a:latin typeface="Caveat Bold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3212577" y="7688422"/>
            <a:ext cx="4970897" cy="277748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6030"/>
          <a:stretch>
            <a:fillRect/>
          </a:stretch>
        </p:blipFill>
        <p:spPr>
          <a:xfrm rot="643342">
            <a:off x="721805" y="8716593"/>
            <a:ext cx="1935736" cy="169079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901390" flipH="1">
            <a:off x="884288" y="2415899"/>
            <a:ext cx="1492797" cy="109381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400000">
            <a:off x="15893935" y="5667999"/>
            <a:ext cx="768765" cy="747624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009683" y="723900"/>
            <a:ext cx="14268634" cy="1625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20000"/>
              </a:lnSpc>
              <a:spcBef>
                <a:spcPct val="0"/>
              </a:spcBef>
            </a:pPr>
            <a:r>
              <a:rPr lang="en-US" sz="4400" spc="439">
                <a:solidFill>
                  <a:srgbClr val="5D4532"/>
                </a:solidFill>
                <a:latin typeface="Baloo" panose="020B0604020202020204" charset="0"/>
                <a:cs typeface="Baloo" panose="020B0604020202020204" charset="0"/>
              </a:rPr>
              <a:t>Phần này, với mỗi câu trả lời đúng các bạn sẽ giúp các bạn kiến kiếm được 1 chiếc bánh quy.</a:t>
            </a:r>
            <a:endParaRPr lang="en-US" sz="4400" u="none" spc="439">
              <a:solidFill>
                <a:srgbClr val="5D4532"/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pic>
        <p:nvPicPr>
          <p:cNvPr id="37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788059">
            <a:off x="4153770" y="7957307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5048476" y="8382650"/>
            <a:ext cx="5467124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3064084" y="6111607"/>
            <a:ext cx="12614414" cy="176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xung quanh hình lập phương ta lấy diện tích một mặt nhân với 4.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4800600" y="8308514"/>
            <a:ext cx="60198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a x 2 x 4</a:t>
            </a: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8553431" y="7380030"/>
            <a:ext cx="2966287" cy="4163210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5718298" y="5966837"/>
            <a:ext cx="2439319" cy="2396631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460686" y="5042007"/>
            <a:ext cx="2358714" cy="2318706"/>
            <a:chOff x="304800" y="5824385"/>
            <a:chExt cx="3225995" cy="1833715"/>
          </a:xfrm>
        </p:grpSpPr>
        <p:sp>
          <p:nvSpPr>
            <p:cNvPr id="55" name="Cube 54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/>
            <p:cNvCxnSpPr/>
            <p:nvPr/>
          </p:nvCxnSpPr>
          <p:spPr>
            <a:xfrm>
              <a:off x="1133777" y="5824385"/>
              <a:ext cx="0" cy="136656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304800" y="7123010"/>
              <a:ext cx="758952" cy="53509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1118186" y="7124700"/>
              <a:ext cx="2412609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/>
          <p:cNvSpPr txBox="1"/>
          <p:nvPr/>
        </p:nvSpPr>
        <p:spPr>
          <a:xfrm>
            <a:off x="1131898" y="7201227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528594" y="6817478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680929" y="6018295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0744200" y="8081803"/>
            <a:ext cx="6274175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3600" b="1" spc="17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xq: Diện tích xung quanh</a:t>
            </a:r>
          </a:p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2800" b="1" spc="17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độ dài cạnh</a:t>
            </a:r>
            <a:endParaRPr lang="en-US" sz="4400" b="1" spc="17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0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7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08642E-6 L -0.13793 0.009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2" grpId="0"/>
      <p:bldP spid="44" grpId="0"/>
      <p:bldP spid="59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64083" y="2747070"/>
            <a:ext cx="12350334" cy="193590"/>
            <a:chOff x="0" y="0"/>
            <a:chExt cx="16467112" cy="258121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5294781" cy="258121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5581058" y="0"/>
              <a:ext cx="5294781" cy="258121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1172331" y="0"/>
              <a:ext cx="5294781" cy="25812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5400000">
            <a:off x="7162758" y="1920072"/>
            <a:ext cx="5251071" cy="1981536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79727" y="355712"/>
            <a:ext cx="16846273" cy="2225669"/>
          </a:xfrm>
          <a:prstGeom prst="rect">
            <a:avLst/>
          </a:prstGeom>
        </p:spPr>
      </p:pic>
      <p:grpSp>
        <p:nvGrpSpPr>
          <p:cNvPr id="19" name="Group 19"/>
          <p:cNvGrpSpPr/>
          <p:nvPr/>
        </p:nvGrpSpPr>
        <p:grpSpPr>
          <a:xfrm>
            <a:off x="2821850" y="3344430"/>
            <a:ext cx="12979934" cy="2114388"/>
            <a:chOff x="0" y="0"/>
            <a:chExt cx="1404775" cy="1084279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404775" cy="1084279"/>
            </a:xfrm>
            <a:custGeom>
              <a:avLst/>
              <a:gdLst/>
              <a:ahLst/>
              <a:cxnLst/>
              <a:rect l="l" t="t" r="r" b="b"/>
              <a:pathLst>
                <a:path w="1404775" h="1084279">
                  <a:moveTo>
                    <a:pt x="1280315" y="1084279"/>
                  </a:moveTo>
                  <a:lnTo>
                    <a:pt x="124460" y="1084279"/>
                  </a:lnTo>
                  <a:cubicBezTo>
                    <a:pt x="55880" y="1084279"/>
                    <a:pt x="0" y="1028399"/>
                    <a:pt x="0" y="95981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280315" y="0"/>
                  </a:lnTo>
                  <a:cubicBezTo>
                    <a:pt x="1348895" y="0"/>
                    <a:pt x="1404775" y="55880"/>
                    <a:pt x="1404775" y="124460"/>
                  </a:cubicBezTo>
                  <a:lnTo>
                    <a:pt x="1404775" y="959819"/>
                  </a:lnTo>
                  <a:cubicBezTo>
                    <a:pt x="1404775" y="1028399"/>
                    <a:pt x="1348895" y="1084279"/>
                    <a:pt x="1280315" y="1084279"/>
                  </a:cubicBezTo>
                  <a:close/>
                </a:path>
              </a:pathLst>
            </a:custGeom>
            <a:solidFill>
              <a:srgbClr val="EDD9C0"/>
            </a:solidFill>
          </p:spPr>
        </p:sp>
      </p:grpSp>
      <p:sp>
        <p:nvSpPr>
          <p:cNvPr id="22" name="TextBox 22"/>
          <p:cNvSpPr txBox="1"/>
          <p:nvPr/>
        </p:nvSpPr>
        <p:spPr>
          <a:xfrm>
            <a:off x="3187736" y="3328219"/>
            <a:ext cx="12167510" cy="1832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just">
              <a:lnSpc>
                <a:spcPct val="130000"/>
              </a:lnSpc>
              <a:spcBef>
                <a:spcPct val="0"/>
              </a:spcBef>
            </a:pPr>
            <a:r>
              <a:rPr lang="en-US" sz="4800" b="1" u="none">
                <a:solidFill>
                  <a:srgbClr val="786736"/>
                </a:solidFill>
                <a:latin typeface="Montserrat"/>
              </a:rPr>
              <a:t>Muốn tính diện tích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toàn phần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hình </a:t>
            </a:r>
            <a:r>
              <a:rPr lang="en-US" sz="4800" b="1" u="none">
                <a:solidFill>
                  <a:schemeClr val="accent3">
                    <a:lumMod val="75000"/>
                  </a:schemeClr>
                </a:solidFill>
                <a:latin typeface="Montserrat"/>
              </a:rPr>
              <a:t>lập phương </a:t>
            </a:r>
            <a:r>
              <a:rPr lang="en-US" sz="4800" b="1" u="none">
                <a:solidFill>
                  <a:srgbClr val="786736"/>
                </a:solidFill>
                <a:latin typeface="Montserrat"/>
              </a:rPr>
              <a:t>ta làm thế nào?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190254" y="3314700"/>
            <a:ext cx="2482666" cy="1029836"/>
            <a:chOff x="190254" y="3502486"/>
            <a:chExt cx="2482666" cy="1029836"/>
          </a:xfrm>
        </p:grpSpPr>
        <p:grpSp>
          <p:nvGrpSpPr>
            <p:cNvPr id="12" name="Group 12"/>
            <p:cNvGrpSpPr/>
            <p:nvPr/>
          </p:nvGrpSpPr>
          <p:grpSpPr>
            <a:xfrm>
              <a:off x="190254" y="3502486"/>
              <a:ext cx="2482666" cy="1029836"/>
              <a:chOff x="0" y="0"/>
              <a:chExt cx="4247773" cy="1047607"/>
            </a:xfrm>
          </p:grpSpPr>
          <p:pic>
            <p:nvPicPr>
              <p:cNvPr id="13" name="Picture 1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0" y="0"/>
                <a:ext cx="3586195" cy="1044479"/>
              </a:xfrm>
              <a:prstGeom prst="rect">
                <a:avLst/>
              </a:prstGeom>
            </p:spPr>
          </p:pic>
          <p:pic>
            <p:nvPicPr>
              <p:cNvPr id="14" name="Picture 14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l="46557"/>
              <a:stretch>
                <a:fillRect/>
              </a:stretch>
            </p:blipFill>
            <p:spPr>
              <a:xfrm>
                <a:off x="2331209" y="3128"/>
                <a:ext cx="1916564" cy="1044479"/>
              </a:xfrm>
              <a:prstGeom prst="rect">
                <a:avLst/>
              </a:prstGeom>
            </p:spPr>
          </p:pic>
        </p:grpSp>
        <p:sp>
          <p:nvSpPr>
            <p:cNvPr id="26" name="TextBox 26"/>
            <p:cNvSpPr txBox="1"/>
            <p:nvPr/>
          </p:nvSpPr>
          <p:spPr>
            <a:xfrm>
              <a:off x="190254" y="3839415"/>
              <a:ext cx="2338340" cy="5303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70"/>
                </a:lnSpc>
                <a:spcBef>
                  <a:spcPct val="0"/>
                </a:spcBef>
              </a:pPr>
              <a:r>
                <a:rPr lang="en-US" sz="6600" spc="264">
                  <a:solidFill>
                    <a:srgbClr val="E1C9A8"/>
                  </a:solidFill>
                  <a:latin typeface="Caveat Bold"/>
                </a:rPr>
                <a:t>Câu 4</a:t>
              </a:r>
              <a:endParaRPr lang="en-US" sz="6600" u="none" spc="264">
                <a:solidFill>
                  <a:srgbClr val="E1C9A8"/>
                </a:solidFill>
                <a:latin typeface="Caveat Bold"/>
              </a:endParaRPr>
            </a:p>
          </p:txBody>
        </p:sp>
      </p:grpSp>
      <p:pic>
        <p:nvPicPr>
          <p:cNvPr id="31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21126" y="-1224535"/>
            <a:ext cx="3447195" cy="3266217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-3212577" y="7688422"/>
            <a:ext cx="4970897" cy="277748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l="36030"/>
          <a:stretch>
            <a:fillRect/>
          </a:stretch>
        </p:blipFill>
        <p:spPr>
          <a:xfrm rot="643342">
            <a:off x="721805" y="8904379"/>
            <a:ext cx="1935736" cy="1690794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901390" flipH="1">
            <a:off x="884288" y="2415899"/>
            <a:ext cx="1492797" cy="1093813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5400000">
            <a:off x="15893935" y="5855785"/>
            <a:ext cx="768765" cy="747624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2009683" y="723900"/>
            <a:ext cx="14268634" cy="1625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20000"/>
              </a:lnSpc>
              <a:spcBef>
                <a:spcPct val="0"/>
              </a:spcBef>
            </a:pPr>
            <a:r>
              <a:rPr lang="en-US" sz="4400" spc="439">
                <a:solidFill>
                  <a:srgbClr val="5D4532"/>
                </a:solidFill>
                <a:latin typeface="Baloo" panose="020B0604020202020204" charset="0"/>
                <a:cs typeface="Baloo" panose="020B0604020202020204" charset="0"/>
              </a:rPr>
              <a:t>Phần này, với mỗi câu trả lời đúng các bạn sẽ giúp các bạn kiến kiếm được 1 chiếc bánh quy.</a:t>
            </a:r>
            <a:endParaRPr lang="en-US" sz="4400" u="none" spc="439">
              <a:solidFill>
                <a:srgbClr val="5D4532"/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pic>
        <p:nvPicPr>
          <p:cNvPr id="37" name="Picture 2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2788059">
            <a:off x="3769703" y="7375178"/>
            <a:ext cx="729674" cy="1018580"/>
          </a:xfrm>
          <a:prstGeom prst="rect">
            <a:avLst/>
          </a:prstGeom>
        </p:spPr>
      </p:pic>
      <p:grpSp>
        <p:nvGrpSpPr>
          <p:cNvPr id="38" name="Group 20"/>
          <p:cNvGrpSpPr/>
          <p:nvPr/>
        </p:nvGrpSpPr>
        <p:grpSpPr>
          <a:xfrm>
            <a:off x="4703511" y="7930680"/>
            <a:ext cx="4505633" cy="785705"/>
            <a:chOff x="0" y="0"/>
            <a:chExt cx="10267058" cy="1047607"/>
          </a:xfrm>
        </p:grpSpPr>
        <p:pic>
          <p:nvPicPr>
            <p:cNvPr id="39" name="Picture 2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3586195" cy="1044479"/>
            </a:xfrm>
            <a:prstGeom prst="rect">
              <a:avLst/>
            </a:prstGeom>
          </p:spPr>
        </p:pic>
        <p:pic>
          <p:nvPicPr>
            <p:cNvPr id="40" name="Picture 22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3331740" y="3128"/>
              <a:ext cx="3586195" cy="1044479"/>
            </a:xfrm>
            <a:prstGeom prst="rect">
              <a:avLst/>
            </a:prstGeom>
          </p:spPr>
        </p:pic>
        <p:pic>
          <p:nvPicPr>
            <p:cNvPr id="41" name="Picture 23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6680863" y="0"/>
              <a:ext cx="3586195" cy="1044479"/>
            </a:xfrm>
            <a:prstGeom prst="rect">
              <a:avLst/>
            </a:prstGeom>
          </p:spPr>
        </p:pic>
      </p:grpSp>
      <p:sp>
        <p:nvSpPr>
          <p:cNvPr id="42" name="TextBox 24"/>
          <p:cNvSpPr txBox="1"/>
          <p:nvPr/>
        </p:nvSpPr>
        <p:spPr>
          <a:xfrm>
            <a:off x="3498734" y="6111607"/>
            <a:ext cx="12179763" cy="1760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diện tích toàn phần lập phương ta lấy diện tích một mặt nhân với 6.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881777" y="7851823"/>
            <a:ext cx="6019800" cy="9725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  <a:spcBef>
                <a:spcPct val="0"/>
              </a:spcBef>
            </a:pP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</a:t>
            </a:r>
            <a:r>
              <a:rPr lang="en-US" sz="4400" b="1" spc="17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a x a x 6</a:t>
            </a:r>
          </a:p>
        </p:txBody>
      </p:sp>
      <p:pic>
        <p:nvPicPr>
          <p:cNvPr id="46" name="Picture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8553431" y="7380030"/>
            <a:ext cx="2966287" cy="4163210"/>
          </a:xfrm>
          <a:prstGeom prst="rect">
            <a:avLst/>
          </a:prstGeom>
        </p:spPr>
      </p:pic>
      <p:pic>
        <p:nvPicPr>
          <p:cNvPr id="45" name="Picture 15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5148025" y="5776222"/>
            <a:ext cx="2439319" cy="2396631"/>
          </a:xfrm>
          <a:prstGeom prst="rect">
            <a:avLst/>
          </a:prstGeom>
        </p:spPr>
      </p:pic>
      <p:pic>
        <p:nvPicPr>
          <p:cNvPr id="36" name="Picture 15"/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16107185" y="6045713"/>
            <a:ext cx="2439319" cy="2396631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9387714" y="8352600"/>
            <a:ext cx="6274175" cy="1372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3600" b="1" spc="17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800" b="1" spc="17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xq: Diện tích xung quanh</a:t>
            </a:r>
          </a:p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sz="2800" b="1" spc="17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độ dài cạnh</a:t>
            </a:r>
            <a:endParaRPr lang="en-US" sz="4400" b="1" spc="17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460686" y="5042007"/>
            <a:ext cx="2358714" cy="2318706"/>
            <a:chOff x="304800" y="5824385"/>
            <a:chExt cx="3225995" cy="1833715"/>
          </a:xfrm>
        </p:grpSpPr>
        <p:sp>
          <p:nvSpPr>
            <p:cNvPr id="49" name="Cube 48"/>
            <p:cNvSpPr/>
            <p:nvPr/>
          </p:nvSpPr>
          <p:spPr>
            <a:xfrm>
              <a:off x="330038" y="5824385"/>
              <a:ext cx="3172240" cy="1815907"/>
            </a:xfrm>
            <a:prstGeom prst="cube">
              <a:avLst/>
            </a:prstGeom>
            <a:noFill/>
            <a:ln w="38100"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133777" y="5824385"/>
              <a:ext cx="0" cy="1366564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304800" y="7123010"/>
              <a:ext cx="758952" cy="53509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118186" y="7124700"/>
              <a:ext cx="2412609" cy="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/>
          <p:cNvSpPr txBox="1"/>
          <p:nvPr/>
        </p:nvSpPr>
        <p:spPr>
          <a:xfrm>
            <a:off x="1131898" y="7201227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528594" y="6817478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680929" y="6018295"/>
            <a:ext cx="455051" cy="707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Baloo" panose="020B0604020202020204" charset="0"/>
                <a:cs typeface="Baloo" panose="020B0604020202020204" charset="0"/>
              </a:rPr>
              <a:t>a </a:t>
            </a:r>
          </a:p>
        </p:txBody>
      </p:sp>
    </p:spTree>
    <p:extLst>
      <p:ext uri="{BB962C8B-B14F-4D97-AF65-F5344CB8AC3E}">
        <p14:creationId xmlns:p14="http://schemas.microsoft.com/office/powerpoint/2010/main" val="29305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16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08642E-6 L -0.13793 0.00988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494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42" grpId="0"/>
      <p:bldP spid="44" grpId="0"/>
      <p:bldP spid="47" grpId="0"/>
      <p:bldP spid="53" grpId="0"/>
      <p:bldP spid="54" grpId="0"/>
      <p:bldP spid="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95" t="11266" r="696" b="561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841446" y="6673822"/>
            <a:ext cx="6760084" cy="3771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272681" y="1028700"/>
            <a:ext cx="3415249" cy="16791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 l="536" r="33670"/>
          <a:stretch>
            <a:fillRect/>
          </a:stretch>
        </p:blipFill>
        <p:spPr>
          <a:xfrm rot="-5400000">
            <a:off x="5280671" y="-3650100"/>
            <a:ext cx="7278323" cy="179920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993249">
            <a:off x="3021758" y="655088"/>
            <a:ext cx="1228065" cy="16746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alphaModFix amt="88000"/>
          </a:blip>
          <a:srcRect r="13293"/>
          <a:stretch>
            <a:fillRect/>
          </a:stretch>
        </p:blipFill>
        <p:spPr>
          <a:xfrm>
            <a:off x="8901116" y="1390474"/>
            <a:ext cx="3616452" cy="69149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48001" y="3251570"/>
            <a:ext cx="13465718" cy="25391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9800"/>
              </a:lnSpc>
              <a:spcBef>
                <a:spcPct val="0"/>
              </a:spcBef>
            </a:pPr>
            <a:r>
              <a:rPr lang="en-US" sz="16500" u="none" spc="412">
                <a:solidFill>
                  <a:srgbClr val="70523C"/>
                </a:solidFill>
                <a:latin typeface="Baloo" panose="020B0604020202020204" charset="0"/>
                <a:cs typeface="Baloo" panose="020B0604020202020204" charset="0"/>
              </a:rPr>
              <a:t>Kiếm hoa quả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513718" y="1898467"/>
            <a:ext cx="3572502" cy="17564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6400243" y="6117464"/>
            <a:ext cx="3017891" cy="447924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350849" y="9206402"/>
            <a:ext cx="3791388" cy="135068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alphaModFix amt="51000"/>
          </a:blip>
          <a:srcRect/>
          <a:stretch>
            <a:fillRect/>
          </a:stretch>
        </p:blipFill>
        <p:spPr>
          <a:xfrm>
            <a:off x="-2766993" y="3311755"/>
            <a:ext cx="4379105" cy="2153060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1">
            <a:alphaModFix amt="50000"/>
          </a:blip>
          <a:srcRect/>
          <a:stretch>
            <a:fillRect/>
          </a:stretch>
        </p:blipFill>
        <p:spPr>
          <a:xfrm>
            <a:off x="11049223" y="-2171867"/>
            <a:ext cx="5464495" cy="268671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435096" flipH="1">
            <a:off x="15008705" y="4565089"/>
            <a:ext cx="1108085" cy="125207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5160259" y="3438877"/>
            <a:ext cx="2328902" cy="4716654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8999352" y="4989077"/>
            <a:ext cx="5021448" cy="5050912"/>
          </a:xfrm>
          <a:prstGeom prst="rect">
            <a:avLst/>
          </a:prstGeom>
        </p:spPr>
      </p:pic>
      <p:pic>
        <p:nvPicPr>
          <p:cNvPr id="20" name="Picture 10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249401" y="-127487"/>
            <a:ext cx="4115816" cy="2231115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0566216" y="545363"/>
            <a:ext cx="3815509" cy="3028560"/>
          </a:xfrm>
          <a:prstGeom prst="rect">
            <a:avLst/>
          </a:prstGeom>
        </p:spPr>
      </p:pic>
      <p:pic>
        <p:nvPicPr>
          <p:cNvPr id="21" name="Picture 12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-1394810" y="6112861"/>
            <a:ext cx="4258525" cy="41148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-1751784" y="8758498"/>
            <a:ext cx="4197883" cy="1680902"/>
          </a:xfrm>
          <a:prstGeom prst="rect">
            <a:avLst/>
          </a:prstGeom>
        </p:spPr>
      </p:pic>
      <p:pic>
        <p:nvPicPr>
          <p:cNvPr id="22" name="Picture 8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 flipH="1">
            <a:off x="-366123" y="-160429"/>
            <a:ext cx="4089255" cy="2596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07407E-6 L 0.29011 0.12361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966</Words>
  <Application>Microsoft Office PowerPoint</Application>
  <PresentationFormat>Custom</PresentationFormat>
  <Paragraphs>142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Cambria Math</vt:lpstr>
      <vt:lpstr>Caveat Bold</vt:lpstr>
      <vt:lpstr>Montserrat Bold Italics</vt:lpstr>
      <vt:lpstr>Montserrat</vt:lpstr>
      <vt:lpstr>Caveat</vt:lpstr>
      <vt:lpstr>Baloo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hành trình về quê ăn tết đẹp ở</dc:title>
  <dc:creator>Administrator</dc:creator>
  <cp:lastModifiedBy>Tiên Trần</cp:lastModifiedBy>
  <cp:revision>40</cp:revision>
  <dcterms:created xsi:type="dcterms:W3CDTF">2006-08-16T00:00:00Z</dcterms:created>
  <dcterms:modified xsi:type="dcterms:W3CDTF">2022-01-18T18:10:29Z</dcterms:modified>
  <dc:identifier>DAE1a3NLKgs</dc:identifier>
</cp:coreProperties>
</file>