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13" r:id="rId3"/>
    <p:sldId id="277" r:id="rId4"/>
    <p:sldId id="276" r:id="rId5"/>
    <p:sldId id="302" r:id="rId6"/>
    <p:sldId id="257" r:id="rId7"/>
    <p:sldId id="258" r:id="rId8"/>
    <p:sldId id="259" r:id="rId9"/>
    <p:sldId id="303" r:id="rId10"/>
    <p:sldId id="261" r:id="rId11"/>
    <p:sldId id="262" r:id="rId12"/>
    <p:sldId id="301" r:id="rId13"/>
    <p:sldId id="278" r:id="rId14"/>
    <p:sldId id="265" r:id="rId15"/>
    <p:sldId id="268" r:id="rId16"/>
    <p:sldId id="269" r:id="rId17"/>
    <p:sldId id="324" r:id="rId18"/>
    <p:sldId id="326" r:id="rId19"/>
    <p:sldId id="279" r:id="rId20"/>
    <p:sldId id="280" r:id="rId21"/>
    <p:sldId id="307" r:id="rId22"/>
    <p:sldId id="308" r:id="rId23"/>
    <p:sldId id="325" r:id="rId24"/>
    <p:sldId id="286" r:id="rId25"/>
    <p:sldId id="288" r:id="rId26"/>
    <p:sldId id="293" r:id="rId27"/>
    <p:sldId id="289" r:id="rId28"/>
    <p:sldId id="290" r:id="rId29"/>
    <p:sldId id="304" r:id="rId30"/>
    <p:sldId id="305" r:id="rId31"/>
    <p:sldId id="291" r:id="rId32"/>
    <p:sldId id="306" r:id="rId33"/>
    <p:sldId id="309" r:id="rId34"/>
    <p:sldId id="310" r:id="rId35"/>
    <p:sldId id="311" r:id="rId36"/>
    <p:sldId id="312" r:id="rId37"/>
    <p:sldId id="327" r:id="rId38"/>
    <p:sldId id="292" r:id="rId39"/>
    <p:sldId id="321" r:id="rId40"/>
    <p:sldId id="322" r:id="rId41"/>
    <p:sldId id="295" r:id="rId42"/>
    <p:sldId id="297" r:id="rId43"/>
    <p:sldId id="328" r:id="rId44"/>
    <p:sldId id="298" r:id="rId45"/>
    <p:sldId id="296" r:id="rId46"/>
    <p:sldId id="299" r:id="rId47"/>
    <p:sldId id="300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9" r:id="rId56"/>
    <p:sldId id="294" r:id="rId57"/>
    <p:sldId id="323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7" autoAdjust="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D487B-ED4C-46EB-B891-85519875904D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9CF15-BC84-425D-B651-0011600C5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9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3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2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5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2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1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6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2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slide" Target="slide4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1.xml"/><Relationship Id="rId18" Type="http://schemas.openxmlformats.org/officeDocument/2006/relationships/slide" Target="slide13.xml"/><Relationship Id="rId26" Type="http://schemas.microsoft.com/office/2007/relationships/hdphoto" Target="../media/hdphoto16.wdp"/><Relationship Id="rId3" Type="http://schemas.openxmlformats.org/officeDocument/2006/relationships/image" Target="../media/image25.png"/><Relationship Id="rId21" Type="http://schemas.openxmlformats.org/officeDocument/2006/relationships/image" Target="../media/image32.gif"/><Relationship Id="rId34" Type="http://schemas.openxmlformats.org/officeDocument/2006/relationships/image" Target="../media/image38.gif"/><Relationship Id="rId7" Type="http://schemas.openxmlformats.org/officeDocument/2006/relationships/slide" Target="slide51.xml"/><Relationship Id="rId12" Type="http://schemas.microsoft.com/office/2007/relationships/hdphoto" Target="../media/hdphoto11.wdp"/><Relationship Id="rId17" Type="http://schemas.microsoft.com/office/2007/relationships/hdphoto" Target="../media/hdphoto13.wdp"/><Relationship Id="rId25" Type="http://schemas.openxmlformats.org/officeDocument/2006/relationships/image" Target="../media/image34.png"/><Relationship Id="rId33" Type="http://schemas.microsoft.com/office/2007/relationships/hdphoto" Target="../media/hdphoto19.wdp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20" Type="http://schemas.microsoft.com/office/2007/relationships/hdphoto" Target="../media/hdphoto14.wdp"/><Relationship Id="rId29" Type="http://schemas.microsoft.com/office/2007/relationships/hdphoto" Target="../media/hdphoto1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28.png"/><Relationship Id="rId24" Type="http://schemas.microsoft.com/office/2007/relationships/hdphoto" Target="../media/hdphoto15.wdp"/><Relationship Id="rId32" Type="http://schemas.openxmlformats.org/officeDocument/2006/relationships/image" Target="../media/image37.png"/><Relationship Id="rId5" Type="http://schemas.openxmlformats.org/officeDocument/2006/relationships/image" Target="../media/image26.png"/><Relationship Id="rId15" Type="http://schemas.microsoft.com/office/2007/relationships/hdphoto" Target="../media/hdphoto12.wdp"/><Relationship Id="rId23" Type="http://schemas.openxmlformats.org/officeDocument/2006/relationships/image" Target="../media/image33.png"/><Relationship Id="rId28" Type="http://schemas.openxmlformats.org/officeDocument/2006/relationships/image" Target="../media/image35.png"/><Relationship Id="rId10" Type="http://schemas.openxmlformats.org/officeDocument/2006/relationships/slide" Target="slide53.xml"/><Relationship Id="rId19" Type="http://schemas.openxmlformats.org/officeDocument/2006/relationships/image" Target="../media/image31.png"/><Relationship Id="rId31" Type="http://schemas.microsoft.com/office/2007/relationships/hdphoto" Target="../media/hdphoto18.wdp"/><Relationship Id="rId4" Type="http://schemas.openxmlformats.org/officeDocument/2006/relationships/slide" Target="slide50.xml"/><Relationship Id="rId9" Type="http://schemas.microsoft.com/office/2007/relationships/hdphoto" Target="../media/hdphoto10.wdp"/><Relationship Id="rId14" Type="http://schemas.openxmlformats.org/officeDocument/2006/relationships/image" Target="../media/image29.png"/><Relationship Id="rId22" Type="http://schemas.openxmlformats.org/officeDocument/2006/relationships/slide" Target="slide54.xml"/><Relationship Id="rId27" Type="http://schemas.openxmlformats.org/officeDocument/2006/relationships/slide" Target="slide52.xml"/><Relationship Id="rId30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3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42.gif"/><Relationship Id="rId17" Type="http://schemas.openxmlformats.org/officeDocument/2006/relationships/image" Target="../media/image47.gif"/><Relationship Id="rId2" Type="http://schemas.openxmlformats.org/officeDocument/2006/relationships/audio" Target="../media/audio2.wav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20.wdp"/><Relationship Id="rId5" Type="http://schemas.openxmlformats.org/officeDocument/2006/relationships/image" Target="../media/image39.jpg"/><Relationship Id="rId15" Type="http://schemas.openxmlformats.org/officeDocument/2006/relationships/image" Target="../media/image45.gif"/><Relationship Id="rId10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slide" Target="slide49.xml"/><Relationship Id="rId14" Type="http://schemas.openxmlformats.org/officeDocument/2006/relationships/image" Target="../media/image44.gif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3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42.gif"/><Relationship Id="rId17" Type="http://schemas.openxmlformats.org/officeDocument/2006/relationships/image" Target="../media/image47.gif"/><Relationship Id="rId2" Type="http://schemas.openxmlformats.org/officeDocument/2006/relationships/audio" Target="../media/audio2.wav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21.wdp"/><Relationship Id="rId5" Type="http://schemas.openxmlformats.org/officeDocument/2006/relationships/image" Target="../media/image39.jpg"/><Relationship Id="rId15" Type="http://schemas.openxmlformats.org/officeDocument/2006/relationships/image" Target="../media/image45.gif"/><Relationship Id="rId10" Type="http://schemas.openxmlformats.org/officeDocument/2006/relationships/image" Target="../media/image48.png"/><Relationship Id="rId4" Type="http://schemas.openxmlformats.org/officeDocument/2006/relationships/audio" Target="../media/audio4.wav"/><Relationship Id="rId9" Type="http://schemas.openxmlformats.org/officeDocument/2006/relationships/slide" Target="slide49.xml"/><Relationship Id="rId14" Type="http://schemas.openxmlformats.org/officeDocument/2006/relationships/image" Target="../media/image44.gif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3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42.gif"/><Relationship Id="rId17" Type="http://schemas.openxmlformats.org/officeDocument/2006/relationships/image" Target="../media/image47.gif"/><Relationship Id="rId2" Type="http://schemas.openxmlformats.org/officeDocument/2006/relationships/audio" Target="../media/audio2.wav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21.wdp"/><Relationship Id="rId5" Type="http://schemas.openxmlformats.org/officeDocument/2006/relationships/image" Target="../media/image39.jpg"/><Relationship Id="rId15" Type="http://schemas.openxmlformats.org/officeDocument/2006/relationships/image" Target="../media/image45.gif"/><Relationship Id="rId10" Type="http://schemas.openxmlformats.org/officeDocument/2006/relationships/image" Target="../media/image48.png"/><Relationship Id="rId4" Type="http://schemas.openxmlformats.org/officeDocument/2006/relationships/audio" Target="../media/audio4.wav"/><Relationship Id="rId9" Type="http://schemas.openxmlformats.org/officeDocument/2006/relationships/slide" Target="slide49.xml"/><Relationship Id="rId14" Type="http://schemas.openxmlformats.org/officeDocument/2006/relationships/image" Target="../media/image44.gif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3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42.gif"/><Relationship Id="rId17" Type="http://schemas.openxmlformats.org/officeDocument/2006/relationships/image" Target="../media/image47.gif"/><Relationship Id="rId2" Type="http://schemas.openxmlformats.org/officeDocument/2006/relationships/audio" Target="../media/audio2.wav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21.wdp"/><Relationship Id="rId5" Type="http://schemas.openxmlformats.org/officeDocument/2006/relationships/image" Target="../media/image39.jpg"/><Relationship Id="rId15" Type="http://schemas.openxmlformats.org/officeDocument/2006/relationships/image" Target="../media/image45.gif"/><Relationship Id="rId10" Type="http://schemas.openxmlformats.org/officeDocument/2006/relationships/image" Target="../media/image48.png"/><Relationship Id="rId4" Type="http://schemas.openxmlformats.org/officeDocument/2006/relationships/audio" Target="../media/audio4.wav"/><Relationship Id="rId9" Type="http://schemas.openxmlformats.org/officeDocument/2006/relationships/slide" Target="slide49.xml"/><Relationship Id="rId14" Type="http://schemas.openxmlformats.org/officeDocument/2006/relationships/image" Target="../media/image44.gif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605157" cy="1470025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rgbClr val="00B050"/>
                </a:solidFill>
              </a:rPr>
              <a:t>TẬP ĐỌC</a:t>
            </a:r>
            <a:endParaRPr lang="en-US" sz="8800" b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898775"/>
            <a:ext cx="8839199" cy="17526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CẢ NHÀ ĐI CHƠI NÚI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Ôn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vần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763000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rgbClr val="00B050"/>
                </a:solidFill>
              </a:rPr>
              <a:t>u</a:t>
            </a:r>
            <a:r>
              <a:rPr lang="en-US" sz="4800" b="1" dirty="0" err="1" smtClean="0">
                <a:solidFill>
                  <a:srgbClr val="00B050"/>
                </a:solidFill>
              </a:rPr>
              <a:t>ya</a:t>
            </a:r>
            <a:r>
              <a:rPr lang="en-US" sz="4800" b="1" dirty="0" smtClean="0">
                <a:solidFill>
                  <a:srgbClr val="00B050"/>
                </a:solidFill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</a:rPr>
              <a:t>uyp</a:t>
            </a:r>
            <a:r>
              <a:rPr lang="en-US" sz="4800" b="1" dirty="0" smtClean="0">
                <a:solidFill>
                  <a:srgbClr val="00B050"/>
                </a:solidFill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</a:rPr>
              <a:t>uynh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    </a:t>
            </a:r>
            <a:r>
              <a:rPr lang="en-US" sz="4800" b="1" dirty="0" err="1" smtClean="0">
                <a:solidFill>
                  <a:srgbClr val="00B050"/>
                </a:solidFill>
              </a:rPr>
              <a:t>uych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</a:rPr>
              <a:t>uyu</a:t>
            </a:r>
            <a:endParaRPr lang="en-US" sz="48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0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khuya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,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tuýp</a:t>
            </a:r>
            <a:r>
              <a:rPr lang="en-US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,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huỳnh</a:t>
            </a:r>
            <a:r>
              <a:rPr lang="en-US" dirty="0" smtClean="0"/>
              <a:t> </a:t>
            </a:r>
            <a:r>
              <a:rPr lang="en-US" dirty="0" err="1" smtClean="0"/>
              <a:t>huỵch</a:t>
            </a:r>
            <a:r>
              <a:rPr lang="en-US" dirty="0" smtClean="0"/>
              <a:t>.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dốc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khúc</a:t>
            </a:r>
            <a:r>
              <a:rPr lang="en-US" dirty="0" smtClean="0"/>
              <a:t> </a:t>
            </a:r>
            <a:r>
              <a:rPr lang="en-US" dirty="0" err="1" smtClean="0"/>
              <a:t>khuỷu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cõng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. </a:t>
            </a:r>
            <a:r>
              <a:rPr lang="en-US" dirty="0" err="1" smtClean="0"/>
              <a:t>Thỉnh</a:t>
            </a:r>
            <a:r>
              <a:rPr lang="en-US" dirty="0" smtClean="0"/>
              <a:t> </a:t>
            </a:r>
            <a:r>
              <a:rPr lang="en-US" dirty="0" err="1" smtClean="0"/>
              <a:t>thoảng</a:t>
            </a:r>
            <a:r>
              <a:rPr lang="en-US" dirty="0" smtClean="0"/>
              <a:t>,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mồ</a:t>
            </a:r>
            <a:r>
              <a:rPr lang="en-US" dirty="0" smtClean="0"/>
              <a:t> </a:t>
            </a:r>
            <a:r>
              <a:rPr lang="en-US" dirty="0" err="1" smtClean="0"/>
              <a:t>hôi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,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6667" y="155863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khuya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0290" y="2040942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tuýp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3980" y="311727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h</a:t>
            </a:r>
            <a:r>
              <a:rPr lang="en-US" sz="3200" dirty="0" err="1" smtClean="0">
                <a:solidFill>
                  <a:srgbClr val="FF0000"/>
                </a:solidFill>
              </a:rPr>
              <a:t>uỳnh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0055" y="311727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h</a:t>
            </a:r>
            <a:r>
              <a:rPr lang="en-US" sz="3200" dirty="0" err="1" smtClean="0">
                <a:solidFill>
                  <a:srgbClr val="FF0000"/>
                </a:solidFill>
              </a:rPr>
              <a:t>uỵch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07379" y="3592647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k</a:t>
            </a:r>
            <a:r>
              <a:rPr lang="en-US" sz="3200" dirty="0" err="1" smtClean="0">
                <a:solidFill>
                  <a:srgbClr val="FF0000"/>
                </a:solidFill>
              </a:rPr>
              <a:t>huỷu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3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Ôn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vần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763000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rgbClr val="00B050"/>
                </a:solidFill>
              </a:rPr>
              <a:t>u</a:t>
            </a:r>
            <a:r>
              <a:rPr lang="en-US" sz="4800" b="1" dirty="0" err="1" smtClean="0">
                <a:solidFill>
                  <a:srgbClr val="00B050"/>
                </a:solidFill>
              </a:rPr>
              <a:t>ya</a:t>
            </a:r>
            <a:r>
              <a:rPr lang="en-US" sz="4800" b="1" dirty="0" smtClean="0">
                <a:solidFill>
                  <a:srgbClr val="00B050"/>
                </a:solidFill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</a:rPr>
              <a:t>uyp</a:t>
            </a:r>
            <a:r>
              <a:rPr lang="en-US" sz="4800" b="1" dirty="0" smtClean="0">
                <a:solidFill>
                  <a:srgbClr val="00B050"/>
                </a:solidFill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</a:rPr>
              <a:t>uynh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    </a:t>
            </a:r>
            <a:r>
              <a:rPr lang="en-US" sz="4800" b="1" dirty="0" err="1" smtClean="0">
                <a:solidFill>
                  <a:srgbClr val="00B050"/>
                </a:solidFill>
              </a:rPr>
              <a:t>uych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</a:rPr>
              <a:t>uyu</a:t>
            </a:r>
            <a:endParaRPr lang="en-US" sz="48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327660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b="1" dirty="0" err="1">
                <a:solidFill>
                  <a:srgbClr val="0070C0"/>
                </a:solidFill>
              </a:rPr>
              <a:t>k</a:t>
            </a:r>
            <a:r>
              <a:rPr lang="en-US" sz="4000" b="1" dirty="0" err="1" smtClean="0">
                <a:solidFill>
                  <a:srgbClr val="0070C0"/>
                </a:solidFill>
              </a:rPr>
              <a:t>huya</a:t>
            </a:r>
            <a:r>
              <a:rPr lang="en-US" sz="4000" b="1" dirty="0" smtClean="0">
                <a:solidFill>
                  <a:srgbClr val="0070C0"/>
                </a:solidFill>
              </a:rPr>
              <a:t>      </a:t>
            </a:r>
            <a:r>
              <a:rPr lang="en-US" sz="4000" b="1" dirty="0" err="1" smtClean="0">
                <a:solidFill>
                  <a:srgbClr val="0070C0"/>
                </a:solidFill>
              </a:rPr>
              <a:t>tuýp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</a:rPr>
              <a:t>      </a:t>
            </a:r>
            <a:r>
              <a:rPr lang="en-US" sz="4000" b="1" dirty="0" err="1" smtClean="0">
                <a:solidFill>
                  <a:srgbClr val="0070C0"/>
                </a:solidFill>
              </a:rPr>
              <a:t>huỳnh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</a:rPr>
              <a:t>    </a:t>
            </a:r>
            <a:r>
              <a:rPr lang="en-US" sz="4000" b="1" dirty="0" err="1" smtClean="0">
                <a:solidFill>
                  <a:srgbClr val="0070C0"/>
                </a:solidFill>
              </a:rPr>
              <a:t>huỵch</a:t>
            </a:r>
            <a:r>
              <a:rPr lang="en-US" sz="4000" b="1" dirty="0" smtClean="0">
                <a:solidFill>
                  <a:srgbClr val="0070C0"/>
                </a:solidFill>
              </a:rPr>
              <a:t>      </a:t>
            </a:r>
            <a:r>
              <a:rPr lang="en-US" sz="4000" b="1" dirty="0" err="1" smtClean="0">
                <a:solidFill>
                  <a:srgbClr val="0070C0"/>
                </a:solidFill>
              </a:rPr>
              <a:t>khuỷu</a:t>
            </a:r>
            <a:endParaRPr lang="en-US" sz="4000" b="1" dirty="0" smtClean="0">
              <a:solidFill>
                <a:srgbClr val="0070C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7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4572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524000" y="2590800"/>
            <a:ext cx="6477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Luyện</a:t>
            </a:r>
            <a:r>
              <a:rPr lang="en-US" sz="8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đọc</a:t>
            </a:r>
            <a:r>
              <a:rPr lang="en-US" sz="8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câu</a:t>
            </a:r>
            <a:endParaRPr lang="en-US" sz="80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19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khuya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,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tuýp</a:t>
            </a:r>
            <a:r>
              <a:rPr lang="en-US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,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huỳnh</a:t>
            </a:r>
            <a:r>
              <a:rPr lang="en-US" dirty="0" smtClean="0"/>
              <a:t> </a:t>
            </a:r>
            <a:r>
              <a:rPr lang="en-US" dirty="0" err="1" smtClean="0"/>
              <a:t>huỵch</a:t>
            </a:r>
            <a:r>
              <a:rPr lang="en-US" dirty="0" smtClean="0"/>
              <a:t>.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dốc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khúc</a:t>
            </a:r>
            <a:r>
              <a:rPr lang="en-US" dirty="0" smtClean="0"/>
              <a:t> </a:t>
            </a:r>
            <a:r>
              <a:rPr lang="en-US" dirty="0" err="1" smtClean="0"/>
              <a:t>khuỷu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cõng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. </a:t>
            </a:r>
            <a:r>
              <a:rPr lang="en-US" dirty="0" err="1" smtClean="0"/>
              <a:t>Thỉnh</a:t>
            </a:r>
            <a:r>
              <a:rPr lang="en-US" dirty="0" smtClean="0"/>
              <a:t> </a:t>
            </a:r>
            <a:r>
              <a:rPr lang="en-US" dirty="0" err="1" smtClean="0"/>
              <a:t>thoảng</a:t>
            </a:r>
            <a:r>
              <a:rPr lang="en-US" dirty="0" smtClean="0"/>
              <a:t>,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mồ</a:t>
            </a:r>
            <a:r>
              <a:rPr lang="en-US" dirty="0" smtClean="0"/>
              <a:t> </a:t>
            </a:r>
            <a:r>
              <a:rPr lang="en-US" dirty="0" err="1" smtClean="0"/>
              <a:t>hôi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,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772400" y="8382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779327" y="20574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762000" y="29718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8763000" y="3082636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2743200" y="40386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2303318" y="45720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1828800" y="57150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661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4400" b="1" dirty="0" smtClean="0">
                <a:solidFill>
                  <a:srgbClr val="00B050"/>
                </a:solidFill>
              </a:rPr>
              <a:t>       </a:t>
            </a:r>
            <a:r>
              <a:rPr lang="en-US" sz="4400" b="1" dirty="0" err="1" smtClean="0">
                <a:solidFill>
                  <a:srgbClr val="00B050"/>
                </a:solidFill>
              </a:rPr>
              <a:t>Hôm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trước</a:t>
            </a:r>
            <a:r>
              <a:rPr lang="en-US" sz="4400" b="1" dirty="0" smtClean="0">
                <a:solidFill>
                  <a:srgbClr val="00B050"/>
                </a:solidFill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</a:rPr>
              <a:t>mẹ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thức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khuya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để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chuẩn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bị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quần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áo</a:t>
            </a:r>
            <a:r>
              <a:rPr lang="en-US" sz="4400" b="1" dirty="0" smtClean="0">
                <a:solidFill>
                  <a:srgbClr val="00B050"/>
                </a:solidFill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</a:rPr>
              <a:t>thức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ăn</a:t>
            </a:r>
            <a:r>
              <a:rPr lang="en-US" sz="4400" b="1" dirty="0" smtClean="0">
                <a:solidFill>
                  <a:srgbClr val="00B050"/>
                </a:solidFill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</a:rPr>
              <a:t>nước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uống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và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cả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tuýp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thuốc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chống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côn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trùng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  <a:endParaRPr lang="en-US" sz="4400" b="1" dirty="0">
              <a:solidFill>
                <a:srgbClr val="00B05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419600" y="16002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001000" y="16002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410200" y="25908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467600" y="25908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24200" y="35814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63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400" b="1" dirty="0" err="1" smtClean="0">
                <a:solidFill>
                  <a:srgbClr val="00B050"/>
                </a:solidFill>
              </a:rPr>
              <a:t>Càng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lên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cao</a:t>
            </a:r>
            <a:r>
              <a:rPr lang="en-US" sz="5400" b="1" dirty="0" smtClean="0">
                <a:solidFill>
                  <a:srgbClr val="00B050"/>
                </a:solidFill>
              </a:rPr>
              <a:t>, </a:t>
            </a:r>
            <a:r>
              <a:rPr lang="en-US" sz="5400" b="1" dirty="0" err="1" smtClean="0">
                <a:solidFill>
                  <a:srgbClr val="00B050"/>
                </a:solidFill>
              </a:rPr>
              <a:t>đường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càng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dốc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và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khúc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khuỷu</a:t>
            </a:r>
            <a:r>
              <a:rPr lang="en-US" sz="5400" b="1" dirty="0" smtClean="0">
                <a:solidFill>
                  <a:srgbClr val="00B050"/>
                </a:solidFill>
              </a:rPr>
              <a:t>, </a:t>
            </a:r>
            <a:r>
              <a:rPr lang="en-US" sz="5400" b="1" dirty="0" err="1" smtClean="0">
                <a:solidFill>
                  <a:srgbClr val="00B050"/>
                </a:solidFill>
              </a:rPr>
              <a:t>bố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phải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cõng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Đức</a:t>
            </a:r>
            <a:r>
              <a:rPr lang="en-US" sz="5400" b="1" dirty="0" smtClean="0">
                <a:solidFill>
                  <a:srgbClr val="00B050"/>
                </a:solidFill>
              </a:rPr>
              <a:t>.</a:t>
            </a:r>
            <a:endParaRPr lang="en-US" sz="5400" b="1" dirty="0">
              <a:solidFill>
                <a:srgbClr val="00B05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017817" y="1447800"/>
            <a:ext cx="304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295400" y="2743200"/>
            <a:ext cx="304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715000" y="2687782"/>
            <a:ext cx="304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88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khuya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,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tuýp</a:t>
            </a:r>
            <a:r>
              <a:rPr lang="en-US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,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huỳnh</a:t>
            </a:r>
            <a:r>
              <a:rPr lang="en-US" dirty="0" smtClean="0"/>
              <a:t> </a:t>
            </a:r>
            <a:r>
              <a:rPr lang="en-US" dirty="0" err="1" smtClean="0"/>
              <a:t>huỵch</a:t>
            </a:r>
            <a:r>
              <a:rPr lang="en-US" dirty="0" smtClean="0"/>
              <a:t>.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dốc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khúc</a:t>
            </a:r>
            <a:r>
              <a:rPr lang="en-US" dirty="0" smtClean="0"/>
              <a:t> </a:t>
            </a:r>
            <a:r>
              <a:rPr lang="en-US" dirty="0" err="1" smtClean="0"/>
              <a:t>khuỷu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cõng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. </a:t>
            </a:r>
            <a:r>
              <a:rPr lang="en-US" dirty="0" err="1" smtClean="0"/>
              <a:t>Thỉnh</a:t>
            </a:r>
            <a:r>
              <a:rPr lang="en-US" dirty="0" smtClean="0"/>
              <a:t> </a:t>
            </a:r>
            <a:r>
              <a:rPr lang="en-US" dirty="0" err="1" smtClean="0"/>
              <a:t>thoảng</a:t>
            </a:r>
            <a:r>
              <a:rPr lang="en-US" dirty="0" smtClean="0"/>
              <a:t>,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mồ</a:t>
            </a:r>
            <a:r>
              <a:rPr lang="en-US" dirty="0" smtClean="0"/>
              <a:t> </a:t>
            </a:r>
            <a:r>
              <a:rPr lang="en-US" dirty="0" err="1" smtClean="0"/>
              <a:t>hôi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,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4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GIẢI LAO GIỮA GIỜ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1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3810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295400" y="2729180"/>
            <a:ext cx="7162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Luyện</a:t>
            </a:r>
            <a:r>
              <a:rPr lang="en-US" sz="8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đọc</a:t>
            </a:r>
            <a:r>
              <a:rPr lang="en-US" sz="8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đoạn</a:t>
            </a:r>
            <a:endParaRPr lang="en-US" sz="80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15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782" y="0"/>
            <a:ext cx="9164781" cy="6477000"/>
          </a:xfrm>
        </p:spPr>
      </p:pic>
    </p:spTree>
    <p:extLst>
      <p:ext uri="{BB962C8B-B14F-4D97-AF65-F5344CB8AC3E}">
        <p14:creationId xmlns:p14="http://schemas.microsoft.com/office/powerpoint/2010/main" val="134121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khuya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,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tuýp</a:t>
            </a:r>
            <a:r>
              <a:rPr lang="en-US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,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huỳnh</a:t>
            </a:r>
            <a:r>
              <a:rPr lang="en-US" dirty="0" smtClean="0"/>
              <a:t> </a:t>
            </a:r>
            <a:r>
              <a:rPr lang="en-US" dirty="0" err="1" smtClean="0"/>
              <a:t>huỵch</a:t>
            </a:r>
            <a:r>
              <a:rPr lang="en-US" dirty="0" smtClean="0"/>
              <a:t>.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dốc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khúc</a:t>
            </a:r>
            <a:r>
              <a:rPr lang="en-US" dirty="0" smtClean="0"/>
              <a:t> </a:t>
            </a:r>
            <a:r>
              <a:rPr lang="en-US" dirty="0" err="1" smtClean="0"/>
              <a:t>khuỷu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cõng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. </a:t>
            </a:r>
            <a:r>
              <a:rPr lang="en-US" dirty="0" err="1" smtClean="0"/>
              <a:t>Thỉnh</a:t>
            </a:r>
            <a:r>
              <a:rPr lang="en-US" dirty="0" smtClean="0"/>
              <a:t> </a:t>
            </a:r>
            <a:r>
              <a:rPr lang="en-US" dirty="0" err="1" smtClean="0"/>
              <a:t>thoảng</a:t>
            </a:r>
            <a:r>
              <a:rPr lang="en-US" dirty="0" smtClean="0"/>
              <a:t>,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mồ</a:t>
            </a:r>
            <a:r>
              <a:rPr lang="en-US" dirty="0" smtClean="0"/>
              <a:t> </a:t>
            </a:r>
            <a:r>
              <a:rPr lang="en-US" dirty="0" err="1" smtClean="0"/>
              <a:t>hôi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,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95749" y="1066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5749" y="2590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644243" y="51816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848600" y="2143991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942118" y="21336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860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3622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905000" y="57150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981200" y="57277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32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khuya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,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tuýp</a:t>
            </a:r>
            <a:r>
              <a:rPr lang="en-US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,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huỳnh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huỵch</a:t>
            </a:r>
            <a:r>
              <a:rPr lang="en-US" dirty="0" smtClean="0"/>
              <a:t>.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dốc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khúc</a:t>
            </a:r>
            <a:r>
              <a:rPr lang="en-US" dirty="0" smtClean="0"/>
              <a:t> </a:t>
            </a:r>
            <a:r>
              <a:rPr lang="en-US" dirty="0" err="1" smtClean="0"/>
              <a:t>khuỷu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cõng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. </a:t>
            </a:r>
            <a:r>
              <a:rPr lang="en-US" dirty="0" err="1" smtClean="0"/>
              <a:t>Thỉnh</a:t>
            </a:r>
            <a:r>
              <a:rPr lang="en-US" dirty="0" smtClean="0"/>
              <a:t> </a:t>
            </a:r>
            <a:r>
              <a:rPr lang="en-US" dirty="0" err="1" smtClean="0"/>
              <a:t>thoảng</a:t>
            </a:r>
            <a:r>
              <a:rPr lang="en-US" dirty="0" smtClean="0"/>
              <a:t>,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mồ</a:t>
            </a:r>
            <a:r>
              <a:rPr lang="en-US" dirty="0" smtClean="0"/>
              <a:t> </a:t>
            </a:r>
            <a:r>
              <a:rPr lang="en-US" dirty="0" err="1" smtClean="0"/>
              <a:t>hôi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,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95749" y="1066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5749" y="2590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644243" y="51816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848600" y="2143991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942118" y="21336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860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3622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905000" y="57150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981200" y="57277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3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khuya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,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tuýp</a:t>
            </a:r>
            <a:r>
              <a:rPr lang="en-US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,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huỳnh</a:t>
            </a:r>
            <a:r>
              <a:rPr lang="en-US" dirty="0" smtClean="0"/>
              <a:t> </a:t>
            </a:r>
            <a:r>
              <a:rPr lang="en-US" dirty="0" err="1" smtClean="0"/>
              <a:t>huỵch</a:t>
            </a:r>
            <a:r>
              <a:rPr lang="en-US" dirty="0" smtClean="0"/>
              <a:t>.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dốc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khúc</a:t>
            </a:r>
            <a:r>
              <a:rPr lang="en-US" dirty="0" smtClean="0"/>
              <a:t> </a:t>
            </a:r>
            <a:r>
              <a:rPr lang="en-US" dirty="0" err="1" smtClean="0"/>
              <a:t>khuỷu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cõng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. </a:t>
            </a:r>
            <a:r>
              <a:rPr lang="en-US" dirty="0" err="1" smtClean="0"/>
              <a:t>Thỉnh</a:t>
            </a:r>
            <a:r>
              <a:rPr lang="en-US" dirty="0" smtClean="0"/>
              <a:t> </a:t>
            </a:r>
            <a:r>
              <a:rPr lang="en-US" dirty="0" err="1" smtClean="0"/>
              <a:t>thoảng</a:t>
            </a:r>
            <a:r>
              <a:rPr lang="en-US" dirty="0" smtClean="0"/>
              <a:t>,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mồ</a:t>
            </a:r>
            <a:r>
              <a:rPr lang="en-US" dirty="0" smtClean="0"/>
              <a:t> </a:t>
            </a:r>
            <a:r>
              <a:rPr lang="en-US" dirty="0" err="1" smtClean="0"/>
              <a:t>hôi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,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95749" y="1066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5749" y="2590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644243" y="51816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848600" y="2143991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942118" y="21336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860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3622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905000" y="57150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981200" y="57277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3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khuya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,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tuýp</a:t>
            </a:r>
            <a:r>
              <a:rPr lang="en-US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,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huỳnh</a:t>
            </a:r>
            <a:r>
              <a:rPr lang="en-US" dirty="0" smtClean="0"/>
              <a:t> </a:t>
            </a:r>
            <a:r>
              <a:rPr lang="en-US" dirty="0" err="1" smtClean="0"/>
              <a:t>huỵch</a:t>
            </a:r>
            <a:r>
              <a:rPr lang="en-US" dirty="0" smtClean="0"/>
              <a:t>.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dốc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khúc</a:t>
            </a:r>
            <a:r>
              <a:rPr lang="en-US" dirty="0" smtClean="0"/>
              <a:t> </a:t>
            </a:r>
            <a:r>
              <a:rPr lang="en-US" dirty="0" err="1" smtClean="0"/>
              <a:t>khuỷu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cõng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. </a:t>
            </a:r>
            <a:r>
              <a:rPr lang="en-US" dirty="0" err="1" smtClean="0"/>
              <a:t>Thỉnh</a:t>
            </a:r>
            <a:r>
              <a:rPr lang="en-US" dirty="0" smtClean="0"/>
              <a:t> </a:t>
            </a:r>
            <a:r>
              <a:rPr lang="en-US" dirty="0" err="1" smtClean="0"/>
              <a:t>thoảng</a:t>
            </a:r>
            <a:r>
              <a:rPr lang="en-US" dirty="0" smtClean="0"/>
              <a:t>,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mồ</a:t>
            </a:r>
            <a:r>
              <a:rPr lang="en-US" dirty="0" smtClean="0"/>
              <a:t> </a:t>
            </a:r>
            <a:r>
              <a:rPr lang="en-US" dirty="0" err="1" smtClean="0"/>
              <a:t>hôi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,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79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612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68582" y="2362200"/>
            <a:ext cx="6477000" cy="1524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905000" y="2667000"/>
            <a:ext cx="7162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3.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Trả</a:t>
            </a: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lời</a:t>
            </a: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câu</a:t>
            </a: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hỏi</a:t>
            </a:r>
            <a:endParaRPr lang="en-US" sz="6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444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20" b="6466"/>
          <a:stretch/>
        </p:blipFill>
        <p:spPr>
          <a:xfrm>
            <a:off x="228600" y="0"/>
            <a:ext cx="86106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1" t="32120" r="19453" b="50759"/>
          <a:stretch/>
        </p:blipFill>
        <p:spPr>
          <a:xfrm>
            <a:off x="-7257" y="14514"/>
            <a:ext cx="9151257" cy="268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1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a. Nam </a:t>
            </a:r>
            <a:r>
              <a:rPr lang="en-US" sz="4400" b="1" dirty="0" err="1" smtClean="0">
                <a:solidFill>
                  <a:srgbClr val="FF0000"/>
                </a:solidFill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Đức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được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bố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mẹ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cho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đâu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09600" y="4038600"/>
            <a:ext cx="8021782" cy="2057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</a:rPr>
              <a:t>Nam </a:t>
            </a:r>
            <a:r>
              <a:rPr lang="en-US" sz="4400" b="1" dirty="0" err="1">
                <a:solidFill>
                  <a:srgbClr val="00B050"/>
                </a:solidFill>
              </a:rPr>
              <a:t>và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Đức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được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bố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mẹ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cho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chơi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núi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32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b. </a:t>
            </a:r>
            <a:r>
              <a:rPr lang="en-US" sz="4400" b="1" dirty="0" err="1" smtClean="0">
                <a:solidFill>
                  <a:srgbClr val="FF0000"/>
                </a:solidFill>
              </a:rPr>
              <a:t>Mẹ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chuẩn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bị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những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cho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chuyến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đi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76200" y="3352800"/>
            <a:ext cx="8991600" cy="30480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      </a:t>
            </a:r>
            <a:r>
              <a:rPr lang="en-US" sz="4400" b="1" dirty="0" err="1" smtClean="0">
                <a:solidFill>
                  <a:srgbClr val="00B050"/>
                </a:solidFill>
              </a:rPr>
              <a:t>Mẹ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chuẩn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bị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nhiều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thứ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cho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chuyến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như</a:t>
            </a:r>
            <a:r>
              <a:rPr lang="en-US" sz="4400" b="1" dirty="0">
                <a:solidFill>
                  <a:srgbClr val="00B050"/>
                </a:solidFill>
              </a:rPr>
              <a:t>: </a:t>
            </a:r>
            <a:r>
              <a:rPr lang="en-US" sz="4400" b="1" dirty="0" err="1">
                <a:solidFill>
                  <a:srgbClr val="00B050"/>
                </a:solidFill>
              </a:rPr>
              <a:t>quần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áo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thức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ăn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nước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uống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và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cả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tuýp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thuốc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chống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côn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trùng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64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29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Tuýp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thuốc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9600"/>
            <a:ext cx="6667500" cy="4448175"/>
          </a:xfrm>
        </p:spPr>
      </p:pic>
    </p:spTree>
    <p:extLst>
      <p:ext uri="{BB962C8B-B14F-4D97-AF65-F5344CB8AC3E}">
        <p14:creationId xmlns:p14="http://schemas.microsoft.com/office/powerpoint/2010/main" val="13418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1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Bodoni"/>
            </a:endParaRPr>
          </a:p>
        </p:txBody>
      </p:sp>
    </p:spTree>
    <p:extLst>
      <p:ext uri="{BB962C8B-B14F-4D97-AF65-F5344CB8AC3E}">
        <p14:creationId xmlns:p14="http://schemas.microsoft.com/office/powerpoint/2010/main" val="10402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c</a:t>
            </a:r>
            <a:r>
              <a:rPr lang="en-US" sz="6600" b="1" dirty="0" err="1" smtClean="0">
                <a:solidFill>
                  <a:srgbClr val="FF0000"/>
                </a:solidFill>
              </a:rPr>
              <a:t>ôn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trùng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839200" cy="4953000"/>
          </a:xfrm>
        </p:spPr>
      </p:pic>
    </p:spTree>
    <p:extLst>
      <p:ext uri="{BB962C8B-B14F-4D97-AF65-F5344CB8AC3E}">
        <p14:creationId xmlns:p14="http://schemas.microsoft.com/office/powerpoint/2010/main" val="158895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419" y="595745"/>
            <a:ext cx="8991599" cy="20885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c. </a:t>
            </a:r>
            <a:r>
              <a:rPr lang="en-US" sz="4400" b="1" dirty="0" err="1" smtClean="0">
                <a:solidFill>
                  <a:srgbClr val="FF0000"/>
                </a:solidFill>
              </a:rPr>
              <a:t>Đến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đoạn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đường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khúc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khuỷu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bố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phải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gì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>
            <a:off x="55419" y="3581400"/>
            <a:ext cx="8991599" cy="25146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B050"/>
                </a:solidFill>
              </a:rPr>
              <a:t>      </a:t>
            </a:r>
            <a:r>
              <a:rPr lang="en-US" sz="4400" b="1" dirty="0" err="1" smtClean="0">
                <a:solidFill>
                  <a:srgbClr val="00B050"/>
                </a:solidFill>
              </a:rPr>
              <a:t>Đến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đoạn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đường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dốc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và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khúc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khuỷu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bố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phải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cõng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Đức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438400"/>
            <a:ext cx="3352800" cy="1143000"/>
          </a:xfrm>
        </p:spPr>
        <p:txBody>
          <a:bodyPr>
            <a:noAutofit/>
          </a:bodyPr>
          <a:lstStyle/>
          <a:p>
            <a:r>
              <a:rPr lang="en-US" sz="7200" b="1" dirty="0" err="1">
                <a:solidFill>
                  <a:srgbClr val="FF0000"/>
                </a:solidFill>
              </a:rPr>
              <a:t>k</a:t>
            </a:r>
            <a:r>
              <a:rPr lang="en-US" sz="7200" b="1" dirty="0" err="1" smtClean="0">
                <a:solidFill>
                  <a:srgbClr val="FF0000"/>
                </a:solidFill>
              </a:rPr>
              <a:t>húc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br>
              <a:rPr lang="en-US" sz="7200" b="1" dirty="0" smtClean="0">
                <a:solidFill>
                  <a:srgbClr val="FF0000"/>
                </a:solidFill>
              </a:rPr>
            </a:br>
            <a:r>
              <a:rPr lang="en-US" sz="7200" b="1" dirty="0" err="1" smtClean="0">
                <a:solidFill>
                  <a:srgbClr val="FF0000"/>
                </a:solidFill>
              </a:rPr>
              <a:t>khuỷu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5638800" cy="6857999"/>
          </a:xfrm>
        </p:spPr>
      </p:pic>
    </p:spTree>
    <p:extLst>
      <p:ext uri="{BB962C8B-B14F-4D97-AF65-F5344CB8AC3E}">
        <p14:creationId xmlns:p14="http://schemas.microsoft.com/office/powerpoint/2010/main" val="177521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2401" y="1524000"/>
            <a:ext cx="8991599" cy="25284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4000" b="1" dirty="0" smtClean="0">
                <a:solidFill>
                  <a:srgbClr val="FF0000"/>
                </a:solidFill>
              </a:rPr>
              <a:t>    Tìm những câu văn thể hiện tình cảm của bố mẹ đối với Nam và Đức?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6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khuya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,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tuýp</a:t>
            </a:r>
            <a:r>
              <a:rPr lang="en-US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,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huỳnh</a:t>
            </a:r>
            <a:r>
              <a:rPr lang="en-US" dirty="0" smtClean="0"/>
              <a:t> </a:t>
            </a:r>
            <a:r>
              <a:rPr lang="en-US" dirty="0" err="1" smtClean="0"/>
              <a:t>huỵch</a:t>
            </a:r>
            <a:r>
              <a:rPr lang="en-US" dirty="0" smtClean="0"/>
              <a:t>. </a:t>
            </a:r>
            <a:r>
              <a:rPr lang="en-US" b="1" dirty="0" err="1" smtClean="0">
                <a:solidFill>
                  <a:srgbClr val="FF0000"/>
                </a:solidFill>
              </a:rPr>
              <a:t>Càng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cao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đường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càng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dốc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khúc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khuỷu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bố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phải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cõng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Đức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r>
              <a:rPr lang="en-US" dirty="0" err="1" smtClean="0"/>
              <a:t>Thỉnh</a:t>
            </a:r>
            <a:r>
              <a:rPr lang="en-US" dirty="0" smtClean="0"/>
              <a:t> </a:t>
            </a:r>
            <a:r>
              <a:rPr lang="en-US" dirty="0" err="1" smtClean="0"/>
              <a:t>thoảng</a:t>
            </a:r>
            <a:r>
              <a:rPr lang="en-US" dirty="0" smtClean="0"/>
              <a:t>,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mồ</a:t>
            </a:r>
            <a:r>
              <a:rPr lang="en-US" dirty="0" smtClean="0"/>
              <a:t> </a:t>
            </a:r>
            <a:r>
              <a:rPr lang="en-US" dirty="0" err="1" smtClean="0"/>
              <a:t>hôi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,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khuya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,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tuýp</a:t>
            </a:r>
            <a:r>
              <a:rPr lang="en-US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,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huỳnh</a:t>
            </a:r>
            <a:r>
              <a:rPr lang="en-US" dirty="0" smtClean="0"/>
              <a:t> </a:t>
            </a:r>
            <a:r>
              <a:rPr lang="en-US" dirty="0" err="1" smtClean="0"/>
              <a:t>huỵch</a:t>
            </a:r>
            <a:r>
              <a:rPr lang="en-US" dirty="0" smtClean="0"/>
              <a:t>. </a:t>
            </a:r>
            <a:r>
              <a:rPr lang="en-US" b="1" dirty="0" err="1" smtClean="0">
                <a:solidFill>
                  <a:srgbClr val="FF0000"/>
                </a:solidFill>
              </a:rPr>
              <a:t>Càng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cao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đường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càng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dốc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khúc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khuỷu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bố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phải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cõng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Đức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r>
              <a:rPr lang="en-US" b="1" dirty="0" err="1" smtClean="0">
                <a:solidFill>
                  <a:srgbClr val="00B050"/>
                </a:solidFill>
              </a:rPr>
              <a:t>Thỉnh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thoảng</a:t>
            </a:r>
            <a:r>
              <a:rPr lang="en-US" b="1" dirty="0" smtClean="0">
                <a:solidFill>
                  <a:srgbClr val="00B050"/>
                </a:solidFill>
              </a:rPr>
              <a:t>, </a:t>
            </a:r>
            <a:r>
              <a:rPr lang="en-US" b="1" dirty="0" err="1" smtClean="0">
                <a:solidFill>
                  <a:srgbClr val="00B050"/>
                </a:solidFill>
              </a:rPr>
              <a:t>mẹ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lau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mồ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hôi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cho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hai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anh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em</a:t>
            </a:r>
            <a:r>
              <a:rPr lang="en-US" b="1" dirty="0" smtClean="0">
                <a:solidFill>
                  <a:srgbClr val="00B050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,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0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19200" y="685800"/>
            <a:ext cx="7162800" cy="1905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B050"/>
                </a:solidFill>
              </a:rPr>
              <a:t>Qua bài đọc, em thấy tình cảm của bố mẹ dành cho con như thế nào?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57200" y="3048000"/>
            <a:ext cx="1219200" cy="5334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209800" y="2895600"/>
            <a:ext cx="5791200" cy="3581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</a:rPr>
              <a:t>Bố mẹ luôn yêu thương, chăm sóc và giúp đỡ con khi con gặp khó khăn, nguy hiểm.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1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GIẢI LAO GIỮA GIỜ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786" r="22747" b="83434"/>
          <a:stretch/>
        </p:blipFill>
        <p:spPr>
          <a:xfrm>
            <a:off x="0" y="152400"/>
            <a:ext cx="915785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9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4636" y="3276600"/>
            <a:ext cx="12192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90600" y="533400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  </a:t>
            </a:r>
            <a:r>
              <a:rPr lang="en-US" sz="4000" b="1" dirty="0" err="1" smtClean="0">
                <a:solidFill>
                  <a:srgbClr val="FF0000"/>
                </a:solidFill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đoạn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đường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dốc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khúc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khuỷu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bố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phải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3836" y="2743200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    </a:t>
            </a:r>
            <a:r>
              <a:rPr lang="en-US" sz="4000" b="1" dirty="0" err="1" smtClean="0">
                <a:solidFill>
                  <a:srgbClr val="00B050"/>
                </a:solidFill>
              </a:rPr>
              <a:t>Đến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đoạn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đường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dốc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và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khúc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khuỷu</a:t>
            </a:r>
            <a:r>
              <a:rPr lang="en-US" sz="4000" b="1" dirty="0" smtClean="0">
                <a:solidFill>
                  <a:srgbClr val="00B050"/>
                </a:solidFill>
              </a:rPr>
              <a:t>, </a:t>
            </a:r>
            <a:r>
              <a:rPr lang="en-US" sz="4000" b="1" dirty="0" err="1" smtClean="0">
                <a:solidFill>
                  <a:srgbClr val="00B050"/>
                </a:solidFill>
              </a:rPr>
              <a:t>bố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phải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cõng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Đức</a:t>
            </a:r>
            <a:r>
              <a:rPr lang="en-US" sz="40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3835" y="2743200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    </a:t>
            </a:r>
            <a:r>
              <a:rPr lang="en-US" sz="4000" b="1" dirty="0" err="1" smtClean="0">
                <a:solidFill>
                  <a:srgbClr val="FF0000"/>
                </a:solidFill>
              </a:rPr>
              <a:t>Đ</a:t>
            </a:r>
            <a:r>
              <a:rPr lang="en-US" sz="4000" b="1" dirty="0" err="1" smtClean="0">
                <a:solidFill>
                  <a:srgbClr val="00B050"/>
                </a:solidFill>
              </a:rPr>
              <a:t>ến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đoạn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đường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dốc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và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khúc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khuỷu</a:t>
            </a:r>
            <a:r>
              <a:rPr lang="en-US" sz="4000" b="1" dirty="0" smtClean="0">
                <a:solidFill>
                  <a:srgbClr val="00B050"/>
                </a:solidFill>
              </a:rPr>
              <a:t>, </a:t>
            </a:r>
            <a:r>
              <a:rPr lang="en-US" sz="4000" b="1" dirty="0" err="1" smtClean="0">
                <a:solidFill>
                  <a:srgbClr val="00B050"/>
                </a:solidFill>
              </a:rPr>
              <a:t>bố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phải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cõng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</a:t>
            </a:r>
            <a:r>
              <a:rPr lang="en-US" sz="4000" b="1" dirty="0" err="1" smtClean="0">
                <a:solidFill>
                  <a:srgbClr val="00B050"/>
                </a:solidFill>
              </a:rPr>
              <a:t>ức</a:t>
            </a:r>
            <a:r>
              <a:rPr lang="en-US" sz="40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091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85800" y="2133600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002060"/>
                </a:solidFill>
                <a:latin typeface=".VnAvantH" pitchFamily="34" charset="0"/>
              </a:rPr>
              <a:t>¤N </a:t>
            </a:r>
            <a:r>
              <a:rPr lang="en-US" sz="7200" b="1" dirty="0" err="1">
                <a:solidFill>
                  <a:srgbClr val="002060"/>
                </a:solidFill>
                <a:latin typeface=".VnAvantH" pitchFamily="34" charset="0"/>
              </a:rPr>
              <a:t>bµi</a:t>
            </a:r>
            <a:r>
              <a:rPr lang="en-US" sz="7200" b="1" dirty="0">
                <a:solidFill>
                  <a:srgbClr val="002060"/>
                </a:solidFill>
                <a:latin typeface=".VnAvantH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.VnAvantH" pitchFamily="34" charset="0"/>
              </a:rPr>
              <a:t>cò</a:t>
            </a:r>
            <a:endParaRPr lang="en-US" sz="7200" b="1" dirty="0">
              <a:solidFill>
                <a:srgbClr val="002060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11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376" t="2593" r="8707" b="67356"/>
          <a:stretch/>
        </p:blipFill>
        <p:spPr bwMode="auto">
          <a:xfrm>
            <a:off x="10886" y="1981200"/>
            <a:ext cx="9133114" cy="2022267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329542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 smtClean="0">
                <a:latin typeface="HP001 4 hàng" pitchFamily="34" charset="0"/>
              </a:rPr>
              <a:t>ến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đĲn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đưŊg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dǬ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và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khúc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khuỷu</a:t>
            </a:r>
            <a:r>
              <a:rPr lang="en-US" sz="3200" b="1" dirty="0" smtClean="0">
                <a:latin typeface="HP001 4 hàng" pitchFamily="34" charset="0"/>
              </a:rPr>
              <a:t>, </a:t>
            </a:r>
            <a:r>
              <a:rPr lang="en-US" sz="3200" b="1" dirty="0" err="1" smtClean="0">
                <a:latin typeface="HP001 4 hàng" pitchFamily="34" charset="0"/>
              </a:rPr>
              <a:t>bố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phải</a:t>
            </a:r>
            <a:r>
              <a:rPr lang="en-US" sz="3200" b="1" dirty="0" smtClean="0">
                <a:latin typeface="HP001 4 hàng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342" y="2496456"/>
            <a:ext cx="9477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  </a:t>
            </a:r>
          </a:p>
          <a:p>
            <a:r>
              <a:rPr lang="en-US" sz="3200" b="1" dirty="0" err="1" smtClean="0">
                <a:latin typeface="HP001 4 hàng" pitchFamily="34" charset="0"/>
              </a:rPr>
              <a:t>cŦg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 smtClean="0">
                <a:latin typeface="HP001 4 hàng" pitchFamily="34" charset="0"/>
              </a:rPr>
              <a:t>ức</a:t>
            </a:r>
            <a:r>
              <a:rPr lang="en-US" sz="3200" b="1" dirty="0" smtClean="0">
                <a:latin typeface="HP001 4 hàng" pitchFamily="34" charset="0"/>
              </a:rPr>
              <a:t>.</a:t>
            </a:r>
            <a:endParaRPr lang="en-US" sz="3200" b="1" dirty="0">
              <a:latin typeface="HP001 4 hàng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786" r="22747" b="88824"/>
          <a:stretch/>
        </p:blipFill>
        <p:spPr>
          <a:xfrm>
            <a:off x="0" y="152400"/>
            <a:ext cx="915785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5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3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Bodoni"/>
            </a:endParaRPr>
          </a:p>
        </p:txBody>
      </p:sp>
    </p:spTree>
    <p:extLst>
      <p:ext uri="{BB962C8B-B14F-4D97-AF65-F5344CB8AC3E}">
        <p14:creationId xmlns:p14="http://schemas.microsoft.com/office/powerpoint/2010/main" val="16498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9" t="14546" r="16103" b="73952"/>
          <a:stretch/>
        </p:blipFill>
        <p:spPr>
          <a:xfrm>
            <a:off x="0" y="0"/>
            <a:ext cx="9144000" cy="20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00" y="2300514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Đường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lên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núi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quanh</a:t>
            </a:r>
            <a:r>
              <a:rPr lang="en-US" sz="4000" b="1" dirty="0" smtClean="0">
                <a:solidFill>
                  <a:srgbClr val="00B050"/>
                </a:solidFill>
              </a:rPr>
              <a:t> co, …………….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1055914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</a:rPr>
              <a:t>hấp</a:t>
            </a:r>
            <a:r>
              <a:rPr lang="en-US" sz="3200" b="1" dirty="0" smtClean="0">
                <a:solidFill>
                  <a:schemeClr val="tx1"/>
                </a:solidFill>
              </a:rPr>
              <a:t>          	</a:t>
            </a:r>
            <a:r>
              <a:rPr lang="en-US" sz="3200" b="1" dirty="0" err="1" smtClean="0">
                <a:solidFill>
                  <a:schemeClr val="tx1"/>
                </a:solidFill>
              </a:rPr>
              <a:t>khúc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khuỷu</a:t>
            </a:r>
            <a:r>
              <a:rPr lang="en-US" sz="3200" b="1" dirty="0" smtClean="0">
                <a:solidFill>
                  <a:schemeClr val="tx1"/>
                </a:solidFill>
              </a:rPr>
              <a:t>	</a:t>
            </a:r>
            <a:r>
              <a:rPr lang="en-US" sz="3200" b="1" dirty="0" err="1" smtClean="0">
                <a:solidFill>
                  <a:schemeClr val="tx1"/>
                </a:solidFill>
              </a:rPr>
              <a:t>hào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hứng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4057" y="1052286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</a:rPr>
              <a:t>hấp</a:t>
            </a:r>
            <a:r>
              <a:rPr lang="en-US" sz="3200" b="1" dirty="0" smtClean="0">
                <a:solidFill>
                  <a:schemeClr val="tx1"/>
                </a:solidFill>
              </a:rPr>
              <a:t>          	</a:t>
            </a:r>
            <a:r>
              <a:rPr lang="en-US" sz="3200" b="1" dirty="0" err="1" smtClean="0">
                <a:solidFill>
                  <a:srgbClr val="FF0000"/>
                </a:solidFill>
              </a:rPr>
              <a:t>khúc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khuỷu</a:t>
            </a:r>
            <a:r>
              <a:rPr lang="en-US" sz="3200" b="1" dirty="0" smtClean="0">
                <a:solidFill>
                  <a:schemeClr val="tx1"/>
                </a:solidFill>
              </a:rPr>
              <a:t>	</a:t>
            </a:r>
            <a:r>
              <a:rPr lang="en-US" sz="3200" b="1" dirty="0" err="1" smtClean="0">
                <a:solidFill>
                  <a:schemeClr val="tx1"/>
                </a:solidFill>
              </a:rPr>
              <a:t>hào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hứng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3260" y="2286000"/>
            <a:ext cx="288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k</a:t>
            </a:r>
            <a:r>
              <a:rPr lang="en-US" sz="4000" b="1" dirty="0" err="1" smtClean="0">
                <a:solidFill>
                  <a:srgbClr val="FF0000"/>
                </a:solidFill>
              </a:rPr>
              <a:t>húc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khuỷu</a:t>
            </a:r>
            <a:r>
              <a:rPr lang="en-US" sz="4000" b="1" dirty="0" smtClean="0">
                <a:solidFill>
                  <a:srgbClr val="FF0000"/>
                </a:solidFill>
              </a:rPr>
              <a:t> 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6471" y="2304143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Đ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2376" t="2593" r="8707" b="77231"/>
          <a:stretch/>
        </p:blipFill>
        <p:spPr bwMode="auto">
          <a:xfrm>
            <a:off x="10886" y="3352800"/>
            <a:ext cx="9133114" cy="13577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0572" y="3701142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 smtClean="0">
                <a:latin typeface="HP001 4 hàng" pitchFamily="34" charset="0"/>
              </a:rPr>
              <a:t>ường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lên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núi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quanh</a:t>
            </a:r>
            <a:r>
              <a:rPr lang="en-US" sz="3200" b="1" dirty="0" smtClean="0">
                <a:latin typeface="HP001 4 hàng" pitchFamily="34" charset="0"/>
              </a:rPr>
              <a:t> co, </a:t>
            </a:r>
            <a:r>
              <a:rPr lang="en-US" sz="3200" b="1" dirty="0" err="1" smtClean="0">
                <a:latin typeface="HP001 4 hàng" pitchFamily="34" charset="0"/>
              </a:rPr>
              <a:t>khúc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khuỷu</a:t>
            </a:r>
            <a:r>
              <a:rPr lang="en-US" sz="3200" b="1" dirty="0" smtClean="0"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904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GIẢI LAO GIỮA GIỜ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3" t="45298" r="3433" b="6868"/>
          <a:stretch/>
        </p:blipFill>
        <p:spPr>
          <a:xfrm>
            <a:off x="560343" y="1794165"/>
            <a:ext cx="7897857" cy="5063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t="31314" r="10515" b="63046"/>
          <a:stretch/>
        </p:blipFill>
        <p:spPr>
          <a:xfrm>
            <a:off x="0" y="0"/>
            <a:ext cx="8915400" cy="121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10145" y="1122220"/>
            <a:ext cx="6400800" cy="6719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Cảnh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vật</a:t>
            </a:r>
            <a:r>
              <a:rPr lang="en-US" sz="3600" b="1" dirty="0" smtClean="0">
                <a:solidFill>
                  <a:schemeClr val="tx1"/>
                </a:solidFill>
              </a:rPr>
              <a:t>     </a:t>
            </a:r>
            <a:r>
              <a:rPr lang="en-US" sz="3600" b="1" dirty="0" err="1" smtClean="0">
                <a:solidFill>
                  <a:schemeClr val="tx1"/>
                </a:solidFill>
              </a:rPr>
              <a:t>thú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vị</a:t>
            </a:r>
            <a:r>
              <a:rPr lang="en-US" sz="3600" b="1" dirty="0" smtClean="0">
                <a:solidFill>
                  <a:schemeClr val="tx1"/>
                </a:solidFill>
              </a:rPr>
              <a:t>       </a:t>
            </a:r>
            <a:r>
              <a:rPr lang="en-US" sz="3600" b="1" dirty="0" err="1" smtClean="0">
                <a:solidFill>
                  <a:schemeClr val="tx1"/>
                </a:solidFill>
              </a:rPr>
              <a:t>đi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chơi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0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2660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7" t="5454" r="70652" b="88734"/>
          <a:stretch/>
        </p:blipFill>
        <p:spPr>
          <a:xfrm>
            <a:off x="284018" y="69273"/>
            <a:ext cx="2597727" cy="969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7" t="10933" r="10256" b="62125"/>
          <a:stretch/>
        </p:blipFill>
        <p:spPr>
          <a:xfrm>
            <a:off x="0" y="1039091"/>
            <a:ext cx="9067800" cy="5361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14117" r="21085" b="80345"/>
          <a:stretch/>
        </p:blipFill>
        <p:spPr>
          <a:xfrm>
            <a:off x="157843" y="1447800"/>
            <a:ext cx="8752114" cy="142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8765" y="1375704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8965" y="1378525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Đ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7565" y="1371600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Đ 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33900" y="2057400"/>
            <a:ext cx="876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48000" y="2812475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47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0" t="38990" r="38024" b="56233"/>
          <a:stretch/>
        </p:blipFill>
        <p:spPr>
          <a:xfrm>
            <a:off x="0" y="152400"/>
            <a:ext cx="9144000" cy="114992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8600" y="1524000"/>
            <a:ext cx="8763000" cy="502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err="1" smtClean="0">
                <a:solidFill>
                  <a:srgbClr val="00B050"/>
                </a:solidFill>
              </a:rPr>
              <a:t>uyp</a:t>
            </a:r>
            <a:r>
              <a:rPr lang="en-US" sz="4800" b="1" dirty="0" smtClean="0">
                <a:solidFill>
                  <a:srgbClr val="00B050"/>
                </a:solidFill>
              </a:rPr>
              <a:t> hay </a:t>
            </a:r>
            <a:r>
              <a:rPr lang="en-US" sz="4800" b="1" dirty="0" err="1" smtClean="0">
                <a:solidFill>
                  <a:srgbClr val="00B050"/>
                </a:solidFill>
              </a:rPr>
              <a:t>uyu</a:t>
            </a:r>
            <a:r>
              <a:rPr lang="en-US" sz="4800" b="1" dirty="0" smtClean="0">
                <a:solidFill>
                  <a:srgbClr val="00B050"/>
                </a:solidFill>
              </a:rPr>
              <a:t> ?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</a:rPr>
              <a:t>          </a:t>
            </a:r>
            <a:r>
              <a:rPr lang="en-US" sz="4800" b="1" dirty="0" err="1" smtClean="0">
                <a:solidFill>
                  <a:srgbClr val="0070C0"/>
                </a:solidFill>
              </a:rPr>
              <a:t>đèn</a:t>
            </a:r>
            <a:r>
              <a:rPr lang="en-US" sz="4800" b="1" dirty="0" smtClean="0">
                <a:solidFill>
                  <a:srgbClr val="0070C0"/>
                </a:solidFill>
              </a:rPr>
              <a:t> t</a:t>
            </a:r>
            <a:r>
              <a:rPr lang="vi-VN" sz="4800" b="1" dirty="0" smtClean="0">
                <a:solidFill>
                  <a:srgbClr val="0070C0"/>
                </a:solidFill>
              </a:rPr>
              <a:t>      </a:t>
            </a:r>
            <a:r>
              <a:rPr lang="en-US" sz="4800" b="1" dirty="0" smtClean="0">
                <a:solidFill>
                  <a:srgbClr val="0070C0"/>
                </a:solidFill>
              </a:rPr>
              <a:t>       </a:t>
            </a:r>
            <a:r>
              <a:rPr lang="en-US" sz="4800" b="1" dirty="0" err="1" smtClean="0">
                <a:solidFill>
                  <a:srgbClr val="0070C0"/>
                </a:solidFill>
              </a:rPr>
              <a:t>kh</a:t>
            </a:r>
            <a:r>
              <a:rPr lang="vi-VN" sz="4800" b="1" dirty="0" smtClean="0">
                <a:solidFill>
                  <a:srgbClr val="0070C0"/>
                </a:solidFill>
              </a:rPr>
              <a:t>.......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tay</a:t>
            </a:r>
            <a:endParaRPr lang="en-US" sz="4800" b="1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err="1" smtClean="0">
                <a:solidFill>
                  <a:srgbClr val="00B050"/>
                </a:solidFill>
              </a:rPr>
              <a:t>Uynh</a:t>
            </a:r>
            <a:r>
              <a:rPr lang="en-US" sz="4800" b="1" dirty="0" smtClean="0">
                <a:solidFill>
                  <a:srgbClr val="00B050"/>
                </a:solidFill>
              </a:rPr>
              <a:t> hay </a:t>
            </a:r>
            <a:r>
              <a:rPr lang="en-US" sz="4800" b="1" dirty="0" err="1" smtClean="0">
                <a:solidFill>
                  <a:srgbClr val="00B050"/>
                </a:solidFill>
              </a:rPr>
              <a:t>uych</a:t>
            </a:r>
            <a:r>
              <a:rPr lang="en-US" sz="4800" b="1" dirty="0" smtClean="0">
                <a:solidFill>
                  <a:srgbClr val="00B050"/>
                </a:solidFill>
              </a:rPr>
              <a:t> ?    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</a:rPr>
              <a:t>       h</a:t>
            </a:r>
            <a:r>
              <a:rPr lang="vi-VN" sz="4800" b="1" dirty="0" smtClean="0">
                <a:solidFill>
                  <a:srgbClr val="0070C0"/>
                </a:solidFill>
              </a:rPr>
              <a:t>       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tay</a:t>
            </a:r>
            <a:r>
              <a:rPr lang="en-US" sz="4800" b="1" dirty="0" smtClean="0">
                <a:solidFill>
                  <a:srgbClr val="0070C0"/>
                </a:solidFill>
              </a:rPr>
              <a:t>         </a:t>
            </a:r>
            <a:r>
              <a:rPr lang="en-US" sz="4800" b="1" dirty="0" err="1" smtClean="0">
                <a:solidFill>
                  <a:srgbClr val="0070C0"/>
                </a:solidFill>
              </a:rPr>
              <a:t>phụ</a:t>
            </a:r>
            <a:r>
              <a:rPr lang="en-US" sz="4800" b="1" dirty="0" smtClean="0">
                <a:solidFill>
                  <a:srgbClr val="0070C0"/>
                </a:solidFill>
              </a:rPr>
              <a:t> h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429000" y="3186545"/>
            <a:ext cx="1181100" cy="5264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uýp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29000" y="3366650"/>
            <a:ext cx="1181100" cy="5264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19800" y="3186537"/>
            <a:ext cx="1181100" cy="5264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u</a:t>
            </a:r>
            <a:r>
              <a:rPr lang="en-US" sz="4800" b="1" dirty="0" err="1" smtClean="0">
                <a:solidFill>
                  <a:srgbClr val="FF0000"/>
                </a:solidFill>
              </a:rPr>
              <a:t>ỷu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19800" y="3366647"/>
            <a:ext cx="1181100" cy="5264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54382" y="5389439"/>
            <a:ext cx="914400" cy="5264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ýc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5562600"/>
            <a:ext cx="1260765" cy="5264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81800" y="5548766"/>
            <a:ext cx="1524000" cy="5264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0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2606041"/>
            <a:ext cx="2319337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743594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8" y="5561930"/>
            <a:ext cx="2124074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85" y="4535476"/>
            <a:ext cx="1140732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497941"/>
            <a:ext cx="123825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4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3" y="2852058"/>
            <a:ext cx="1186543" cy="118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6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4" b="89041" l="8904" r="93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8" y="4419600"/>
            <a:ext cx="1266825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8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89726" l="9589" r="931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3886200"/>
            <a:ext cx="1173480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10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89726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8" y="-320039"/>
            <a:ext cx="2939313" cy="34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rId22" action="ppaction://hlinksldjump" highlightClick="1"/>
          </p:cNvPr>
          <p:cNvSpPr/>
          <p:nvPr/>
        </p:nvSpPr>
        <p:spPr>
          <a:xfrm>
            <a:off x="8763000" y="6446520"/>
            <a:ext cx="381000" cy="411480"/>
          </a:xfrm>
          <a:prstGeom prst="actionButtonHo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371600" y="464820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33308" y="3676948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791834" y="2743200"/>
            <a:ext cx="1179966" cy="1179967"/>
            <a:chOff x="1791834" y="2743200"/>
            <a:chExt cx="1179966" cy="1179967"/>
          </a:xfrm>
        </p:grpSpPr>
        <p:pic>
          <p:nvPicPr>
            <p:cNvPr id="1029" name="Picture 5" descr="C:\Users\ADMIN\Desktop\3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05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834" y="2743200"/>
              <a:ext cx="1179966" cy="1179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1924450" y="2919160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1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3031507" y="299924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791857" y="3598634"/>
            <a:ext cx="1143000" cy="1143000"/>
            <a:chOff x="3791857" y="3598634"/>
            <a:chExt cx="1143000" cy="1143000"/>
          </a:xfrm>
        </p:grpSpPr>
        <p:pic>
          <p:nvPicPr>
            <p:cNvPr id="1031" name="Picture 7" descr="C:\Users\ADMIN\Desktop\5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857" y="359863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3905990" y="3706353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2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4495800" y="4615258"/>
            <a:ext cx="1029300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591178" y="4488179"/>
            <a:ext cx="1266825" cy="1266826"/>
            <a:chOff x="5591178" y="4488179"/>
            <a:chExt cx="1266825" cy="1266826"/>
          </a:xfrm>
        </p:grpSpPr>
        <p:pic>
          <p:nvPicPr>
            <p:cNvPr id="1033" name="Picture 9" descr="C:\Users\ADMIN\Desktop\7.png">
              <a:hlinkClick r:id="rId2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178" y="4488179"/>
              <a:ext cx="1266825" cy="126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5670238" y="4665183"/>
              <a:ext cx="1090777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3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6819780" y="401089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553200" y="2884170"/>
            <a:ext cx="1154430" cy="1154431"/>
            <a:chOff x="6553200" y="2884170"/>
            <a:chExt cx="1154430" cy="1154431"/>
          </a:xfrm>
        </p:grpSpPr>
        <p:pic>
          <p:nvPicPr>
            <p:cNvPr id="1035" name="Picture 11" descr="C:\Users\ADMIN\Desktop\9.pn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4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Oval 29"/>
          <p:cNvSpPr/>
          <p:nvPr/>
        </p:nvSpPr>
        <p:spPr>
          <a:xfrm>
            <a:off x="5846282" y="2409257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11451" y="790477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ADMIN\Desktop\512821722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8" y="4895850"/>
            <a:ext cx="808845" cy="101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8" y="2736708"/>
            <a:ext cx="4415578" cy="519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8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66 -0.24417 L 0.20677 -0.3547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5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43 -0.34139 L 0.4151 -0.2347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1 -0.10139 L 0.62343 -0.1013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177 -0.18139 L 0.72343 -0.3280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7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4 -0.42139 L 0.60364 -0.45972 C 0.59896 -0.46777 0.59722 -0.47805 0.59896 -0.48777 C 0.60069 -0.49805 0.60521 -0.505 0.61163 -0.50889 L 0.64097 -0.52694 " pathEditMode="relative" rAng="-4506391" ptsTypes="FffFF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677 -0.60772 L 0.65138 -0.50889 L 0.64635 -0.60772 L 0.64114 -0.50889 L 0.63611 -0.60772 L 0.63107 -0.50889 L 0.62569 -0.60772 L 0.62066 -0.50889 L 0.61545 -0.60772 L 0.61007 -0.50889 L 0.60503 -0.60772 L 0.59982 -0.50889 L 0.59496 -0.60772 L 0.58975 -0.50889 L 0.58437 -0.60772 L 0.57934 -0.50889 L 0.57413 -0.60772 " pathEditMode="relative" rAng="0" ptsTypes="FFFFFFFFFFFFFFFFF">
                                      <p:cBhvr>
                                        <p:cTn id="3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49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-0.01296 L 0.03802 -0.05856 C 0.04305 -0.06875 0.0526 -0.07824 0.06336 -0.08565 C 0.07586 -0.09421 0.08663 -0.09861 0.09583 -0.09815 L 0.13819 -0.09838 " pathEditMode="relative" rAng="-1629776" ptsTypes="FffFF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578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33 -0.0975 L 0.12066 -0.24417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733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77 -0.35473 L 0.32343 -0.34139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6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1 -0.23473 L 0.4901 -0.10139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3 -0.10139 L 0.7401 -0.18139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40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344 -0.32806 L 0.64011 -0.42139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466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t="60000" r="10290" b="7677"/>
          <a:stretch/>
        </p:blipFill>
        <p:spPr>
          <a:xfrm>
            <a:off x="0" y="284018"/>
            <a:ext cx="9067800" cy="61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9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331720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559185"/>
            <a:ext cx="4343400" cy="34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uýp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Điền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uyp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</a:rPr>
              <a:t>hay </a:t>
            </a:r>
            <a:r>
              <a:rPr lang="en-US" sz="4000" b="1" dirty="0" err="1" smtClean="0">
                <a:solidFill>
                  <a:srgbClr val="FF0000"/>
                </a:solidFill>
              </a:rPr>
              <a:t>uyu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B050"/>
                </a:solidFill>
              </a:rPr>
              <a:t>Đèn</a:t>
            </a:r>
            <a:r>
              <a:rPr lang="en-US" sz="4800" b="1" dirty="0" smtClean="0">
                <a:solidFill>
                  <a:srgbClr val="00B050"/>
                </a:solidFill>
              </a:rPr>
              <a:t> t ……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uỷu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Điền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uyp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</a:rPr>
              <a:t>hay </a:t>
            </a:r>
            <a:r>
              <a:rPr lang="en-US" sz="4000" b="1" dirty="0" err="1" smtClean="0">
                <a:solidFill>
                  <a:srgbClr val="FF0000"/>
                </a:solidFill>
              </a:rPr>
              <a:t>uyu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800" y="4873079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</a:rPr>
              <a:t>k</a:t>
            </a:r>
            <a:r>
              <a:rPr lang="en-US" sz="4800" b="1" dirty="0" err="1" smtClean="0">
                <a:solidFill>
                  <a:srgbClr val="00B050"/>
                </a:solidFill>
              </a:rPr>
              <a:t>h</a:t>
            </a:r>
            <a:r>
              <a:rPr lang="en-US" sz="4800" b="1" dirty="0" smtClean="0">
                <a:solidFill>
                  <a:srgbClr val="00B050"/>
                </a:solidFill>
              </a:rPr>
              <a:t>………. </a:t>
            </a:r>
            <a:r>
              <a:rPr lang="en-US" sz="4800" b="1" dirty="0" err="1" smtClean="0">
                <a:solidFill>
                  <a:srgbClr val="00B050"/>
                </a:solidFill>
              </a:rPr>
              <a:t>tay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uých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Điền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uynh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</a:rPr>
              <a:t>hay </a:t>
            </a:r>
            <a:r>
              <a:rPr lang="en-US" sz="4000" b="1" dirty="0" err="1" smtClean="0">
                <a:solidFill>
                  <a:srgbClr val="FF0000"/>
                </a:solidFill>
              </a:rPr>
              <a:t>uynh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h………… </a:t>
            </a:r>
            <a:r>
              <a:rPr lang="en-US" sz="4800" b="1" dirty="0" err="1" smtClean="0">
                <a:solidFill>
                  <a:srgbClr val="00B050"/>
                </a:solidFill>
              </a:rPr>
              <a:t>tay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hụ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uynh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Điền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uych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</a:rPr>
              <a:t>hay </a:t>
            </a:r>
            <a:r>
              <a:rPr lang="en-US" sz="4000" b="1" dirty="0" err="1" smtClean="0">
                <a:solidFill>
                  <a:srgbClr val="FF0000"/>
                </a:solidFill>
              </a:rPr>
              <a:t>uynh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</a:rPr>
              <a:t>p</a:t>
            </a:r>
            <a:r>
              <a:rPr lang="en-US" sz="4800" b="1" dirty="0" err="1" smtClean="0">
                <a:solidFill>
                  <a:srgbClr val="00B050"/>
                </a:solidFill>
              </a:rPr>
              <a:t>hụ</a:t>
            </a:r>
            <a:r>
              <a:rPr lang="en-US" sz="4800" b="1" dirty="0" smtClean="0">
                <a:solidFill>
                  <a:srgbClr val="00B050"/>
                </a:solidFill>
              </a:rPr>
              <a:t> h……….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0" t="38990" r="38024" b="56233"/>
          <a:stretch/>
        </p:blipFill>
        <p:spPr>
          <a:xfrm>
            <a:off x="0" y="152400"/>
            <a:ext cx="9144000" cy="114992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8600" y="1524000"/>
            <a:ext cx="8763000" cy="502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err="1" smtClean="0">
                <a:solidFill>
                  <a:srgbClr val="FF0000"/>
                </a:solidFill>
              </a:rPr>
              <a:t>uyp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hay </a:t>
            </a:r>
            <a:r>
              <a:rPr lang="en-US" sz="4800" b="1" dirty="0" err="1" smtClean="0">
                <a:solidFill>
                  <a:srgbClr val="FF0000"/>
                </a:solidFill>
              </a:rPr>
              <a:t>uyu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?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</a:rPr>
              <a:t>          </a:t>
            </a:r>
            <a:r>
              <a:rPr lang="en-US" sz="4800" b="1" dirty="0" err="1" smtClean="0">
                <a:solidFill>
                  <a:srgbClr val="0070C0"/>
                </a:solidFill>
              </a:rPr>
              <a:t>đèn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</a:rPr>
              <a:t>uýp</a:t>
            </a:r>
            <a:r>
              <a:rPr lang="en-US" sz="4800" b="1" dirty="0" smtClean="0">
                <a:solidFill>
                  <a:srgbClr val="0070C0"/>
                </a:solidFill>
              </a:rPr>
              <a:t>        </a:t>
            </a:r>
            <a:r>
              <a:rPr lang="en-US" sz="4800" b="1" dirty="0" err="1" smtClean="0">
                <a:solidFill>
                  <a:srgbClr val="0070C0"/>
                </a:solidFill>
              </a:rPr>
              <a:t>kh</a:t>
            </a:r>
            <a:r>
              <a:rPr lang="en-US" sz="4800" b="1" dirty="0" err="1" smtClean="0">
                <a:solidFill>
                  <a:srgbClr val="FF0000"/>
                </a:solidFill>
              </a:rPr>
              <a:t>uỷu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tay</a:t>
            </a:r>
            <a:endParaRPr lang="en-US" sz="4800" b="1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err="1" smtClean="0">
                <a:solidFill>
                  <a:srgbClr val="FF0000"/>
                </a:solidFill>
              </a:rPr>
              <a:t>Uynh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hay </a:t>
            </a:r>
            <a:r>
              <a:rPr lang="en-US" sz="4800" b="1" dirty="0" err="1" smtClean="0">
                <a:solidFill>
                  <a:srgbClr val="FF0000"/>
                </a:solidFill>
              </a:rPr>
              <a:t>uych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?    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</a:rPr>
              <a:t>       </a:t>
            </a:r>
            <a:r>
              <a:rPr lang="en-US" sz="4800" b="1" dirty="0" err="1">
                <a:solidFill>
                  <a:srgbClr val="0070C0"/>
                </a:solidFill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</a:rPr>
              <a:t>uých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tay</a:t>
            </a:r>
            <a:r>
              <a:rPr lang="en-US" sz="4800" b="1" dirty="0" smtClean="0">
                <a:solidFill>
                  <a:srgbClr val="0070C0"/>
                </a:solidFill>
              </a:rPr>
              <a:t>         </a:t>
            </a:r>
            <a:r>
              <a:rPr lang="en-US" sz="4800" b="1" dirty="0" err="1" smtClean="0">
                <a:solidFill>
                  <a:srgbClr val="0070C0"/>
                </a:solidFill>
              </a:rPr>
              <a:t>phụ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</a:rPr>
              <a:t>uynh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7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GIẢI LAO GIỮA GIỜ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7" t="51919" r="10896" b="7070"/>
          <a:stretch/>
        </p:blipFill>
        <p:spPr>
          <a:xfrm>
            <a:off x="0" y="152400"/>
            <a:ext cx="9033164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244876"/>
            <a:ext cx="449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+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gia</a:t>
            </a:r>
            <a:r>
              <a:rPr lang="en-US" sz="2400" b="1" dirty="0"/>
              <a:t> </a:t>
            </a:r>
            <a:r>
              <a:rPr lang="en-US" sz="2400" b="1" dirty="0" err="1"/>
              <a:t>đình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 ở </a:t>
            </a:r>
            <a:r>
              <a:rPr lang="en-US" sz="2400" b="1" dirty="0" err="1"/>
              <a:t>đâu</a:t>
            </a:r>
            <a:r>
              <a:rPr lang="en-US" sz="2400" b="1" dirty="0"/>
              <a:t>?</a:t>
            </a:r>
          </a:p>
          <a:p>
            <a:r>
              <a:rPr lang="en-US" sz="2400" b="1" dirty="0"/>
              <a:t>+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thấy</a:t>
            </a:r>
            <a:r>
              <a:rPr lang="en-US" sz="2400" b="1" dirty="0"/>
              <a:t> </a:t>
            </a:r>
            <a:r>
              <a:rPr lang="en-US" sz="2400" b="1" dirty="0" err="1"/>
              <a:t>gia</a:t>
            </a:r>
            <a:r>
              <a:rPr lang="en-US" sz="2400" b="1" dirty="0"/>
              <a:t> </a:t>
            </a:r>
            <a:r>
              <a:rPr lang="en-US" sz="2400" b="1" dirty="0" err="1"/>
              <a:t>đình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 </a:t>
            </a:r>
            <a:r>
              <a:rPr lang="en-US" sz="2400" b="1" dirty="0" err="1"/>
              <a:t>nơi</a:t>
            </a:r>
            <a:r>
              <a:rPr lang="en-US" sz="2400" b="1" dirty="0"/>
              <a:t> </a:t>
            </a:r>
            <a:r>
              <a:rPr lang="en-US" sz="2400" b="1" dirty="0" err="1"/>
              <a:t>đó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đẹp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?</a:t>
            </a:r>
          </a:p>
          <a:p>
            <a:r>
              <a:rPr lang="en-US" sz="2400" b="1" dirty="0"/>
              <a:t>+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nêu</a:t>
            </a:r>
            <a:r>
              <a:rPr lang="en-US" sz="2400" b="1" dirty="0"/>
              <a:t> </a:t>
            </a:r>
            <a:r>
              <a:rPr lang="en-US" sz="2400" b="1" dirty="0" err="1"/>
              <a:t>suy</a:t>
            </a:r>
            <a:r>
              <a:rPr lang="en-US" sz="2400" b="1" dirty="0"/>
              <a:t> </a:t>
            </a:r>
            <a:r>
              <a:rPr lang="en-US" sz="2400" b="1" dirty="0" err="1"/>
              <a:t>nghĩ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mình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chuyến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đó</a:t>
            </a:r>
            <a:r>
              <a:rPr lang="en-US" sz="2400" b="1" dirty="0"/>
              <a:t>?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857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44237" y="2826328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 smtClean="0">
                <a:solidFill>
                  <a:srgbClr val="7030A0"/>
                </a:solidFill>
                <a:latin typeface=".VnAvantH" pitchFamily="34" charset="0"/>
              </a:rPr>
              <a:t>TẠM BIỆT</a:t>
            </a:r>
            <a:endParaRPr lang="en-US" sz="7200" b="1" dirty="0">
              <a:solidFill>
                <a:srgbClr val="7030A0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0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12954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C©u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1: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Lµm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anh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th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×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cÇn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lµm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nh÷ng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g×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cho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em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?</a:t>
            </a:r>
            <a:r>
              <a:rPr lang="vi-VN" sz="3600" b="1" dirty="0" smtClean="0">
                <a:solidFill>
                  <a:srgbClr val="00B050"/>
                </a:solidFill>
                <a:latin typeface=".VnAvant" pitchFamily="34" charset="0"/>
              </a:rPr>
              <a:t> ­</a:t>
            </a:r>
            <a:endParaRPr lang="en-US" sz="3600" b="1" dirty="0">
              <a:solidFill>
                <a:srgbClr val="00B05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3429000"/>
            <a:ext cx="88392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C©u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2: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Em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thÝch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lµm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em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hay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lµm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anh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? V×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sao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?</a:t>
            </a:r>
            <a:endParaRPr lang="en-US" sz="3600" b="1" dirty="0">
              <a:solidFill>
                <a:srgbClr val="00B05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0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77" b="56107"/>
          <a:stretch/>
        </p:blipFill>
        <p:spPr>
          <a:xfrm>
            <a:off x="228600" y="415636"/>
            <a:ext cx="8643985" cy="468976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6309" y="4800600"/>
            <a:ext cx="8229600" cy="647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Gia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®×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tranh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gåm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nh÷ng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ai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  <a:p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5600700"/>
            <a:ext cx="8915400" cy="64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b="1" dirty="0" err="1" smtClean="0">
                <a:solidFill>
                  <a:srgbClr val="FF0000"/>
                </a:solidFill>
                <a:latin typeface=".VnAvant" pitchFamily="34" charset="0"/>
              </a:rPr>
              <a:t>Hä</a:t>
            </a:r>
            <a:r>
              <a:rPr lang="en-US" sz="3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3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.VnAvant" pitchFamily="34" charset="0"/>
              </a:rPr>
              <a:t>vui</a:t>
            </a:r>
            <a:r>
              <a:rPr lang="en-US" sz="3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3400" b="1" dirty="0" smtClean="0">
                <a:solidFill>
                  <a:srgbClr val="FF0000"/>
                </a:solidFill>
                <a:latin typeface=".VnAvant" pitchFamily="34" charset="0"/>
              </a:rPr>
              <a:t>? V× </a:t>
            </a:r>
            <a:r>
              <a:rPr lang="en-US" sz="3400" b="1" dirty="0" err="1" smtClean="0">
                <a:solidFill>
                  <a:srgbClr val="FF0000"/>
                </a:solidFill>
                <a:latin typeface=".VnAvant" pitchFamily="34" charset="0"/>
              </a:rPr>
              <a:t>sao</a:t>
            </a:r>
            <a:r>
              <a:rPr lang="en-US" sz="3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3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.VnAvant" pitchFamily="34" charset="0"/>
              </a:rPr>
              <a:t>biÕt</a:t>
            </a:r>
            <a:r>
              <a:rPr lang="en-US" sz="34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3400" b="1" dirty="0">
              <a:solidFill>
                <a:srgbClr val="FF0000"/>
              </a:solidFill>
              <a:latin typeface=".VnAvant" pitchFamily="34" charset="0"/>
            </a:endParaRPr>
          </a:p>
          <a:p>
            <a:pPr marL="0" indent="0">
              <a:buNone/>
            </a:pP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</a:rPr>
              <a:t>Tập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đọc</a:t>
            </a:r>
            <a:r>
              <a:rPr lang="en-US" sz="4800" b="1" dirty="0" smtClean="0">
                <a:solidFill>
                  <a:srgbClr val="0070C0"/>
                </a:solidFill>
              </a:rPr>
              <a:t/>
            </a:r>
            <a:br>
              <a:rPr lang="en-US" sz="4800" b="1" dirty="0" smtClean="0">
                <a:solidFill>
                  <a:srgbClr val="0070C0"/>
                </a:solidFill>
              </a:rPr>
            </a:br>
            <a:r>
              <a:rPr lang="en-US" sz="4800" b="1" dirty="0" err="1" smtClean="0">
                <a:solidFill>
                  <a:srgbClr val="00B050"/>
                </a:solidFill>
              </a:rPr>
              <a:t>Bài</a:t>
            </a:r>
            <a:r>
              <a:rPr lang="en-US" sz="4800" b="1" dirty="0" smtClean="0">
                <a:solidFill>
                  <a:srgbClr val="00B050"/>
                </a:solidFill>
              </a:rPr>
              <a:t> 3: </a:t>
            </a:r>
            <a:r>
              <a:rPr lang="en-US" sz="4800" b="1" dirty="0" err="1" smtClean="0">
                <a:solidFill>
                  <a:srgbClr val="FF0000"/>
                </a:solidFill>
              </a:rPr>
              <a:t>Cả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nhà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đi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chơi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núi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627" b="14695"/>
          <a:stretch/>
        </p:blipFill>
        <p:spPr>
          <a:xfrm>
            <a:off x="304800" y="1524000"/>
            <a:ext cx="8610600" cy="5105400"/>
          </a:xfrm>
        </p:spPr>
      </p:pic>
    </p:spTree>
    <p:extLst>
      <p:ext uri="{BB962C8B-B14F-4D97-AF65-F5344CB8AC3E}">
        <p14:creationId xmlns:p14="http://schemas.microsoft.com/office/powerpoint/2010/main" val="277867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khuya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,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tuýp</a:t>
            </a:r>
            <a:r>
              <a:rPr lang="en-US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,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huỳnh</a:t>
            </a:r>
            <a:r>
              <a:rPr lang="en-US" dirty="0" smtClean="0"/>
              <a:t> </a:t>
            </a:r>
            <a:r>
              <a:rPr lang="en-US" dirty="0" err="1" smtClean="0"/>
              <a:t>huỵch</a:t>
            </a:r>
            <a:r>
              <a:rPr lang="en-US" dirty="0" smtClean="0"/>
              <a:t>.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dốc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khúc</a:t>
            </a:r>
            <a:r>
              <a:rPr lang="en-US" dirty="0" smtClean="0"/>
              <a:t> </a:t>
            </a:r>
            <a:r>
              <a:rPr lang="en-US" dirty="0" err="1" smtClean="0"/>
              <a:t>khuỷu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cõng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. </a:t>
            </a:r>
            <a:r>
              <a:rPr lang="en-US" dirty="0" err="1" smtClean="0"/>
              <a:t>Thỉnh</a:t>
            </a:r>
            <a:r>
              <a:rPr lang="en-US" dirty="0" smtClean="0"/>
              <a:t> </a:t>
            </a:r>
            <a:r>
              <a:rPr lang="en-US" dirty="0" err="1" smtClean="0"/>
              <a:t>thoảng</a:t>
            </a:r>
            <a:r>
              <a:rPr lang="en-US" dirty="0" smtClean="0"/>
              <a:t>,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mồ</a:t>
            </a:r>
            <a:r>
              <a:rPr lang="en-US" dirty="0" smtClean="0"/>
              <a:t> </a:t>
            </a:r>
            <a:r>
              <a:rPr lang="en-US" dirty="0" err="1" smtClean="0"/>
              <a:t>hôi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,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89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597</Words>
  <Application>Microsoft Office PowerPoint</Application>
  <PresentationFormat>On-screen Show (4:3)</PresentationFormat>
  <Paragraphs>149</Paragraphs>
  <Slides>57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TẬP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 Bài 3: Cả nhà đi chơi núi</vt:lpstr>
      <vt:lpstr>Cả nhà đi chơi núi</vt:lpstr>
      <vt:lpstr>Ôn vần</vt:lpstr>
      <vt:lpstr>Cả nhà đi chơi núi</vt:lpstr>
      <vt:lpstr>Ôn vần</vt:lpstr>
      <vt:lpstr>PowerPoint Presentation</vt:lpstr>
      <vt:lpstr>Cả nhà đi chơi núi</vt:lpstr>
      <vt:lpstr>PowerPoint Presentation</vt:lpstr>
      <vt:lpstr>PowerPoint Presentation</vt:lpstr>
      <vt:lpstr>Cả nhà đi chơi núi</vt:lpstr>
      <vt:lpstr>PowerPoint Presentation</vt:lpstr>
      <vt:lpstr>PowerPoint Presentation</vt:lpstr>
      <vt:lpstr>Cả nhà đi chơi núi</vt:lpstr>
      <vt:lpstr>Cả nhà đi chơi núi</vt:lpstr>
      <vt:lpstr>Cả nhà đi chơi núi</vt:lpstr>
      <vt:lpstr>Cả nhà đi chơi núi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Tuýp thuốc</vt:lpstr>
      <vt:lpstr>côn trùng</vt:lpstr>
      <vt:lpstr>PowerPoint Presentation</vt:lpstr>
      <vt:lpstr>khúc  khuỷu</vt:lpstr>
      <vt:lpstr>PowerPoint Presentation</vt:lpstr>
      <vt:lpstr>Cả nhà đi chơi núi</vt:lpstr>
      <vt:lpstr>Cả nhà đi chơi núi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Windows User</dc:creator>
  <cp:lastModifiedBy>Windows User</cp:lastModifiedBy>
  <cp:revision>51</cp:revision>
  <dcterms:created xsi:type="dcterms:W3CDTF">2020-08-15T16:25:11Z</dcterms:created>
  <dcterms:modified xsi:type="dcterms:W3CDTF">2020-08-21T16:50:13Z</dcterms:modified>
</cp:coreProperties>
</file>