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8"/>
  </p:notesMasterIdLst>
  <p:sldIdLst>
    <p:sldId id="267" r:id="rId2"/>
    <p:sldId id="268" r:id="rId3"/>
    <p:sldId id="259" r:id="rId4"/>
    <p:sldId id="261" r:id="rId5"/>
    <p:sldId id="265" r:id="rId6"/>
    <p:sldId id="264" r:id="rId7"/>
  </p:sldIdLst>
  <p:sldSz cx="9144000" cy="5143500" type="screen16x9"/>
  <p:notesSz cx="6858000" cy="9144000"/>
  <p:embeddedFontLst>
    <p:embeddedFont>
      <p:font typeface="Baloo 2" panose="020B0604020202020204" charset="0"/>
      <p:regular r:id="rId9"/>
      <p:bold r:id="rId10"/>
    </p:embeddedFont>
    <p:embeddedFont>
      <p:font typeface="Pangolin" panose="020B0604020202020204" charset="0"/>
      <p:regular r:id="rId11"/>
    </p:embeddedFont>
    <p:embeddedFont>
      <p:font typeface="UTM Androgyne" panose="02040603050506020204" pitchFamily="18" charset="0"/>
      <p:regular r:id="rId12"/>
    </p:embeddedFont>
    <p:embeddedFont>
      <p:font typeface="UTM Cookies" panose="02040603050506020204" pitchFamily="18" charset="0"/>
      <p:regular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8C54"/>
    <a:srgbClr val="62BB47"/>
    <a:srgbClr val="00A651"/>
    <a:srgbClr val="AC98C9"/>
    <a:srgbClr val="E5E1EE"/>
    <a:srgbClr val="A165AB"/>
    <a:srgbClr val="FAD5E6"/>
    <a:srgbClr val="BDD646"/>
    <a:srgbClr val="E8F0C7"/>
    <a:srgbClr val="DDE9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4660"/>
  </p:normalViewPr>
  <p:slideViewPr>
    <p:cSldViewPr snapToGrid="0">
      <p:cViewPr varScale="1">
        <p:scale>
          <a:sx n="83" d="100"/>
          <a:sy n="83" d="100"/>
        </p:scale>
        <p:origin x="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952022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25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2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BA8CBA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8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CHIA SẺ</a:t>
            </a:r>
            <a:r>
              <a:rPr lang="en-US" sz="48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CỘNG ĐỒNG</a:t>
            </a:r>
            <a:endParaRPr lang="en-US" sz="48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05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C98C9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9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MÔI</a:t>
            </a:r>
            <a:r>
              <a:rPr lang="en-US" sz="44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TRƯỜNG QUANH EM</a:t>
            </a:r>
            <a:endParaRPr lang="en-US" sz="44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C98C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37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991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37022"/>
                </a:solidFill>
              </a:rPr>
              <a:t>FeistyForwarders_0968120672</a:t>
            </a:r>
          </a:p>
        </p:txBody>
      </p:sp>
      <p:sp>
        <p:nvSpPr>
          <p:cNvPr id="18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2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RÈN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NẾP SỐNG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5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97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41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 ĐỀ 4</a:t>
              </a:r>
              <a:endParaRPr lang="en-US" sz="2800" dirty="0">
                <a:solidFill>
                  <a:srgbClr val="43803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38446" y="666654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PHỤC VỤ BẢN THÂN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76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2D050"/>
              </a:solidFill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 ĐỀ 5</a:t>
              </a:r>
              <a:endParaRPr lang="en-US" sz="2800" dirty="0">
                <a:ln>
                  <a:solidFill>
                    <a:srgbClr val="438030"/>
                  </a:solidFill>
                </a:ln>
                <a:solidFill>
                  <a:srgbClr val="92D05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48166" y="710196"/>
            <a:ext cx="3707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GIA ĐÌNH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THÂN THƯƠNG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BDD64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33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5">
                    <a:lumMod val="75000"/>
                  </a:schemeClr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 ĐỀ 6</a:t>
              </a:r>
              <a:endParaRPr lang="en-US" sz="2800" dirty="0">
                <a:solidFill>
                  <a:schemeClr val="accent6">
                    <a:lumMod val="50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000" baseline="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CHĂM SÓC VÀ BẢO VỆ BẢN THÂN</a:t>
            </a:r>
            <a:endParaRPr lang="en-US" sz="4000" dirty="0">
              <a:ln w="28575" cmpd="thickThin">
                <a:solidFill>
                  <a:srgbClr val="0070C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70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1" r:id="rId2"/>
    <p:sldLayoutId id="2147483679" r:id="rId3"/>
    <p:sldLayoutId id="2147483680" r:id="rId4"/>
    <p:sldLayoutId id="2147483672" r:id="rId5"/>
    <p:sldLayoutId id="2147483681" r:id="rId6"/>
    <p:sldLayoutId id="2147483673" r:id="rId7"/>
    <p:sldLayoutId id="2147483682" r:id="rId8"/>
    <p:sldLayoutId id="2147483674" r:id="rId9"/>
    <p:sldLayoutId id="2147483683" r:id="rId10"/>
    <p:sldLayoutId id="2147483675" r:id="rId11"/>
    <p:sldLayoutId id="2147483684" r:id="rId12"/>
    <p:sldLayoutId id="2147483677" r:id="rId13"/>
    <p:sldLayoutId id="2147483685" r:id="rId14"/>
    <p:sldLayoutId id="2147483678" r:id="rId15"/>
    <p:sldLayoutId id="2147483655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5" Type="http://schemas.microsoft.com/office/2007/relationships/hdphoto" Target="../media/hdphoto6.wd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BC7442D-17D8-457E-9DD3-10F9522317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636" y="2279278"/>
            <a:ext cx="3951622" cy="1426500"/>
          </a:xfrm>
        </p:spPr>
        <p:txBody>
          <a:bodyPr/>
          <a:lstStyle/>
          <a:p>
            <a:r>
              <a:rPr lang="vi-VN" dirty="0"/>
              <a:t>Bài 22: Những vật dụng bảo vệ em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4358A4A-8847-481F-AEE8-340A8C7C7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7664" y="4136473"/>
            <a:ext cx="3657600" cy="567000"/>
          </a:xfrm>
        </p:spPr>
        <p:txBody>
          <a:bodyPr/>
          <a:lstStyle/>
          <a:p>
            <a:r>
              <a:rPr lang="vi-VN" dirty="0"/>
              <a:t>Lớp:...</a:t>
            </a:r>
          </a:p>
        </p:txBody>
      </p:sp>
    </p:spTree>
    <p:extLst>
      <p:ext uri="{BB962C8B-B14F-4D97-AF65-F5344CB8AC3E}">
        <p14:creationId xmlns:p14="http://schemas.microsoft.com/office/powerpoint/2010/main" val="199710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270E55-4C27-4031-8FBC-80B17028F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3257" y="1252719"/>
            <a:ext cx="7081284" cy="348596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8F75857-7142-4FF3-970E-46269B51A6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65" y="372965"/>
            <a:ext cx="766079" cy="9035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9CD8D4-0D11-4BF7-B55C-0A5CF0656139}"/>
              </a:ext>
            </a:extLst>
          </p:cNvPr>
          <p:cNvSpPr txBox="1"/>
          <p:nvPr/>
        </p:nvSpPr>
        <p:spPr>
          <a:xfrm>
            <a:off x="1206044" y="193812"/>
            <a:ext cx="7666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E42428"/>
                </a:solidFill>
              </a:rPr>
              <a:t>Sinh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hoạt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dưới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cờ</a:t>
            </a:r>
          </a:p>
          <a:p>
            <a:pPr algn="just"/>
            <a:r>
              <a:rPr lang="vi-VN" sz="2400" dirty="0"/>
              <a:t>Nghe hướng dẫn cách phòng tránh các dịch bệnh thông thường.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2713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C60BB4B-C1C6-4CBB-801E-3669789B156E}"/>
              </a:ext>
            </a:extLst>
          </p:cNvPr>
          <p:cNvSpPr txBox="1"/>
          <p:nvPr/>
        </p:nvSpPr>
        <p:spPr>
          <a:xfrm>
            <a:off x="1428963" y="579974"/>
            <a:ext cx="76145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2">
                    <a:lumMod val="10000"/>
                  </a:schemeClr>
                </a:solidFill>
              </a:rPr>
              <a:t>1. Chia </a:t>
            </a:r>
            <a:r>
              <a:rPr lang="vi-VN" sz="1800" dirty="0">
                <a:solidFill>
                  <a:schemeClr val="tx2">
                    <a:lumMod val="10000"/>
                  </a:schemeClr>
                </a:solidFill>
              </a:rPr>
              <a:t>sẻ cách sử dụng các vật dụng bảo vệ sức khỏe của em.</a:t>
            </a:r>
          </a:p>
          <a:p>
            <a:pPr marL="342900" indent="-342900">
              <a:buFontTx/>
              <a:buChar char="-"/>
            </a:pPr>
            <a:r>
              <a:rPr lang="vi-VN" sz="1800" dirty="0">
                <a:solidFill>
                  <a:schemeClr val="tx2">
                    <a:lumMod val="10000"/>
                  </a:schemeClr>
                </a:solidFill>
              </a:rPr>
              <a:t>Kể tên các vật dụng.</a:t>
            </a:r>
          </a:p>
          <a:p>
            <a:pPr marL="342900" indent="-342900">
              <a:buFontTx/>
              <a:buChar char="-"/>
            </a:pPr>
            <a:r>
              <a:rPr lang="vi-VN" sz="1800" dirty="0">
                <a:solidFill>
                  <a:schemeClr val="tx2">
                    <a:lumMod val="10000"/>
                  </a:schemeClr>
                </a:solidFill>
              </a:rPr>
              <a:t>Nêu công dụng và cách dùng các vật dụng đó.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E532C59-C545-415F-8D86-8B4E25A7E1C1}"/>
              </a:ext>
            </a:extLst>
          </p:cNvPr>
          <p:cNvGrpSpPr/>
          <p:nvPr/>
        </p:nvGrpSpPr>
        <p:grpSpPr>
          <a:xfrm>
            <a:off x="609699" y="227050"/>
            <a:ext cx="4908845" cy="917962"/>
            <a:chOff x="609699" y="227050"/>
            <a:chExt cx="4908845" cy="91796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294CFF77-BAFD-498D-83ED-1509D2CA2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99" y="240011"/>
              <a:ext cx="819264" cy="905001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AB1F049-D2F5-4DE5-A645-FC2593112B5C}"/>
                </a:ext>
              </a:extLst>
            </p:cNvPr>
            <p:cNvSpPr/>
            <p:nvPr/>
          </p:nvSpPr>
          <p:spPr>
            <a:xfrm>
              <a:off x="1428963" y="227050"/>
              <a:ext cx="408958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err="1">
                  <a:solidFill>
                    <a:srgbClr val="FF7C0A"/>
                  </a:solidFill>
                </a:rPr>
                <a:t>Hoạt</a:t>
              </a:r>
              <a:r>
                <a:rPr lang="en-US" sz="2000" b="1" dirty="0">
                  <a:solidFill>
                    <a:srgbClr val="FF7C0A"/>
                  </a:solidFill>
                </a:rPr>
                <a:t> </a:t>
              </a:r>
              <a:r>
                <a:rPr lang="en-US" sz="2000" b="1" dirty="0" err="1">
                  <a:solidFill>
                    <a:srgbClr val="FF7C0A"/>
                  </a:solidFill>
                </a:rPr>
                <a:t>động</a:t>
              </a:r>
              <a:r>
                <a:rPr lang="en-US" sz="2000" b="1" dirty="0">
                  <a:solidFill>
                    <a:srgbClr val="FF7C0A"/>
                  </a:solidFill>
                </a:rPr>
                <a:t> </a:t>
              </a:r>
              <a:r>
                <a:rPr lang="en-US" sz="2000" b="1" dirty="0" err="1">
                  <a:solidFill>
                    <a:srgbClr val="FF7C0A"/>
                  </a:solidFill>
                </a:rPr>
                <a:t>giáo</a:t>
              </a:r>
              <a:r>
                <a:rPr lang="en-US" sz="2000" b="1" dirty="0">
                  <a:solidFill>
                    <a:srgbClr val="FF7C0A"/>
                  </a:solidFill>
                </a:rPr>
                <a:t> </a:t>
              </a:r>
              <a:r>
                <a:rPr lang="en-US" sz="2000" b="1" dirty="0" err="1">
                  <a:solidFill>
                    <a:srgbClr val="FF7C0A"/>
                  </a:solidFill>
                </a:rPr>
                <a:t>dục</a:t>
              </a:r>
              <a:r>
                <a:rPr lang="en-US" sz="2000" b="1" dirty="0">
                  <a:solidFill>
                    <a:srgbClr val="FF7C0A"/>
                  </a:solidFill>
                </a:rPr>
                <a:t> </a:t>
              </a:r>
              <a:r>
                <a:rPr lang="en-US" sz="2000" b="1" dirty="0" err="1">
                  <a:solidFill>
                    <a:srgbClr val="FF7C0A"/>
                  </a:solidFill>
                </a:rPr>
                <a:t>theo</a:t>
              </a:r>
              <a:r>
                <a:rPr lang="en-US" sz="2000" b="1" dirty="0">
                  <a:solidFill>
                    <a:srgbClr val="FF7C0A"/>
                  </a:solidFill>
                </a:rPr>
                <a:t> </a:t>
              </a:r>
              <a:r>
                <a:rPr lang="en-US" sz="2000" b="1" dirty="0" err="1">
                  <a:solidFill>
                    <a:srgbClr val="FF7C0A"/>
                  </a:solidFill>
                </a:rPr>
                <a:t>chủ</a:t>
              </a:r>
              <a:r>
                <a:rPr lang="en-US" sz="2000" b="1" dirty="0">
                  <a:solidFill>
                    <a:srgbClr val="FF7C0A"/>
                  </a:solidFill>
                </a:rPr>
                <a:t> </a:t>
              </a:r>
              <a:r>
                <a:rPr lang="en-US" sz="2000" b="1" dirty="0" err="1">
                  <a:solidFill>
                    <a:srgbClr val="FF7C0A"/>
                  </a:solidFill>
                </a:rPr>
                <a:t>đề</a:t>
              </a:r>
              <a:endParaRPr lang="vi-VN" sz="2000" dirty="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57669EA1-6F2F-4505-83EA-3EC779CB60C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7556" y="1484975"/>
            <a:ext cx="6928888" cy="331145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69C2B11-23CD-4400-817C-5467A0424D42}"/>
              </a:ext>
            </a:extLst>
          </p:cNvPr>
          <p:cNvSpPr/>
          <p:nvPr/>
        </p:nvSpPr>
        <p:spPr>
          <a:xfrm>
            <a:off x="671622" y="1646899"/>
            <a:ext cx="1327299" cy="45417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solidFill>
                  <a:srgbClr val="0070C0"/>
                </a:solidFill>
              </a:rPr>
              <a:t>Khẩu trang</a:t>
            </a:r>
            <a:endParaRPr lang="vi-VN" sz="1600" b="1" dirty="0">
              <a:solidFill>
                <a:srgbClr val="0070C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01B4E3D-762F-4CDE-8854-312B638B5361}"/>
              </a:ext>
            </a:extLst>
          </p:cNvPr>
          <p:cNvSpPr/>
          <p:nvPr/>
        </p:nvSpPr>
        <p:spPr>
          <a:xfrm>
            <a:off x="3823290" y="1653332"/>
            <a:ext cx="1327299" cy="45417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70C0"/>
                </a:solidFill>
              </a:rPr>
              <a:t>Xà phòng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7BD97DE-4419-4D32-8C6B-0DE88C7C763D}"/>
              </a:ext>
            </a:extLst>
          </p:cNvPr>
          <p:cNvSpPr/>
          <p:nvPr/>
        </p:nvSpPr>
        <p:spPr>
          <a:xfrm>
            <a:off x="6974958" y="1653332"/>
            <a:ext cx="1327299" cy="45417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solidFill>
                  <a:srgbClr val="0070C0"/>
                </a:solidFill>
              </a:rPr>
              <a:t>Nước muối</a:t>
            </a:r>
            <a:endParaRPr lang="vi-VN" sz="1600" b="1" dirty="0">
              <a:solidFill>
                <a:srgbClr val="0070C0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DD3BA45-9E8A-4C3E-A834-57F3B967288B}"/>
              </a:ext>
            </a:extLst>
          </p:cNvPr>
          <p:cNvSpPr/>
          <p:nvPr/>
        </p:nvSpPr>
        <p:spPr>
          <a:xfrm>
            <a:off x="671622" y="3179594"/>
            <a:ext cx="1327299" cy="45417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70C0"/>
                </a:solidFill>
              </a:rPr>
              <a:t>Mũ, nón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AA208C8-29FB-4E15-8640-0426AF9FD505}"/>
              </a:ext>
            </a:extLst>
          </p:cNvPr>
          <p:cNvSpPr/>
          <p:nvPr/>
        </p:nvSpPr>
        <p:spPr>
          <a:xfrm>
            <a:off x="3823290" y="3186027"/>
            <a:ext cx="1327299" cy="45417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70C0"/>
                </a:solidFill>
              </a:rPr>
              <a:t>Ô, áo mưa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9747525-6898-4195-9CF0-4609F47CFAFD}"/>
              </a:ext>
            </a:extLst>
          </p:cNvPr>
          <p:cNvSpPr/>
          <p:nvPr/>
        </p:nvSpPr>
        <p:spPr>
          <a:xfrm>
            <a:off x="6974958" y="3186027"/>
            <a:ext cx="1497420" cy="45417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solidFill>
                  <a:srgbClr val="0070C0"/>
                </a:solidFill>
              </a:rPr>
              <a:t>Mũ bảo hiểm</a:t>
            </a:r>
            <a:endParaRPr lang="vi-VN" sz="1600" b="1" dirty="0">
              <a:solidFill>
                <a:srgbClr val="0070C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49B5CA-FF25-4D8E-908F-895C6FA45C3F}"/>
              </a:ext>
            </a:extLst>
          </p:cNvPr>
          <p:cNvSpPr txBox="1"/>
          <p:nvPr/>
        </p:nvSpPr>
        <p:spPr>
          <a:xfrm>
            <a:off x="531010" y="2673100"/>
            <a:ext cx="2541799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</a:rPr>
              <a:t>Tránh lây lan vi khuẩn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A7167D-72FA-4EF2-BD96-D1701A08221D}"/>
              </a:ext>
            </a:extLst>
          </p:cNvPr>
          <p:cNvSpPr txBox="1"/>
          <p:nvPr/>
        </p:nvSpPr>
        <p:spPr>
          <a:xfrm>
            <a:off x="4800293" y="2673100"/>
            <a:ext cx="2541799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</a:rPr>
              <a:t>Sát khuẩn, diệt khuẩn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AC7A2A-C154-48E5-A8C8-4B4CC4A1D364}"/>
              </a:ext>
            </a:extLst>
          </p:cNvPr>
          <p:cNvSpPr txBox="1"/>
          <p:nvPr/>
        </p:nvSpPr>
        <p:spPr>
          <a:xfrm>
            <a:off x="671622" y="4306913"/>
            <a:ext cx="1389222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1800">
                <a:solidFill>
                  <a:srgbClr val="FF0000"/>
                </a:solidFill>
              </a:rPr>
              <a:t>Tránh nắng</a:t>
            </a:r>
            <a:endParaRPr lang="vi-VN" sz="18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43FE07-7EFB-4038-B3EB-9D75334483A7}"/>
              </a:ext>
            </a:extLst>
          </p:cNvPr>
          <p:cNvSpPr txBox="1"/>
          <p:nvPr/>
        </p:nvSpPr>
        <p:spPr>
          <a:xfrm>
            <a:off x="3132980" y="4306913"/>
            <a:ext cx="1389222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1800">
                <a:solidFill>
                  <a:srgbClr val="FF0000"/>
                </a:solidFill>
              </a:rPr>
              <a:t>Tránh mưa</a:t>
            </a:r>
            <a:endParaRPr lang="vi-VN" sz="1800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C16A7A5-2A2C-4214-8F86-D33050B2A3E2}"/>
              </a:ext>
            </a:extLst>
          </p:cNvPr>
          <p:cNvSpPr txBox="1"/>
          <p:nvPr/>
        </p:nvSpPr>
        <p:spPr>
          <a:xfrm>
            <a:off x="5595529" y="4306913"/>
            <a:ext cx="1389222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</a:rPr>
              <a:t>Bảo vệ đầu</a:t>
            </a:r>
          </a:p>
        </p:txBody>
      </p:sp>
    </p:spTree>
    <p:extLst>
      <p:ext uri="{BB962C8B-B14F-4D97-AF65-F5344CB8AC3E}">
        <p14:creationId xmlns:p14="http://schemas.microsoft.com/office/powerpoint/2010/main" val="252081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EA6FA6-0409-4968-8F2A-D104D5DEBAA9}"/>
              </a:ext>
            </a:extLst>
          </p:cNvPr>
          <p:cNvSpPr txBox="1"/>
          <p:nvPr/>
        </p:nvSpPr>
        <p:spPr>
          <a:xfrm>
            <a:off x="532720" y="289712"/>
            <a:ext cx="8311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2.</a:t>
            </a:r>
            <a:r>
              <a:rPr lang="vi-VN" sz="2400" dirty="0">
                <a:solidFill>
                  <a:schemeClr val="tx2">
                    <a:lumMod val="10000"/>
                  </a:schemeClr>
                </a:solidFill>
              </a:rPr>
              <a:t> Thực hành sử dụng các vật dụng để bảo vệ mình.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54EFCD-0093-4119-980A-7DD2E63AAB63}"/>
              </a:ext>
            </a:extLst>
          </p:cNvPr>
          <p:cNvSpPr/>
          <p:nvPr/>
        </p:nvSpPr>
        <p:spPr>
          <a:xfrm>
            <a:off x="532719" y="631102"/>
            <a:ext cx="83112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vi-VN" sz="2400" dirty="0">
                <a:solidFill>
                  <a:schemeClr val="tx2">
                    <a:lumMod val="10000"/>
                  </a:schemeClr>
                </a:solidFill>
              </a:rPr>
              <a:t>Tập làm trong nhóm.</a:t>
            </a:r>
          </a:p>
          <a:p>
            <a:pPr marL="342900" indent="-342900">
              <a:buFontTx/>
              <a:buChar char="-"/>
            </a:pPr>
            <a:r>
              <a:rPr lang="vi-VN" sz="2400" dirty="0">
                <a:solidFill>
                  <a:schemeClr val="tx2">
                    <a:lumMod val="10000"/>
                  </a:schemeClr>
                </a:solidFill>
              </a:rPr>
              <a:t>Thực hành trước lớp.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C92BF4-09A2-492E-A7C4-3AC59B1D69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9865" y="1415801"/>
            <a:ext cx="8016949" cy="26070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C64EB2-BA91-4422-91BC-EFE3EADBE345}"/>
              </a:ext>
            </a:extLst>
          </p:cNvPr>
          <p:cNvSpPr txBox="1"/>
          <p:nvPr/>
        </p:nvSpPr>
        <p:spPr>
          <a:xfrm>
            <a:off x="775559" y="3930458"/>
            <a:ext cx="1850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</a:rPr>
              <a:t>Đeo khẩu trang để tránh lây lan vi khuẩn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48E364-ACB3-4C2A-B72B-6816DB605115}"/>
              </a:ext>
            </a:extLst>
          </p:cNvPr>
          <p:cNvSpPr txBox="1"/>
          <p:nvPr/>
        </p:nvSpPr>
        <p:spPr>
          <a:xfrm>
            <a:off x="2773389" y="3930458"/>
            <a:ext cx="1850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</a:rPr>
              <a:t>Rửa tay sát khuẩn thường xuyên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817E1A-A2CE-4C95-9371-0458CC8083BE}"/>
              </a:ext>
            </a:extLst>
          </p:cNvPr>
          <p:cNvSpPr txBox="1"/>
          <p:nvPr/>
        </p:nvSpPr>
        <p:spPr>
          <a:xfrm>
            <a:off x="4771219" y="3930458"/>
            <a:ext cx="1850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</a:rPr>
              <a:t>Nhỏ thuốc mũi để làm sạch đường hô hấp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C4BECD-1C91-427D-88C8-CE372A9915E8}"/>
              </a:ext>
            </a:extLst>
          </p:cNvPr>
          <p:cNvSpPr txBox="1"/>
          <p:nvPr/>
        </p:nvSpPr>
        <p:spPr>
          <a:xfrm>
            <a:off x="6769049" y="3930458"/>
            <a:ext cx="1850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</a:rPr>
              <a:t>Đội mũ bảo hiểm để bảo vệ vùng đầu</a:t>
            </a:r>
          </a:p>
        </p:txBody>
      </p:sp>
    </p:spTree>
    <p:extLst>
      <p:ext uri="{BB962C8B-B14F-4D97-AF65-F5344CB8AC3E}">
        <p14:creationId xmlns:p14="http://schemas.microsoft.com/office/powerpoint/2010/main" val="215918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9" grpId="0" build="p"/>
      <p:bldP spid="5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B2FF9607-6D8D-4B98-A5EB-A2B0C8D2F53C}"/>
              </a:ext>
            </a:extLst>
          </p:cNvPr>
          <p:cNvGrpSpPr/>
          <p:nvPr/>
        </p:nvGrpSpPr>
        <p:grpSpPr>
          <a:xfrm>
            <a:off x="488950" y="345721"/>
            <a:ext cx="8166100" cy="1648179"/>
            <a:chOff x="488950" y="345721"/>
            <a:chExt cx="8166100" cy="164817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90B970D3-415C-4E02-B66F-FFD0FD224E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1866"/>
            <a:stretch/>
          </p:blipFill>
          <p:spPr>
            <a:xfrm>
              <a:off x="488950" y="368830"/>
              <a:ext cx="8166100" cy="1625070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4EEC395-BD3E-46C9-91D5-843BF564C4F6}"/>
                </a:ext>
              </a:extLst>
            </p:cNvPr>
            <p:cNvSpPr/>
            <p:nvPr/>
          </p:nvSpPr>
          <p:spPr>
            <a:xfrm>
              <a:off x="1532384" y="345721"/>
              <a:ext cx="4094391" cy="6588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A651"/>
                  </a:solidFill>
                </a:rPr>
                <a:t>Hoạt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động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sau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giờ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học</a:t>
              </a:r>
              <a:endParaRPr lang="en-US" sz="2800" b="1" dirty="0">
                <a:solidFill>
                  <a:srgbClr val="00A65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F9BACBD-7E6D-47DD-90A1-D6EFC17CEBF7}"/>
                </a:ext>
              </a:extLst>
            </p:cNvPr>
            <p:cNvSpPr txBox="1"/>
            <p:nvPr/>
          </p:nvSpPr>
          <p:spPr>
            <a:xfrm>
              <a:off x="1250257" y="1052712"/>
              <a:ext cx="71698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400" dirty="0"/>
                <a:t>Thường xuyên sử dụng các vật dụng để bảo vệ sức khỏe của em.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1EE77CE-B078-4762-9AE2-5C7211CA853C}"/>
                </a:ext>
              </a:extLst>
            </p:cNvPr>
            <p:cNvSpPr/>
            <p:nvPr/>
          </p:nvSpPr>
          <p:spPr>
            <a:xfrm>
              <a:off x="627538" y="345721"/>
              <a:ext cx="766258" cy="766106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 7">
              <a:extLst>
                <a:ext uri="{FF2B5EF4-FFF2-40B4-BE49-F238E27FC236}">
                  <a16:creationId xmlns:a16="http://schemas.microsoft.com/office/drawing/2014/main" id="{DE3C670E-8440-45B9-BD08-3106088D3E94}"/>
                </a:ext>
              </a:extLst>
            </p:cNvPr>
            <p:cNvSpPr/>
            <p:nvPr/>
          </p:nvSpPr>
          <p:spPr>
            <a:xfrm>
              <a:off x="692249" y="454039"/>
              <a:ext cx="653240" cy="512660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57237 w 2714625"/>
                <a:gd name="connsiteY21" fmla="*/ 1954213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64381 w 2714625"/>
                <a:gd name="connsiteY21" fmla="*/ 1947070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8">
              <a:extLst>
                <a:ext uri="{FF2B5EF4-FFF2-40B4-BE49-F238E27FC236}">
                  <a16:creationId xmlns:a16="http://schemas.microsoft.com/office/drawing/2014/main" id="{06D8A0B4-06C3-4AC7-9B9F-E0EC2372E202}"/>
                </a:ext>
              </a:extLst>
            </p:cNvPr>
            <p:cNvSpPr/>
            <p:nvPr/>
          </p:nvSpPr>
          <p:spPr>
            <a:xfrm>
              <a:off x="1198768" y="486524"/>
              <a:ext cx="102976" cy="118508"/>
            </a:xfrm>
            <a:custGeom>
              <a:avLst/>
              <a:gdLst>
                <a:gd name="connsiteX0" fmla="*/ 155609 w 427928"/>
                <a:gd name="connsiteY0" fmla="*/ 70 h 492474"/>
                <a:gd name="connsiteX1" fmla="*/ 57184 w 427928"/>
                <a:gd name="connsiteY1" fmla="*/ 111195 h 492474"/>
                <a:gd name="connsiteX2" fmla="*/ 34 w 427928"/>
                <a:gd name="connsiteY2" fmla="*/ 235020 h 492474"/>
                <a:gd name="connsiteX3" fmla="*/ 50834 w 427928"/>
                <a:gd name="connsiteY3" fmla="*/ 393770 h 492474"/>
                <a:gd name="connsiteX4" fmla="*/ 171484 w 427928"/>
                <a:gd name="connsiteY4" fmla="*/ 469970 h 492474"/>
                <a:gd name="connsiteX5" fmla="*/ 292134 w 427928"/>
                <a:gd name="connsiteY5" fmla="*/ 492195 h 492474"/>
                <a:gd name="connsiteX6" fmla="*/ 349284 w 427928"/>
                <a:gd name="connsiteY6" fmla="*/ 479495 h 492474"/>
                <a:gd name="connsiteX7" fmla="*/ 412784 w 427928"/>
                <a:gd name="connsiteY7" fmla="*/ 438220 h 492474"/>
                <a:gd name="connsiteX8" fmla="*/ 406434 w 427928"/>
                <a:gd name="connsiteY8" fmla="*/ 422345 h 492474"/>
                <a:gd name="connsiteX9" fmla="*/ 184184 w 427928"/>
                <a:gd name="connsiteY9" fmla="*/ 215970 h 492474"/>
                <a:gd name="connsiteX10" fmla="*/ 168309 w 427928"/>
                <a:gd name="connsiteY10" fmla="*/ 171520 h 492474"/>
                <a:gd name="connsiteX11" fmla="*/ 165134 w 427928"/>
                <a:gd name="connsiteY11" fmla="*/ 95320 h 492474"/>
                <a:gd name="connsiteX12" fmla="*/ 155609 w 427928"/>
                <a:gd name="connsiteY12" fmla="*/ 70 h 49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928" h="492474">
                  <a:moveTo>
                    <a:pt x="155609" y="70"/>
                  </a:moveTo>
                  <a:cubicBezTo>
                    <a:pt x="137617" y="2716"/>
                    <a:pt x="83113" y="72037"/>
                    <a:pt x="57184" y="111195"/>
                  </a:cubicBezTo>
                  <a:cubicBezTo>
                    <a:pt x="31255" y="150353"/>
                    <a:pt x="1092" y="187924"/>
                    <a:pt x="34" y="235020"/>
                  </a:cubicBezTo>
                  <a:cubicBezTo>
                    <a:pt x="-1024" y="282116"/>
                    <a:pt x="22259" y="354612"/>
                    <a:pt x="50834" y="393770"/>
                  </a:cubicBezTo>
                  <a:cubicBezTo>
                    <a:pt x="79409" y="432928"/>
                    <a:pt x="131267" y="453566"/>
                    <a:pt x="171484" y="469970"/>
                  </a:cubicBezTo>
                  <a:cubicBezTo>
                    <a:pt x="211701" y="486374"/>
                    <a:pt x="262501" y="490608"/>
                    <a:pt x="292134" y="492195"/>
                  </a:cubicBezTo>
                  <a:cubicBezTo>
                    <a:pt x="321767" y="493782"/>
                    <a:pt x="329176" y="488491"/>
                    <a:pt x="349284" y="479495"/>
                  </a:cubicBezTo>
                  <a:cubicBezTo>
                    <a:pt x="369392" y="470499"/>
                    <a:pt x="403259" y="447745"/>
                    <a:pt x="412784" y="438220"/>
                  </a:cubicBezTo>
                  <a:cubicBezTo>
                    <a:pt x="422309" y="428695"/>
                    <a:pt x="444534" y="459387"/>
                    <a:pt x="406434" y="422345"/>
                  </a:cubicBezTo>
                  <a:cubicBezTo>
                    <a:pt x="368334" y="385303"/>
                    <a:pt x="223872" y="257774"/>
                    <a:pt x="184184" y="215970"/>
                  </a:cubicBezTo>
                  <a:cubicBezTo>
                    <a:pt x="144496" y="174166"/>
                    <a:pt x="171484" y="191628"/>
                    <a:pt x="168309" y="171520"/>
                  </a:cubicBezTo>
                  <a:cubicBezTo>
                    <a:pt x="165134" y="151412"/>
                    <a:pt x="165663" y="120720"/>
                    <a:pt x="165134" y="95320"/>
                  </a:cubicBezTo>
                  <a:cubicBezTo>
                    <a:pt x="164605" y="69920"/>
                    <a:pt x="173601" y="-2576"/>
                    <a:pt x="155609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0B358FF-4610-4CAF-A6AE-91BE30924F15}"/>
                </a:ext>
              </a:extLst>
            </p:cNvPr>
            <p:cNvSpPr/>
            <p:nvPr/>
          </p:nvSpPr>
          <p:spPr>
            <a:xfrm>
              <a:off x="923328" y="585327"/>
              <a:ext cx="118573" cy="116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BB118B4-5882-4BD1-8D6F-6EB143197783}"/>
                </a:ext>
              </a:extLst>
            </p:cNvPr>
            <p:cNvSpPr/>
            <p:nvPr/>
          </p:nvSpPr>
          <p:spPr>
            <a:xfrm>
              <a:off x="957964" y="618967"/>
              <a:ext cx="50398" cy="49148"/>
            </a:xfrm>
            <a:prstGeom prst="rect">
              <a:avLst/>
            </a:pr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id="{FB67C750-8051-46CC-9E23-84511BBDF0B5}"/>
                </a:ext>
              </a:extLst>
            </p:cNvPr>
            <p:cNvSpPr/>
            <p:nvPr/>
          </p:nvSpPr>
          <p:spPr>
            <a:xfrm>
              <a:off x="900904" y="860161"/>
              <a:ext cx="64178" cy="75065"/>
            </a:xfrm>
            <a:custGeom>
              <a:avLst/>
              <a:gdLst>
                <a:gd name="connsiteX0" fmla="*/ 266700 w 266700"/>
                <a:gd name="connsiteY0" fmla="*/ 97631 h 311944"/>
                <a:gd name="connsiteX1" fmla="*/ 266700 w 266700"/>
                <a:gd name="connsiteY1" fmla="*/ 311944 h 311944"/>
                <a:gd name="connsiteX2" fmla="*/ 85725 w 266700"/>
                <a:gd name="connsiteY2" fmla="*/ 311944 h 311944"/>
                <a:gd name="connsiteX3" fmla="*/ 85725 w 266700"/>
                <a:gd name="connsiteY3" fmla="*/ 276225 h 311944"/>
                <a:gd name="connsiteX4" fmla="*/ 190500 w 266700"/>
                <a:gd name="connsiteY4" fmla="*/ 276225 h 311944"/>
                <a:gd name="connsiteX5" fmla="*/ 104775 w 266700"/>
                <a:gd name="connsiteY5" fmla="*/ 190500 h 311944"/>
                <a:gd name="connsiteX6" fmla="*/ 0 w 266700"/>
                <a:gd name="connsiteY6" fmla="*/ 190500 h 311944"/>
                <a:gd name="connsiteX7" fmla="*/ 0 w 266700"/>
                <a:gd name="connsiteY7" fmla="*/ 140494 h 311944"/>
                <a:gd name="connsiteX8" fmla="*/ 69056 w 266700"/>
                <a:gd name="connsiteY8" fmla="*/ 140494 h 311944"/>
                <a:gd name="connsiteX9" fmla="*/ 69056 w 266700"/>
                <a:gd name="connsiteY9" fmla="*/ 104775 h 311944"/>
                <a:gd name="connsiteX10" fmla="*/ 130969 w 266700"/>
                <a:gd name="connsiteY10" fmla="*/ 104775 h 311944"/>
                <a:gd name="connsiteX11" fmla="*/ 130969 w 266700"/>
                <a:gd name="connsiteY11" fmla="*/ 64294 h 311944"/>
                <a:gd name="connsiteX12" fmla="*/ 83344 w 266700"/>
                <a:gd name="connsiteY12" fmla="*/ 64294 h 311944"/>
                <a:gd name="connsiteX13" fmla="*/ 83344 w 266700"/>
                <a:gd name="connsiteY13" fmla="*/ 0 h 311944"/>
                <a:gd name="connsiteX14" fmla="*/ 154781 w 266700"/>
                <a:gd name="connsiteY14" fmla="*/ 0 h 311944"/>
                <a:gd name="connsiteX15" fmla="*/ 266700 w 266700"/>
                <a:gd name="connsiteY15" fmla="*/ 97631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700" h="311944">
                  <a:moveTo>
                    <a:pt x="266700" y="97631"/>
                  </a:moveTo>
                  <a:lnTo>
                    <a:pt x="266700" y="311944"/>
                  </a:lnTo>
                  <a:lnTo>
                    <a:pt x="85725" y="311944"/>
                  </a:lnTo>
                  <a:lnTo>
                    <a:pt x="85725" y="276225"/>
                  </a:lnTo>
                  <a:lnTo>
                    <a:pt x="190500" y="276225"/>
                  </a:lnTo>
                  <a:lnTo>
                    <a:pt x="104775" y="190500"/>
                  </a:lnTo>
                  <a:lnTo>
                    <a:pt x="0" y="190500"/>
                  </a:lnTo>
                  <a:lnTo>
                    <a:pt x="0" y="140494"/>
                  </a:lnTo>
                  <a:lnTo>
                    <a:pt x="69056" y="140494"/>
                  </a:lnTo>
                  <a:lnTo>
                    <a:pt x="69056" y="104775"/>
                  </a:lnTo>
                  <a:lnTo>
                    <a:pt x="130969" y="104775"/>
                  </a:lnTo>
                  <a:lnTo>
                    <a:pt x="130969" y="64294"/>
                  </a:lnTo>
                  <a:lnTo>
                    <a:pt x="83344" y="64294"/>
                  </a:lnTo>
                  <a:lnTo>
                    <a:pt x="83344" y="0"/>
                  </a:lnTo>
                  <a:lnTo>
                    <a:pt x="154781" y="0"/>
                  </a:lnTo>
                  <a:lnTo>
                    <a:pt x="266700" y="97631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AB7DA783-2F09-4576-B458-0F34596A32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0256" y="1903345"/>
            <a:ext cx="6631394" cy="2871325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94987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4B49901-C736-4A54-A636-69ED6CE8C113}"/>
              </a:ext>
            </a:extLst>
          </p:cNvPr>
          <p:cNvGrpSpPr/>
          <p:nvPr/>
        </p:nvGrpSpPr>
        <p:grpSpPr>
          <a:xfrm>
            <a:off x="535828" y="218723"/>
            <a:ext cx="3220223" cy="1027221"/>
            <a:chOff x="535828" y="218723"/>
            <a:chExt cx="3220223" cy="102722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C80324B-3CD5-4D50-9C33-550A108A3A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828" y="257493"/>
              <a:ext cx="1059055" cy="988451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1B362B8-F93C-4D48-94BF-2E31F0B78BF0}"/>
                </a:ext>
              </a:extLst>
            </p:cNvPr>
            <p:cNvSpPr/>
            <p:nvPr/>
          </p:nvSpPr>
          <p:spPr>
            <a:xfrm>
              <a:off x="1594882" y="218723"/>
              <a:ext cx="2161169" cy="5778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70C0"/>
                  </a:solidFill>
                </a:rPr>
                <a:t>Sinh</a:t>
              </a:r>
              <a:r>
                <a:rPr lang="en-US" sz="2400" b="1" dirty="0">
                  <a:solidFill>
                    <a:srgbClr val="0070C0"/>
                  </a:solidFill>
                </a:rPr>
                <a:t> </a:t>
              </a:r>
              <a:r>
                <a:rPr lang="vi-VN" sz="2400" b="1" dirty="0">
                  <a:solidFill>
                    <a:srgbClr val="0070C0"/>
                  </a:solidFill>
                </a:rPr>
                <a:t>hoạt lớp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410FDD5-782C-4979-9D02-E86211DC1FF7}"/>
              </a:ext>
            </a:extLst>
          </p:cNvPr>
          <p:cNvSpPr txBox="1"/>
          <p:nvPr/>
        </p:nvSpPr>
        <p:spPr>
          <a:xfrm>
            <a:off x="1594882" y="796573"/>
            <a:ext cx="7320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/>
              <a:t>Chia sẻ về việc sử dụng các vật dụng bảo vệ sức khỏe của em ở nhà.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B5C731-761E-4945-9F77-EFCAC21633A5}"/>
              </a:ext>
            </a:extLst>
          </p:cNvPr>
          <p:cNvSpPr txBox="1"/>
          <p:nvPr/>
        </p:nvSpPr>
        <p:spPr>
          <a:xfrm>
            <a:off x="1594881" y="1431081"/>
            <a:ext cx="6125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vi-VN" sz="2000" dirty="0"/>
              <a:t>Kể về những vật dụng em thường sử dụng</a:t>
            </a:r>
          </a:p>
          <a:p>
            <a:pPr marL="342900" indent="-342900" algn="just">
              <a:buFontTx/>
              <a:buChar char="-"/>
            </a:pPr>
            <a:r>
              <a:rPr lang="vi-VN" sz="2000" dirty="0"/>
              <a:t>Mô tả cách dùng các vật dụng đó.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DCE19B-F971-4E20-B551-A7EA72FF02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94881" y="2155687"/>
            <a:ext cx="6276138" cy="227870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622BA43-BD33-4425-8395-BFADB78D1FBA}"/>
              </a:ext>
            </a:extLst>
          </p:cNvPr>
          <p:cNvSpPr txBox="1"/>
          <p:nvPr/>
        </p:nvSpPr>
        <p:spPr>
          <a:xfrm>
            <a:off x="535828" y="2155687"/>
            <a:ext cx="1987454" cy="230832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</a:rPr>
              <a:t>Em dùng bàn chải để đánh răng. Bàn chải đánh răng giúp làm sạch răng, không để thức ăn bám lại làm sâu răng, hỏng lợi.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9346D0-3A5A-452E-A881-4F54A5991F6B}"/>
              </a:ext>
            </a:extLst>
          </p:cNvPr>
          <p:cNvSpPr txBox="1"/>
          <p:nvPr/>
        </p:nvSpPr>
        <p:spPr>
          <a:xfrm>
            <a:off x="7360669" y="2038603"/>
            <a:ext cx="1554731" cy="230832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</a:rPr>
              <a:t>Em dùng ô để che mưa. Ô giúp cho em không bị ướt người và các đồ dùng em mang theo.</a:t>
            </a:r>
          </a:p>
        </p:txBody>
      </p:sp>
    </p:spTree>
    <p:extLst>
      <p:ext uri="{BB962C8B-B14F-4D97-AF65-F5344CB8AC3E}">
        <p14:creationId xmlns:p14="http://schemas.microsoft.com/office/powerpoint/2010/main" val="91499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1174</TotalTime>
  <Words>270</Words>
  <Application>Microsoft Office PowerPoint</Application>
  <PresentationFormat>On-screen Show (16:9)</PresentationFormat>
  <Paragraphs>34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Baloo 2</vt:lpstr>
      <vt:lpstr>UTM Androgyne</vt:lpstr>
      <vt:lpstr>Pangolin</vt:lpstr>
      <vt:lpstr>UTM Cookies</vt:lpstr>
      <vt:lpstr>Arial</vt:lpstr>
      <vt:lpstr>English Vocabulary Workshop by Slidesgo</vt:lpstr>
      <vt:lpstr>Bài 22: Những vật dụng bảo vệ em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Phạm Thanh Hằng (ADAS – GV)</cp:lastModifiedBy>
  <cp:revision>49</cp:revision>
  <dcterms:modified xsi:type="dcterms:W3CDTF">2021-06-10T17:21:40Z</dcterms:modified>
</cp:coreProperties>
</file>