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8" r:id="rId2"/>
  </p:sldMasterIdLst>
  <p:notesMasterIdLst>
    <p:notesMasterId r:id="rId14"/>
  </p:notesMasterIdLst>
  <p:sldIdLst>
    <p:sldId id="340" r:id="rId3"/>
    <p:sldId id="364" r:id="rId4"/>
    <p:sldId id="365" r:id="rId5"/>
    <p:sldId id="323" r:id="rId6"/>
    <p:sldId id="366" r:id="rId7"/>
    <p:sldId id="327" r:id="rId8"/>
    <p:sldId id="328" r:id="rId9"/>
    <p:sldId id="367" r:id="rId10"/>
    <p:sldId id="330" r:id="rId11"/>
    <p:sldId id="368" r:id="rId12"/>
    <p:sldId id="369" r:id="rId13"/>
  </p:sldIdLst>
  <p:sldSz cx="6858000" cy="5143500"/>
  <p:notesSz cx="6858000" cy="9144000"/>
  <p:embeddedFontLst>
    <p:embeddedFont>
      <p:font typeface="Calibri" pitchFamily="34" charset="0"/>
      <p:regular r:id="rId15"/>
      <p:bold r:id="rId16"/>
      <p:italic r:id="rId17"/>
      <p:boldItalic r:id="rId18"/>
    </p:embeddedFont>
    <p:embeddedFont>
      <p:font typeface="Montserrat" charset="0"/>
      <p:regular r:id="rId19"/>
      <p:bold r:id="rId20"/>
      <p:italic r:id="rId21"/>
      <p:boldItalic r:id="rId22"/>
    </p:embeddedFont>
    <p:embeddedFont>
      <p:font typeface="Kalam"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EE7FB"/>
    <a:srgbClr val="E6F7F9"/>
    <a:srgbClr val="ED3D6C"/>
    <a:srgbClr val="DF3C7E"/>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8"/>
    <p:restoredTop sz="95846"/>
  </p:normalViewPr>
  <p:slideViewPr>
    <p:cSldViewPr snapToGrid="0">
      <p:cViewPr varScale="1">
        <p:scale>
          <a:sx n="92" d="100"/>
          <a:sy n="92" d="100"/>
        </p:scale>
        <p:origin x="-1072" y="-7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134872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40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68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82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65687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54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5958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grpSp>
    </p:spTree>
    <p:extLst>
      <p:ext uri="{BB962C8B-B14F-4D97-AF65-F5344CB8AC3E}">
        <p14:creationId xmlns:p14="http://schemas.microsoft.com/office/powerpoint/2010/main" val="68833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1759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647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dirty="0"/>
              <a:t>FeistyForwarders_0968120672</a:t>
            </a:r>
            <a:endParaRPr lang="x-none" sz="800" dirty="0"/>
          </a:p>
        </p:txBody>
      </p:sp>
    </p:spTree>
    <p:extLst>
      <p:ext uri="{BB962C8B-B14F-4D97-AF65-F5344CB8AC3E}">
        <p14:creationId xmlns:p14="http://schemas.microsoft.com/office/powerpoint/2010/main" val="3613256028"/>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46830865-6480-FD41-9CA0-D8E592231A8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VÀNG</a:t>
            </a:r>
            <a:endParaRPr lang="en-US" sz="4400" dirty="0">
              <a:solidFill>
                <a:schemeClr val="accent2"/>
              </a:solidFill>
              <a:latin typeface="UTM Cookies" panose="02040603050506020204" pitchFamily="18" charset="0"/>
            </a:endParaRPr>
          </a:p>
        </p:txBody>
      </p:sp>
      <p:grpSp>
        <p:nvGrpSpPr>
          <p:cNvPr id="12" name="Group 11">
            <a:extLst>
              <a:ext uri="{FF2B5EF4-FFF2-40B4-BE49-F238E27FC236}">
                <a16:creationId xmlns="" xmlns:a16="http://schemas.microsoft.com/office/drawing/2014/main" id="{36A8F69C-EE23-0A41-96B6-049290D39D6E}"/>
              </a:ext>
            </a:extLst>
          </p:cNvPr>
          <p:cNvGrpSpPr/>
          <p:nvPr/>
        </p:nvGrpSpPr>
        <p:grpSpPr>
          <a:xfrm>
            <a:off x="386192" y="578414"/>
            <a:ext cx="1631953" cy="733740"/>
            <a:chOff x="360464" y="617893"/>
            <a:chExt cx="1631953" cy="733740"/>
          </a:xfrm>
        </p:grpSpPr>
        <p:sp>
          <p:nvSpPr>
            <p:cNvPr id="13" name="TextBox 12">
              <a:extLst>
                <a:ext uri="{FF2B5EF4-FFF2-40B4-BE49-F238E27FC236}">
                  <a16:creationId xmlns="" xmlns:a16="http://schemas.microsoft.com/office/drawing/2014/main" id="{1E1A4D85-8791-0B4F-9026-8C3BC51811B7}"/>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6</a:t>
              </a:r>
            </a:p>
          </p:txBody>
        </p:sp>
        <p:sp>
          <p:nvSpPr>
            <p:cNvPr id="14" name="TextBox 13">
              <a:extLst>
                <a:ext uri="{FF2B5EF4-FFF2-40B4-BE49-F238E27FC236}">
                  <a16:creationId xmlns="" xmlns:a16="http://schemas.microsoft.com/office/drawing/2014/main" id="{3D5179E7-A72D-084F-86E3-6E0071F57E12}"/>
                </a:ext>
              </a:extLst>
            </p:cNvPr>
            <p:cNvSpPr txBox="1"/>
            <p:nvPr/>
          </p:nvSpPr>
          <p:spPr>
            <a:xfrm>
              <a:off x="360464" y="643747"/>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6</a:t>
              </a:r>
            </a:p>
          </p:txBody>
        </p:sp>
      </p:grpSp>
    </p:spTree>
    <p:extLst>
      <p:ext uri="{BB962C8B-B14F-4D97-AF65-F5344CB8AC3E}">
        <p14:creationId xmlns:p14="http://schemas.microsoft.com/office/powerpoint/2010/main" val="334848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D882932C-C682-1944-A126-1AAC4927D4E7}"/>
              </a:ext>
            </a:extLst>
          </p:cNvPr>
          <p:cNvSpPr txBox="1"/>
          <p:nvPr/>
        </p:nvSpPr>
        <p:spPr>
          <a:xfrm>
            <a:off x="548690" y="587309"/>
            <a:ext cx="5760620" cy="872034"/>
          </a:xfrm>
          <a:prstGeom prst="rect">
            <a:avLst/>
          </a:prstGeom>
          <a:noFill/>
        </p:spPr>
        <p:txBody>
          <a:bodyPr wrap="square" rtlCol="0">
            <a:spAutoFit/>
          </a:bodyPr>
          <a:lstStyle/>
          <a:p>
            <a:pPr marL="7938" indent="38100" algn="just">
              <a:lnSpc>
                <a:spcPct val="150000"/>
              </a:lnSpc>
            </a:pPr>
            <a:r>
              <a:rPr lang="vi-VN" sz="1800" dirty="0" smtClean="0">
                <a:solidFill>
                  <a:srgbClr val="FF0000"/>
                </a:solidFill>
                <a:latin typeface="Arial" panose="020B0604020202020204" pitchFamily="34" charset="0"/>
              </a:rPr>
              <a:t>2. </a:t>
            </a:r>
            <a:r>
              <a:rPr lang="vi-VN" sz="1800" dirty="0" smtClean="0">
                <a:latin typeface="Arial" panose="020B0604020202020204" pitchFamily="34" charset="0"/>
              </a:rPr>
              <a:t>Đặt một câu nêu đặc điểm của loài cây hoặc loài quả em yêu thích.</a:t>
            </a:r>
            <a:endParaRPr lang="vi-VN" sz="1800" dirty="0">
              <a:latin typeface="Arial" panose="020B0604020202020204" pitchFamily="34" charset="0"/>
            </a:endParaRPr>
          </a:p>
        </p:txBody>
      </p:sp>
      <p:sp>
        <p:nvSpPr>
          <p:cNvPr id="16" name="TextBox 15">
            <a:extLst>
              <a:ext uri="{FF2B5EF4-FFF2-40B4-BE49-F238E27FC236}">
                <a16:creationId xmlns="" xmlns:a16="http://schemas.microsoft.com/office/drawing/2014/main" id="{4731BFB4-6F71-6E48-B2D8-BD28FA690A02}"/>
              </a:ext>
            </a:extLst>
          </p:cNvPr>
          <p:cNvSpPr txBox="1"/>
          <p:nvPr/>
        </p:nvSpPr>
        <p:spPr>
          <a:xfrm>
            <a:off x="379140" y="1528914"/>
            <a:ext cx="5930170" cy="456600"/>
          </a:xfrm>
          <a:prstGeom prst="rect">
            <a:avLst/>
          </a:prstGeom>
          <a:noFill/>
        </p:spPr>
        <p:txBody>
          <a:bodyPr wrap="square" rtlCol="0">
            <a:spAutoFit/>
          </a:bodyPr>
          <a:lstStyle/>
          <a:p>
            <a:pPr algn="just">
              <a:lnSpc>
                <a:spcPct val="150000"/>
              </a:lnSpc>
            </a:pPr>
            <a:r>
              <a:rPr lang="vi-VN" sz="1800" dirty="0" smtClean="0">
                <a:solidFill>
                  <a:srgbClr val="FC7D77">
                    <a:lumMod val="75000"/>
                  </a:srgbClr>
                </a:solidFill>
                <a:latin typeface="Arial" panose="020B0604020202020204" pitchFamily="34" charset="0"/>
                <a:sym typeface="Wingdings" panose="05000000000000000000" pitchFamily="2" charset="2"/>
              </a:rPr>
              <a:t> Quả mít rất thơm và có nhiều múi.</a:t>
            </a:r>
            <a:endParaRPr lang="vi-VN" sz="1800" dirty="0">
              <a:solidFill>
                <a:srgbClr val="FF0000"/>
              </a:solidFill>
              <a:latin typeface="Arial" panose="020B0604020202020204" pitchFamily="34" charset="0"/>
            </a:endParaRPr>
          </a:p>
        </p:txBody>
      </p:sp>
    </p:spTree>
    <p:extLst>
      <p:ext uri="{BB962C8B-B14F-4D97-AF65-F5344CB8AC3E}">
        <p14:creationId xmlns:p14="http://schemas.microsoft.com/office/powerpoint/2010/main" val="346518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868AC771-11AC-400E-96E2-B494D9CA0570}"/>
              </a:ext>
            </a:extLst>
          </p:cNvPr>
          <p:cNvGrpSpPr/>
          <p:nvPr/>
        </p:nvGrpSpPr>
        <p:grpSpPr>
          <a:xfrm>
            <a:off x="554477" y="594557"/>
            <a:ext cx="5945586" cy="3318271"/>
            <a:chOff x="1417547" y="1264224"/>
            <a:chExt cx="4405927" cy="3318271"/>
          </a:xfrm>
        </p:grpSpPr>
        <p:pic>
          <p:nvPicPr>
            <p:cNvPr id="3" name="Picture 2">
              <a:extLst>
                <a:ext uri="{FF2B5EF4-FFF2-40B4-BE49-F238E27FC236}">
                  <a16:creationId xmlns=""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5" name="TextBox 4">
              <a:extLst>
                <a:ext uri="{FF2B5EF4-FFF2-40B4-BE49-F238E27FC236}">
                  <a16:creationId xmlns="" xmlns:a16="http://schemas.microsoft.com/office/drawing/2014/main" id="{47C20E4F-5598-4543-99AA-79D922EC798E}"/>
                </a:ext>
              </a:extLst>
            </p:cNvPr>
            <p:cNvSpPr txBox="1"/>
            <p:nvPr/>
          </p:nvSpPr>
          <p:spPr>
            <a:xfrm>
              <a:off x="2389223" y="3019402"/>
              <a:ext cx="3041009" cy="1384995"/>
            </a:xfrm>
            <a:prstGeom prst="rect">
              <a:avLst/>
            </a:prstGeom>
            <a:noFill/>
          </p:spPr>
          <p:txBody>
            <a:bodyPr wrap="square" rtlCol="0">
              <a:spAutoFit/>
            </a:bodyPr>
            <a:lstStyle/>
            <a:p>
              <a:pPr algn="ctr">
                <a:lnSpc>
                  <a:spcPct val="150000"/>
                </a:lnSpc>
              </a:pPr>
              <a:r>
                <a:rPr lang="vi-VN" sz="2800" b="1" dirty="0" smtClean="0">
                  <a:solidFill>
                    <a:srgbClr val="FFAB40">
                      <a:lumMod val="50000"/>
                    </a:srgbClr>
                  </a:solidFill>
                  <a:latin typeface="UTM Avo" panose="02040603050506020204" pitchFamily="18" charset="0"/>
                </a:rPr>
                <a:t>Hẹn gặp lại các con!</a:t>
              </a:r>
              <a:endParaRPr lang="en-US" sz="2800" b="1" dirty="0">
                <a:solidFill>
                  <a:srgbClr val="FFAB40">
                    <a:lumMod val="50000"/>
                  </a:srgbClr>
                </a:solidFill>
                <a:latin typeface="UTM Avo" panose="02040603050506020204" pitchFamily="18" charset="0"/>
              </a:endParaRPr>
            </a:p>
          </p:txBody>
        </p:sp>
      </p:grpSp>
      <p:pic>
        <p:nvPicPr>
          <p:cNvPr id="6" name="Picture 4">
            <a:extLst>
              <a:ext uri="{FF2B5EF4-FFF2-40B4-BE49-F238E27FC236}">
                <a16:creationId xmlns=""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6970" y="3256495"/>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46830865-6480-FD41-9CA0-D8E592231A8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rgbClr val="FFFFFF"/>
                </a:solidFill>
                <a:latin typeface="UTM Cookies" panose="02040603050506020204" pitchFamily="18" charset="0"/>
              </a:rPr>
              <a:t>MÙA VÀNG</a:t>
            </a:r>
            <a:endParaRPr lang="en-US" sz="4400" dirty="0">
              <a:solidFill>
                <a:srgbClr val="FFFFFF"/>
              </a:solidFill>
              <a:latin typeface="UTM Cookies" panose="02040603050506020204" pitchFamily="18" charset="0"/>
            </a:endParaRPr>
          </a:p>
        </p:txBody>
      </p:sp>
    </p:spTree>
    <p:extLst>
      <p:ext uri="{BB962C8B-B14F-4D97-AF65-F5344CB8AC3E}">
        <p14:creationId xmlns:p14="http://schemas.microsoft.com/office/powerpoint/2010/main" val="3619551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72376" y="719790"/>
            <a:ext cx="6703809" cy="4084260"/>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mn-lt"/>
                <a:sym typeface="Arial"/>
              </a:rPr>
              <a:t>     </a:t>
            </a:r>
            <a:r>
              <a:rPr lang="vi-VN" sz="1450" dirty="0">
                <a:latin typeface="+mn-lt"/>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mn-lt"/>
              </a:rPr>
              <a:t>     Minh ríu rít bên mẹ:</a:t>
            </a:r>
          </a:p>
          <a:p>
            <a:pPr marL="44450" algn="just">
              <a:lnSpc>
                <a:spcPct val="120000"/>
              </a:lnSpc>
              <a:defRPr/>
            </a:pPr>
            <a:r>
              <a:rPr lang="vi-VN" sz="1450" dirty="0">
                <a:latin typeface="+mn-lt"/>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mn-lt"/>
              </a:rPr>
              <a:t>     - Đúng thế con ạ.</a:t>
            </a:r>
          </a:p>
          <a:p>
            <a:pPr marL="44450" algn="just">
              <a:lnSpc>
                <a:spcPct val="120000"/>
              </a:lnSpc>
              <a:defRPr/>
            </a:pPr>
            <a:r>
              <a:rPr lang="vi-VN" sz="1450" dirty="0">
                <a:latin typeface="+mn-lt"/>
              </a:rPr>
              <a:t>     - Nếu mùa nào cũng được thu hoạch thì thích lắm, phải không mẹ?</a:t>
            </a:r>
          </a:p>
          <a:p>
            <a:pPr marL="44450" algn="just">
              <a:lnSpc>
                <a:spcPct val="120000"/>
              </a:lnSpc>
              <a:defRPr/>
            </a:pPr>
            <a:r>
              <a:rPr lang="vi-VN" sz="1450" dirty="0">
                <a:latin typeface="+mn-lt"/>
              </a:rPr>
              <a:t>     Mẹ âu yếm nhìn Minh và bảo:</a:t>
            </a:r>
          </a:p>
          <a:p>
            <a:pPr marL="44450" algn="just">
              <a:lnSpc>
                <a:spcPct val="120000"/>
              </a:lnSpc>
              <a:defRPr/>
            </a:pPr>
            <a:r>
              <a:rPr lang="vi-VN" sz="1450" dirty="0">
                <a:latin typeface="+mn-lt"/>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mn-lt"/>
              </a:rPr>
              <a:t>    - Mẹ ơi, con hiểu rồi. Công việc của các bác nông dân vất vả quá mẹ nhỉ?</a:t>
            </a:r>
          </a:p>
        </p:txBody>
      </p:sp>
      <p:pic>
        <p:nvPicPr>
          <p:cNvPr id="8" name="Picture 7">
            <a:extLst>
              <a:ext uri="{FF2B5EF4-FFF2-40B4-BE49-F238E27FC236}">
                <a16:creationId xmlns=""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11" y="3155008"/>
            <a:ext cx="288000" cy="288000"/>
          </a:xfrm>
          <a:prstGeom prst="rect">
            <a:avLst/>
          </a:prstGeom>
        </p:spPr>
      </p:pic>
      <p:pic>
        <p:nvPicPr>
          <p:cNvPr id="11" name="Picture 10">
            <a:extLst>
              <a:ext uri="{FF2B5EF4-FFF2-40B4-BE49-F238E27FC236}">
                <a16:creationId xmlns=""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81815" y="4414085"/>
            <a:ext cx="342793" cy="377072"/>
          </a:xfrm>
          <a:prstGeom prst="rect">
            <a:avLst/>
          </a:prstGeom>
        </p:spPr>
      </p:pic>
    </p:spTree>
    <p:extLst>
      <p:ext uri="{BB962C8B-B14F-4D97-AF65-F5344CB8AC3E}">
        <p14:creationId xmlns:p14="http://schemas.microsoft.com/office/powerpoint/2010/main" val="174454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2389901" y="87936"/>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72376" y="563676"/>
            <a:ext cx="6703809" cy="4084260"/>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effectLst/>
                <a:uLnTx/>
                <a:uFillTx/>
                <a:latin typeface="+mn-lt"/>
                <a:sym typeface="Arial"/>
              </a:rPr>
              <a:t>     </a:t>
            </a:r>
            <a:r>
              <a:rPr lang="vi-VN" sz="1450" dirty="0">
                <a:latin typeface="+mn-lt"/>
              </a:rPr>
              <a:t>Thu về, những quả hồng đỏ mọng, những hạt dẻ nâu bóng, những quả na mở to mắt, thơm dìu dịu. Biển lúa vàng ươm. Gió nổi lên và sóng lúa vàng </a:t>
            </a:r>
            <a:r>
              <a:rPr lang="vi-VN" sz="1450" b="1" dirty="0">
                <a:solidFill>
                  <a:srgbClr val="FF0000"/>
                </a:solidFill>
                <a:latin typeface="+mn-lt"/>
              </a:rPr>
              <a:t>dập dờn </a:t>
            </a:r>
            <a:r>
              <a:rPr lang="vi-VN" sz="1450" dirty="0">
                <a:latin typeface="+mn-lt"/>
              </a:rPr>
              <a:t>trải tới chân trời.</a:t>
            </a:r>
          </a:p>
          <a:p>
            <a:pPr marL="44450" algn="just">
              <a:lnSpc>
                <a:spcPct val="120000"/>
              </a:lnSpc>
              <a:defRPr/>
            </a:pPr>
            <a:r>
              <a:rPr lang="vi-VN" sz="1450" dirty="0">
                <a:latin typeface="+mn-lt"/>
              </a:rPr>
              <a:t>     Minh </a:t>
            </a:r>
            <a:r>
              <a:rPr lang="vi-VN" sz="1450" b="1" dirty="0">
                <a:solidFill>
                  <a:srgbClr val="FF0000"/>
                </a:solidFill>
                <a:latin typeface="+mn-lt"/>
              </a:rPr>
              <a:t>ríu rít </a:t>
            </a:r>
            <a:r>
              <a:rPr lang="vi-VN" sz="1450" dirty="0">
                <a:latin typeface="+mn-lt"/>
              </a:rPr>
              <a:t>bên mẹ:</a:t>
            </a:r>
          </a:p>
          <a:p>
            <a:pPr marL="44450" algn="just">
              <a:lnSpc>
                <a:spcPct val="120000"/>
              </a:lnSpc>
              <a:defRPr/>
            </a:pPr>
            <a:r>
              <a:rPr lang="vi-VN" sz="1450" dirty="0">
                <a:latin typeface="+mn-lt"/>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mn-lt"/>
              </a:rPr>
              <a:t>     - Đúng thế con ạ.</a:t>
            </a:r>
          </a:p>
          <a:p>
            <a:pPr marL="44450" algn="just">
              <a:lnSpc>
                <a:spcPct val="120000"/>
              </a:lnSpc>
              <a:defRPr/>
            </a:pPr>
            <a:r>
              <a:rPr lang="vi-VN" sz="1450" dirty="0">
                <a:latin typeface="+mn-lt"/>
              </a:rPr>
              <a:t>     - Nếu mùa nào cũng được </a:t>
            </a:r>
            <a:r>
              <a:rPr lang="vi-VN" sz="1450" b="1" dirty="0">
                <a:solidFill>
                  <a:srgbClr val="FF0000"/>
                </a:solidFill>
                <a:latin typeface="+mn-lt"/>
              </a:rPr>
              <a:t>thu hoạch </a:t>
            </a:r>
            <a:r>
              <a:rPr lang="vi-VN" sz="1450" dirty="0">
                <a:latin typeface="+mn-lt"/>
              </a:rPr>
              <a:t>thì thích lắm, phải không mẹ?</a:t>
            </a:r>
          </a:p>
          <a:p>
            <a:pPr marL="44450" algn="just">
              <a:lnSpc>
                <a:spcPct val="120000"/>
              </a:lnSpc>
              <a:defRPr/>
            </a:pPr>
            <a:r>
              <a:rPr lang="vi-VN" sz="1450" dirty="0">
                <a:latin typeface="+mn-lt"/>
              </a:rPr>
              <a:t>     Mẹ âu yếm nhìn Minh và bảo:</a:t>
            </a:r>
          </a:p>
          <a:p>
            <a:pPr marL="44450" algn="just">
              <a:lnSpc>
                <a:spcPct val="120000"/>
              </a:lnSpc>
              <a:defRPr/>
            </a:pPr>
            <a:r>
              <a:rPr lang="vi-VN" sz="1450" dirty="0">
                <a:latin typeface="+mn-lt"/>
              </a:rPr>
              <a:t>     - Con nói đúng đấy! Mùa nào thức ấy. Nhưng để có cái thu hoạch, trước đó người nông dân phải làm rất nhiều việc. Họ phải cày bừa, </a:t>
            </a:r>
            <a:r>
              <a:rPr lang="vi-VN" sz="1450" b="1" dirty="0">
                <a:solidFill>
                  <a:srgbClr val="FF0000"/>
                </a:solidFill>
                <a:latin typeface="+mn-lt"/>
              </a:rPr>
              <a:t>gieo hạt</a:t>
            </a:r>
            <a:r>
              <a:rPr lang="vi-VN" sz="1450" b="1" dirty="0">
                <a:latin typeface="+mn-lt"/>
              </a:rPr>
              <a:t> </a:t>
            </a:r>
            <a:r>
              <a:rPr lang="vi-VN" sz="1450" dirty="0">
                <a:latin typeface="+mn-lt"/>
              </a:rPr>
              <a:t>và ươm mầm. Rồi mưa nắng, hạn hán, họ phải chăm sóc vườn cây, ruộng đồng. Nhờ thế mà cây lớn dần, </a:t>
            </a:r>
            <a:r>
              <a:rPr lang="vi-VN" sz="1450" b="1" dirty="0">
                <a:solidFill>
                  <a:srgbClr val="FF0000"/>
                </a:solidFill>
                <a:latin typeface="+mn-lt"/>
              </a:rPr>
              <a:t>ra hoa kết trái </a:t>
            </a:r>
            <a:r>
              <a:rPr lang="vi-VN" sz="1450" dirty="0">
                <a:latin typeface="+mn-lt"/>
              </a:rPr>
              <a:t>và chín rộ đấy.</a:t>
            </a:r>
          </a:p>
          <a:p>
            <a:pPr marL="44450" algn="just">
              <a:lnSpc>
                <a:spcPct val="120000"/>
              </a:lnSpc>
              <a:defRPr/>
            </a:pPr>
            <a:r>
              <a:rPr lang="vi-VN" sz="1450" dirty="0">
                <a:latin typeface="+mn-lt"/>
              </a:rPr>
              <a:t>    - Mẹ ơi, con hiểu rồi. Công việc của các bác nông dân vất vả quá mẹ nhỉ?</a:t>
            </a:r>
          </a:p>
        </p:txBody>
      </p:sp>
    </p:spTree>
    <p:extLst>
      <p:ext uri="{BB962C8B-B14F-4D97-AF65-F5344CB8AC3E}">
        <p14:creationId xmlns:p14="http://schemas.microsoft.com/office/powerpoint/2010/main" val="378989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 xmlns:a16="http://schemas.microsoft.com/office/drawing/2014/main" id="{2A05FE84-F3FF-423B-ADA4-6F77209D652D}"/>
              </a:ext>
            </a:extLst>
          </p:cNvPr>
          <p:cNvSpPr/>
          <p:nvPr/>
        </p:nvSpPr>
        <p:spPr>
          <a:xfrm>
            <a:off x="424761" y="1205910"/>
            <a:ext cx="5996762" cy="1015663"/>
          </a:xfrm>
          <a:prstGeom prst="rect">
            <a:avLst/>
          </a:prstGeom>
        </p:spPr>
        <p:txBody>
          <a:bodyPr wrap="square">
            <a:spAutoFit/>
          </a:bodyPr>
          <a:lstStyle/>
          <a:p>
            <a:pPr marL="44450" lvl="0" algn="just">
              <a:lnSpc>
                <a:spcPct val="150000"/>
              </a:lnSpc>
              <a:defRPr/>
            </a:pPr>
            <a:r>
              <a:rPr lang="vi-VN" sz="2000" dirty="0">
                <a:latin typeface="+mn-lt"/>
              </a:rPr>
              <a:t>   Gió nổi lên và sóng lúa vàng dập dờn trải tới chân trời.</a:t>
            </a:r>
          </a:p>
        </p:txBody>
      </p:sp>
      <p:cxnSp>
        <p:nvCxnSpPr>
          <p:cNvPr id="8" name="Straight Connector 7">
            <a:extLst>
              <a:ext uri="{FF2B5EF4-FFF2-40B4-BE49-F238E27FC236}">
                <a16:creationId xmlns="" xmlns:a16="http://schemas.microsoft.com/office/drawing/2014/main" id="{19BA808F-D37E-46DF-8F52-B75EBB68AA23}"/>
              </a:ext>
            </a:extLst>
          </p:cNvPr>
          <p:cNvCxnSpPr/>
          <p:nvPr/>
        </p:nvCxnSpPr>
        <p:spPr>
          <a:xfrm flipH="1">
            <a:off x="2080492" y="1226549"/>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 xmlns:a16="http://schemas.microsoft.com/office/drawing/2014/main" id="{F87EC95D-EAA1-8345-856B-572EAE6BA639}"/>
              </a:ext>
            </a:extLst>
          </p:cNvPr>
          <p:cNvGrpSpPr/>
          <p:nvPr/>
        </p:nvGrpSpPr>
        <p:grpSpPr>
          <a:xfrm>
            <a:off x="1793492" y="1656469"/>
            <a:ext cx="230207" cy="470813"/>
            <a:chOff x="4944388" y="3399410"/>
            <a:chExt cx="230207" cy="470813"/>
          </a:xfrm>
        </p:grpSpPr>
        <p:cxnSp>
          <p:nvCxnSpPr>
            <p:cNvPr id="17" name="Straight Connector 16">
              <a:extLst>
                <a:ext uri="{FF2B5EF4-FFF2-40B4-BE49-F238E27FC236}">
                  <a16:creationId xmlns=""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 xmlns:a16="http://schemas.microsoft.com/office/drawing/2014/main" id="{C793B5F5-9E89-3347-9FAE-DEE49D9EE6AC}"/>
              </a:ext>
            </a:extLst>
          </p:cNvPr>
          <p:cNvCxnSpPr/>
          <p:nvPr/>
        </p:nvCxnSpPr>
        <p:spPr>
          <a:xfrm flipH="1">
            <a:off x="4345776" y="1210227"/>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 xmlns:a16="http://schemas.microsoft.com/office/drawing/2014/main" id="{DCFB3E53-A51D-404F-9D91-23E8F892E1FD}"/>
              </a:ext>
            </a:extLst>
          </p:cNvPr>
          <p:cNvSpPr/>
          <p:nvPr/>
        </p:nvSpPr>
        <p:spPr>
          <a:xfrm>
            <a:off x="466701" y="2732991"/>
            <a:ext cx="5996762" cy="1015663"/>
          </a:xfrm>
          <a:prstGeom prst="rect">
            <a:avLst/>
          </a:prstGeom>
        </p:spPr>
        <p:txBody>
          <a:bodyPr wrap="square">
            <a:spAutoFit/>
          </a:bodyPr>
          <a:lstStyle/>
          <a:p>
            <a:pPr marL="44450" algn="just">
              <a:lnSpc>
                <a:spcPct val="150000"/>
              </a:lnSpc>
              <a:defRPr/>
            </a:pPr>
            <a:r>
              <a:rPr lang="vi-VN" sz="2000" dirty="0">
                <a:latin typeface="+mn-lt"/>
              </a:rPr>
              <a:t>   Nếu mùa nào cũng được thu hoạch thì thích lắm, phải không mẹ?</a:t>
            </a:r>
          </a:p>
        </p:txBody>
      </p:sp>
      <p:sp>
        <p:nvSpPr>
          <p:cNvPr id="28" name="Oval 27">
            <a:extLst>
              <a:ext uri="{FF2B5EF4-FFF2-40B4-BE49-F238E27FC236}">
                <a16:creationId xmlns="" xmlns:a16="http://schemas.microsoft.com/office/drawing/2014/main" id="{5171BCCF-04E8-F047-A57C-1A81E891285F}"/>
              </a:ext>
            </a:extLst>
          </p:cNvPr>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Connector 28">
            <a:extLst>
              <a:ext uri="{FF2B5EF4-FFF2-40B4-BE49-F238E27FC236}">
                <a16:creationId xmlns="" xmlns:a16="http://schemas.microsoft.com/office/drawing/2014/main" id="{41972CF3-BCE2-154F-B369-0C389398F5A3}"/>
              </a:ext>
            </a:extLst>
          </p:cNvPr>
          <p:cNvCxnSpPr/>
          <p:nvPr/>
        </p:nvCxnSpPr>
        <p:spPr>
          <a:xfrm flipH="1">
            <a:off x="4837047" y="2732078"/>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 xmlns:a16="http://schemas.microsoft.com/office/drawing/2014/main" id="{BE17A43B-BCD6-554A-8CB7-2ECFA5E6282A}"/>
              </a:ext>
            </a:extLst>
          </p:cNvPr>
          <p:cNvGrpSpPr/>
          <p:nvPr/>
        </p:nvGrpSpPr>
        <p:grpSpPr>
          <a:xfrm>
            <a:off x="2396016" y="3215991"/>
            <a:ext cx="230207" cy="470813"/>
            <a:chOff x="4944388" y="3399410"/>
            <a:chExt cx="230207" cy="470813"/>
          </a:xfrm>
        </p:grpSpPr>
        <p:cxnSp>
          <p:nvCxnSpPr>
            <p:cNvPr id="32" name="Straight Connector 31">
              <a:extLst>
                <a:ext uri="{FF2B5EF4-FFF2-40B4-BE49-F238E27FC236}">
                  <a16:creationId xmlns="" xmlns:a16="http://schemas.microsoft.com/office/drawing/2014/main"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 xmlns:a16="http://schemas.microsoft.com/office/drawing/2014/main" id="{69E608FD-E818-5F4F-A242-4CD90E526DCC}"/>
              </a:ext>
            </a:extLst>
          </p:cNvPr>
          <p:cNvCxnSpPr/>
          <p:nvPr/>
        </p:nvCxnSpPr>
        <p:spPr>
          <a:xfrm flipH="1">
            <a:off x="2349479" y="2732991"/>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30AD7121-92BD-5E4D-9AF0-05001C5DDB40}"/>
              </a:ext>
            </a:extLst>
          </p:cNvPr>
          <p:cNvCxnSpPr/>
          <p:nvPr/>
        </p:nvCxnSpPr>
        <p:spPr>
          <a:xfrm flipH="1">
            <a:off x="6349361" y="2770009"/>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72376" y="719790"/>
            <a:ext cx="6703809" cy="4084260"/>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mn-lt"/>
                <a:sym typeface="Arial"/>
              </a:rPr>
              <a:t>     </a:t>
            </a:r>
            <a:r>
              <a:rPr lang="vi-VN" sz="1450" dirty="0">
                <a:latin typeface="+mn-lt"/>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mn-lt"/>
              </a:rPr>
              <a:t>     Minh ríu rít bên mẹ:</a:t>
            </a:r>
          </a:p>
          <a:p>
            <a:pPr marL="44450" algn="just">
              <a:lnSpc>
                <a:spcPct val="120000"/>
              </a:lnSpc>
              <a:defRPr/>
            </a:pPr>
            <a:r>
              <a:rPr lang="vi-VN" sz="1450" dirty="0">
                <a:latin typeface="+mn-lt"/>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mn-lt"/>
              </a:rPr>
              <a:t>     - Đúng thế con ạ.</a:t>
            </a:r>
          </a:p>
          <a:p>
            <a:pPr marL="44450" algn="just">
              <a:lnSpc>
                <a:spcPct val="120000"/>
              </a:lnSpc>
              <a:defRPr/>
            </a:pPr>
            <a:r>
              <a:rPr lang="vi-VN" sz="1450" dirty="0">
                <a:latin typeface="+mn-lt"/>
              </a:rPr>
              <a:t>     - Nếu mùa nào cũng được thu hoạch thì thích lắm, phải không mẹ?</a:t>
            </a:r>
          </a:p>
          <a:p>
            <a:pPr marL="44450" algn="just">
              <a:lnSpc>
                <a:spcPct val="120000"/>
              </a:lnSpc>
              <a:defRPr/>
            </a:pPr>
            <a:r>
              <a:rPr lang="vi-VN" sz="1450" dirty="0">
                <a:latin typeface="+mn-lt"/>
              </a:rPr>
              <a:t>     Mẹ âu yếm nhìn Minh và bảo:</a:t>
            </a:r>
          </a:p>
          <a:p>
            <a:pPr marL="44450" algn="just">
              <a:lnSpc>
                <a:spcPct val="120000"/>
              </a:lnSpc>
              <a:defRPr/>
            </a:pPr>
            <a:r>
              <a:rPr lang="vi-VN" sz="1450" dirty="0">
                <a:latin typeface="+mn-lt"/>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mn-lt"/>
              </a:rPr>
              <a:t>    - Mẹ ơi, con hiểu rồi. Công việc của các bác nông dân vất vả quá mẹ nhỉ?</a:t>
            </a:r>
          </a:p>
        </p:txBody>
      </p:sp>
      <p:pic>
        <p:nvPicPr>
          <p:cNvPr id="8" name="Picture 7">
            <a:extLst>
              <a:ext uri="{FF2B5EF4-FFF2-40B4-BE49-F238E27FC236}">
                <a16:creationId xmlns=""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76" y="3155008"/>
            <a:ext cx="288000" cy="288000"/>
          </a:xfrm>
          <a:prstGeom prst="rect">
            <a:avLst/>
          </a:prstGeom>
        </p:spPr>
      </p:pic>
      <p:pic>
        <p:nvPicPr>
          <p:cNvPr id="11" name="Picture 10">
            <a:extLst>
              <a:ext uri="{FF2B5EF4-FFF2-40B4-BE49-F238E27FC236}">
                <a16:creationId xmlns=""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81815" y="4414085"/>
            <a:ext cx="342793" cy="377072"/>
          </a:xfrm>
          <a:prstGeom prst="rect">
            <a:avLst/>
          </a:prstGeom>
        </p:spPr>
      </p:pic>
    </p:spTree>
    <p:extLst>
      <p:ext uri="{BB962C8B-B14F-4D97-AF65-F5344CB8AC3E}">
        <p14:creationId xmlns:p14="http://schemas.microsoft.com/office/powerpoint/2010/main" val="16971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B600F577-F819-4602-BCEB-985221633540}"/>
              </a:ext>
            </a:extLst>
          </p:cNvPr>
          <p:cNvSpPr txBox="1"/>
          <p:nvPr/>
        </p:nvSpPr>
        <p:spPr>
          <a:xfrm>
            <a:off x="264869" y="1601303"/>
            <a:ext cx="6357953"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mn-lt"/>
              </a:rPr>
              <a:t>1. </a:t>
            </a:r>
            <a:r>
              <a:rPr lang="vi-VN" sz="1800" dirty="0">
                <a:latin typeface="+mn-lt"/>
              </a:rPr>
              <a:t>Những loại cây loại quả nào được nhắc đến khi mùa thu về?</a:t>
            </a:r>
          </a:p>
        </p:txBody>
      </p:sp>
      <p:sp>
        <p:nvSpPr>
          <p:cNvPr id="15" name="TextBox 14">
            <a:extLst>
              <a:ext uri="{FF2B5EF4-FFF2-40B4-BE49-F238E27FC236}">
                <a16:creationId xmlns=""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mn-lt"/>
              </a:rPr>
              <a:t>TRẢ LỜI CÂU HỎI</a:t>
            </a:r>
            <a:endParaRPr lang="en-US" sz="3600" dirty="0">
              <a:solidFill>
                <a:schemeClr val="accent2"/>
              </a:solidFill>
              <a:latin typeface="+mn-lt"/>
            </a:endParaRPr>
          </a:p>
        </p:txBody>
      </p:sp>
      <p:sp>
        <p:nvSpPr>
          <p:cNvPr id="9" name="TextBox 8">
            <a:extLst>
              <a:ext uri="{FF2B5EF4-FFF2-40B4-BE49-F238E27FC236}">
                <a16:creationId xmlns="" xmlns:a16="http://schemas.microsoft.com/office/drawing/2014/main" id="{BE012C5D-02DC-B244-89AC-6B146FC301A3}"/>
              </a:ext>
            </a:extLst>
          </p:cNvPr>
          <p:cNvSpPr txBox="1"/>
          <p:nvPr/>
        </p:nvSpPr>
        <p:spPr>
          <a:xfrm>
            <a:off x="389162" y="2430013"/>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mn-lt"/>
                <a:sym typeface="Wingdings" panose="05000000000000000000" pitchFamily="2" charset="2"/>
              </a:rPr>
              <a:t> </a:t>
            </a:r>
            <a:r>
              <a:rPr lang="vi-VN" sz="1800" dirty="0">
                <a:solidFill>
                  <a:schemeClr val="accent6">
                    <a:lumMod val="75000"/>
                  </a:schemeClr>
                </a:solidFill>
                <a:latin typeface="+mn-lt"/>
              </a:rPr>
              <a:t>Quả hồng, hạt dẻ, quả na, cây lúa.</a:t>
            </a:r>
          </a:p>
        </p:txBody>
      </p:sp>
      <p:sp>
        <p:nvSpPr>
          <p:cNvPr id="10" name="TextBox 9">
            <a:extLst>
              <a:ext uri="{FF2B5EF4-FFF2-40B4-BE49-F238E27FC236}">
                <a16:creationId xmlns="" xmlns:a16="http://schemas.microsoft.com/office/drawing/2014/main" id="{72B4C0C9-1370-FE4F-9E4A-E58F0FEA7D50}"/>
              </a:ext>
            </a:extLst>
          </p:cNvPr>
          <p:cNvSpPr txBox="1"/>
          <p:nvPr/>
        </p:nvSpPr>
        <p:spPr>
          <a:xfrm>
            <a:off x="302084" y="2951746"/>
            <a:ext cx="6357953"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mn-lt"/>
              </a:rPr>
              <a:t>2. </a:t>
            </a:r>
            <a:r>
              <a:rPr lang="vi-VN" sz="1800" dirty="0">
                <a:latin typeface="+mn-lt"/>
              </a:rPr>
              <a:t>Bạn nhỏ nghĩ gì khi nhìn thấy quả chín? </a:t>
            </a:r>
          </a:p>
        </p:txBody>
      </p:sp>
      <p:sp>
        <p:nvSpPr>
          <p:cNvPr id="11" name="TextBox 10">
            <a:extLst>
              <a:ext uri="{FF2B5EF4-FFF2-40B4-BE49-F238E27FC236}">
                <a16:creationId xmlns="" xmlns:a16="http://schemas.microsoft.com/office/drawing/2014/main" id="{0FF907D3-87C8-D347-8A7E-D712942273EE}"/>
              </a:ext>
            </a:extLst>
          </p:cNvPr>
          <p:cNvSpPr txBox="1"/>
          <p:nvPr/>
        </p:nvSpPr>
        <p:spPr>
          <a:xfrm>
            <a:off x="389162" y="3427057"/>
            <a:ext cx="6040821" cy="1338828"/>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mn-lt"/>
                <a:sym typeface="Wingdings" panose="05000000000000000000" pitchFamily="2" charset="2"/>
              </a:rPr>
              <a:t> </a:t>
            </a:r>
            <a:r>
              <a:rPr lang="vi-VN" sz="1800" dirty="0" smtClean="0">
                <a:solidFill>
                  <a:schemeClr val="accent6">
                    <a:lumMod val="75000"/>
                  </a:schemeClr>
                </a:solidFill>
                <a:latin typeface="+mn-lt"/>
                <a:sym typeface="Wingdings" panose="05000000000000000000" pitchFamily="2" charset="2"/>
              </a:rPr>
              <a:t>Khi nhìn thấy quả chín bạn nhỏ nghĩ: </a:t>
            </a:r>
            <a:r>
              <a:rPr lang="vi-VN" sz="1800" dirty="0" smtClean="0">
                <a:solidFill>
                  <a:schemeClr val="accent6">
                    <a:lumMod val="75000"/>
                  </a:schemeClr>
                </a:solidFill>
                <a:latin typeface="+mn-lt"/>
              </a:rPr>
              <a:t>Quả </a:t>
            </a:r>
            <a:r>
              <a:rPr lang="vi-VN" sz="1800" dirty="0">
                <a:solidFill>
                  <a:schemeClr val="accent6">
                    <a:lumMod val="75000"/>
                  </a:schemeClr>
                </a:solidFill>
                <a:latin typeface="+mn-lt"/>
              </a:rPr>
              <a:t>trên cây đang chờ người đến hái. Nhìn quả chín ngon thế này, chắc các bác nông dân vui lắm. </a:t>
            </a:r>
          </a:p>
        </p:txBody>
      </p:sp>
      <p:pic>
        <p:nvPicPr>
          <p:cNvPr id="13" name="Picture 2" descr="Rich harvest of wheat. Wheat field, blue sky and clouds , #SPONSORED,  #wheat, #Wheat, #Rich, #harv… | Art drawings for kids, Wheat drawing, Free  vector illustration">
            <a:extLst>
              <a:ext uri="{FF2B5EF4-FFF2-40B4-BE49-F238E27FC236}">
                <a16:creationId xmlns="" xmlns:a16="http://schemas.microsoft.com/office/drawing/2014/main" id="{881AB39D-E97A-614C-AB72-B8B1E42E8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62" y="308919"/>
            <a:ext cx="1261935" cy="13079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D882932C-C682-1944-A126-1AAC4927D4E7}"/>
              </a:ext>
            </a:extLst>
          </p:cNvPr>
          <p:cNvSpPr txBox="1"/>
          <p:nvPr/>
        </p:nvSpPr>
        <p:spPr>
          <a:xfrm>
            <a:off x="548690" y="587309"/>
            <a:ext cx="5760620" cy="864467"/>
          </a:xfrm>
          <a:prstGeom prst="rect">
            <a:avLst/>
          </a:prstGeom>
          <a:noFill/>
        </p:spPr>
        <p:txBody>
          <a:bodyPr wrap="square" rtlCol="0">
            <a:spAutoFit/>
          </a:bodyPr>
          <a:lstStyle/>
          <a:p>
            <a:pPr marL="7938" indent="38100" algn="just">
              <a:lnSpc>
                <a:spcPct val="150000"/>
              </a:lnSpc>
            </a:pPr>
            <a:r>
              <a:rPr lang="vi-VN" sz="1800" b="1" dirty="0">
                <a:solidFill>
                  <a:srgbClr val="FF0000"/>
                </a:solidFill>
                <a:latin typeface="+mn-lt"/>
              </a:rPr>
              <a:t>3. </a:t>
            </a:r>
            <a:r>
              <a:rPr lang="vi-VN" sz="1800" dirty="0">
                <a:latin typeface="+mn-lt"/>
              </a:rPr>
              <a:t>Kể tên những công việc người nông dân phải làm để có mùa thu hoạch. </a:t>
            </a:r>
          </a:p>
        </p:txBody>
      </p:sp>
      <p:sp>
        <p:nvSpPr>
          <p:cNvPr id="14" name="TextBox 13">
            <a:extLst>
              <a:ext uri="{FF2B5EF4-FFF2-40B4-BE49-F238E27FC236}">
                <a16:creationId xmlns="" xmlns:a16="http://schemas.microsoft.com/office/drawing/2014/main" id="{29E6DC67-9AFD-9F44-AE16-92B28C235C95}"/>
              </a:ext>
            </a:extLst>
          </p:cNvPr>
          <p:cNvSpPr txBox="1"/>
          <p:nvPr/>
        </p:nvSpPr>
        <p:spPr>
          <a:xfrm>
            <a:off x="548690" y="1451776"/>
            <a:ext cx="5692347" cy="1338828"/>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mn-lt"/>
                <a:sym typeface="Wingdings" panose="05000000000000000000" pitchFamily="2" charset="2"/>
              </a:rPr>
              <a:t> </a:t>
            </a:r>
            <a:r>
              <a:rPr lang="vi-VN" sz="1800" dirty="0" smtClean="0">
                <a:solidFill>
                  <a:schemeClr val="accent6">
                    <a:lumMod val="75000"/>
                  </a:schemeClr>
                </a:solidFill>
                <a:latin typeface="+mn-lt"/>
                <a:sym typeface="Wingdings" panose="05000000000000000000" pitchFamily="2" charset="2"/>
              </a:rPr>
              <a:t>Những công việc người nông dân phải làm để có mùa thu hoạch là: </a:t>
            </a:r>
            <a:r>
              <a:rPr lang="vi-VN" sz="1800" dirty="0" smtClean="0">
                <a:solidFill>
                  <a:schemeClr val="accent6">
                    <a:lumMod val="75000"/>
                  </a:schemeClr>
                </a:solidFill>
                <a:latin typeface="+mn-lt"/>
              </a:rPr>
              <a:t>Cày </a:t>
            </a:r>
            <a:r>
              <a:rPr lang="vi-VN" sz="1800" dirty="0">
                <a:solidFill>
                  <a:schemeClr val="accent6">
                    <a:lumMod val="75000"/>
                  </a:schemeClr>
                </a:solidFill>
                <a:latin typeface="+mn-lt"/>
              </a:rPr>
              <a:t>bừa, gieo hạt, ươm mầm, chăm sóc.</a:t>
            </a:r>
          </a:p>
        </p:txBody>
      </p:sp>
      <p:sp>
        <p:nvSpPr>
          <p:cNvPr id="15" name="TextBox 14">
            <a:extLst>
              <a:ext uri="{FF2B5EF4-FFF2-40B4-BE49-F238E27FC236}">
                <a16:creationId xmlns="" xmlns:a16="http://schemas.microsoft.com/office/drawing/2014/main" id="{430725AA-0FFC-FB42-8EAC-E521DF0083DF}"/>
              </a:ext>
            </a:extLst>
          </p:cNvPr>
          <p:cNvSpPr txBox="1"/>
          <p:nvPr/>
        </p:nvSpPr>
        <p:spPr>
          <a:xfrm>
            <a:off x="514553" y="2790604"/>
            <a:ext cx="5760620" cy="453009"/>
          </a:xfrm>
          <a:prstGeom prst="rect">
            <a:avLst/>
          </a:prstGeom>
          <a:noFill/>
        </p:spPr>
        <p:txBody>
          <a:bodyPr wrap="square" rtlCol="0">
            <a:spAutoFit/>
          </a:bodyPr>
          <a:lstStyle/>
          <a:p>
            <a:pPr marL="7938" indent="38100" algn="just">
              <a:lnSpc>
                <a:spcPct val="150000"/>
              </a:lnSpc>
            </a:pPr>
            <a:r>
              <a:rPr lang="vi-VN" sz="1800" b="1" dirty="0">
                <a:solidFill>
                  <a:srgbClr val="FF0000"/>
                </a:solidFill>
                <a:latin typeface="+mn-lt"/>
              </a:rPr>
              <a:t>4. </a:t>
            </a:r>
            <a:r>
              <a:rPr lang="vi-VN" sz="1800" dirty="0">
                <a:latin typeface="+mn-lt"/>
                <a:ea typeface="Calibri" panose="020F0502020204030204" pitchFamily="34" charset="0"/>
                <a:cs typeface="Times New Roman" panose="02020603050405020304" pitchFamily="18" charset="0"/>
              </a:rPr>
              <a:t>Bài đọc giúp em hiểu điều gì?</a:t>
            </a:r>
          </a:p>
        </p:txBody>
      </p:sp>
      <p:sp>
        <p:nvSpPr>
          <p:cNvPr id="16" name="TextBox 15">
            <a:extLst>
              <a:ext uri="{FF2B5EF4-FFF2-40B4-BE49-F238E27FC236}">
                <a16:creationId xmlns="" xmlns:a16="http://schemas.microsoft.com/office/drawing/2014/main" id="{4731BFB4-6F71-6E48-B2D8-BD28FA690A02}"/>
              </a:ext>
            </a:extLst>
          </p:cNvPr>
          <p:cNvSpPr txBox="1"/>
          <p:nvPr/>
        </p:nvSpPr>
        <p:spPr>
          <a:xfrm>
            <a:off x="645966" y="3357713"/>
            <a:ext cx="5930170"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mn-lt"/>
                <a:sym typeface="Wingdings" panose="05000000000000000000" pitchFamily="2" charset="2"/>
              </a:rPr>
              <a:t> </a:t>
            </a:r>
            <a:r>
              <a:rPr lang="vi-VN" sz="1800" dirty="0">
                <a:solidFill>
                  <a:srgbClr val="FF0000"/>
                </a:solidFill>
                <a:latin typeface="+mn-lt"/>
              </a:rPr>
              <a:t>Để có cái thu hoạch người nông dân rất vất vả. Vì thế chúng ta cần có thái độ kính trọng và biết ơn người nông dân.</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72376" y="719790"/>
            <a:ext cx="6703809" cy="3817712"/>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mj-lt"/>
                <a:sym typeface="Arial"/>
              </a:rPr>
              <a:t>     </a:t>
            </a:r>
            <a:r>
              <a:rPr lang="vi-VN" sz="1450" dirty="0">
                <a:latin typeface="+mj-lt"/>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mj-lt"/>
              </a:rPr>
              <a:t>     Minh ríu rít bên mẹ:</a:t>
            </a:r>
          </a:p>
          <a:p>
            <a:pPr marL="44450" algn="just">
              <a:lnSpc>
                <a:spcPct val="120000"/>
              </a:lnSpc>
              <a:defRPr/>
            </a:pPr>
            <a:r>
              <a:rPr lang="vi-VN" sz="1450" dirty="0">
                <a:latin typeface="+mj-lt"/>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mj-lt"/>
              </a:rPr>
              <a:t>     - Đúng thế con ạ.</a:t>
            </a:r>
          </a:p>
          <a:p>
            <a:pPr marL="44450" algn="just">
              <a:lnSpc>
                <a:spcPct val="120000"/>
              </a:lnSpc>
              <a:defRPr/>
            </a:pPr>
            <a:r>
              <a:rPr lang="vi-VN" sz="1450" dirty="0">
                <a:latin typeface="+mj-lt"/>
              </a:rPr>
              <a:t>     - Nếu mùa nào cũng được thu hoạch thì thích lắm, phải không mẹ?</a:t>
            </a:r>
          </a:p>
          <a:p>
            <a:pPr marL="44450" algn="just">
              <a:lnSpc>
                <a:spcPct val="120000"/>
              </a:lnSpc>
              <a:defRPr/>
            </a:pPr>
            <a:r>
              <a:rPr lang="vi-VN" sz="1450" dirty="0">
                <a:latin typeface="+mj-lt"/>
              </a:rPr>
              <a:t>     Mẹ âu yếm nhìn Minh và bảo:</a:t>
            </a:r>
          </a:p>
          <a:p>
            <a:pPr marL="44450" algn="just">
              <a:lnSpc>
                <a:spcPct val="120000"/>
              </a:lnSpc>
              <a:defRPr/>
            </a:pPr>
            <a:r>
              <a:rPr lang="vi-VN" sz="1450" dirty="0">
                <a:latin typeface="+mj-lt"/>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mj-lt"/>
              </a:rPr>
              <a:t>    - Mẹ ơi, con hiểu rồi. Công việc của các bác nông dân vất vả quá mẹ nhỉ?</a:t>
            </a:r>
          </a:p>
        </p:txBody>
      </p:sp>
      <p:pic>
        <p:nvPicPr>
          <p:cNvPr id="8" name="Picture 7">
            <a:extLst>
              <a:ext uri="{FF2B5EF4-FFF2-40B4-BE49-F238E27FC236}">
                <a16:creationId xmlns=""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11" y="3096687"/>
            <a:ext cx="288000" cy="288000"/>
          </a:xfrm>
          <a:prstGeom prst="rect">
            <a:avLst/>
          </a:prstGeom>
        </p:spPr>
      </p:pic>
      <p:pic>
        <p:nvPicPr>
          <p:cNvPr id="11" name="Picture 10">
            <a:extLst>
              <a:ext uri="{FF2B5EF4-FFF2-40B4-BE49-F238E27FC236}">
                <a16:creationId xmlns=""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44492" y="4213261"/>
            <a:ext cx="342793" cy="377072"/>
          </a:xfrm>
          <a:prstGeom prst="rect">
            <a:avLst/>
          </a:prstGeom>
        </p:spPr>
      </p:pic>
    </p:spTree>
    <p:extLst>
      <p:ext uri="{BB962C8B-B14F-4D97-AF65-F5344CB8AC3E}">
        <p14:creationId xmlns:p14="http://schemas.microsoft.com/office/powerpoint/2010/main" val="234785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8A1072C0-7CDA-3B41-9683-C01B2BFCAA3D}"/>
              </a:ext>
            </a:extLst>
          </p:cNvPr>
          <p:cNvSpPr txBox="1"/>
          <p:nvPr/>
        </p:nvSpPr>
        <p:spPr>
          <a:xfrm>
            <a:off x="418293" y="1057693"/>
            <a:ext cx="6038263"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mn-lt"/>
              </a:rPr>
              <a:t>1. </a:t>
            </a:r>
            <a:r>
              <a:rPr lang="vi-VN" sz="1800" dirty="0">
                <a:latin typeface="+mn-lt"/>
              </a:rPr>
              <a:t>Kết hợp từ ngữ ở cột A với từ ngữ ở cột B để tạo câu nêu đặc điểm.</a:t>
            </a:r>
          </a:p>
        </p:txBody>
      </p:sp>
      <p:pic>
        <p:nvPicPr>
          <p:cNvPr id="9" name="Picture 8">
            <a:extLst>
              <a:ext uri="{FF2B5EF4-FFF2-40B4-BE49-F238E27FC236}">
                <a16:creationId xmlns=""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mn-lt"/>
              </a:rPr>
              <a:t> LUYỆN TẬP</a:t>
            </a:r>
            <a:endParaRPr lang="en-US" sz="1800" b="1" dirty="0">
              <a:solidFill>
                <a:srgbClr val="17479D"/>
              </a:solidFill>
              <a:latin typeface="+mn-lt"/>
            </a:endParaRPr>
          </a:p>
        </p:txBody>
      </p:sp>
      <p:sp>
        <p:nvSpPr>
          <p:cNvPr id="13" name="Rounded Rectangle 12">
            <a:extLst>
              <a:ext uri="{FF2B5EF4-FFF2-40B4-BE49-F238E27FC236}">
                <a16:creationId xmlns="" xmlns:a16="http://schemas.microsoft.com/office/drawing/2014/main" id="{45AD0344-D15B-734F-AE0C-22123E614C82}"/>
              </a:ext>
            </a:extLst>
          </p:cNvPr>
          <p:cNvSpPr/>
          <p:nvPr/>
        </p:nvSpPr>
        <p:spPr>
          <a:xfrm>
            <a:off x="906688" y="2322605"/>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rPr>
              <a:t>Quả</a:t>
            </a:r>
            <a:r>
              <a:rPr lang="en-US" sz="1800" dirty="0">
                <a:solidFill>
                  <a:srgbClr val="000000"/>
                </a:solidFill>
              </a:rPr>
              <a:t> </a:t>
            </a:r>
            <a:r>
              <a:rPr lang="en-US" sz="1800" dirty="0" err="1">
                <a:solidFill>
                  <a:srgbClr val="000000"/>
                </a:solidFill>
              </a:rPr>
              <a:t>hồng</a:t>
            </a:r>
            <a:endParaRPr lang="en-US" sz="1800" dirty="0">
              <a:solidFill>
                <a:srgbClr val="000000"/>
              </a:solidFill>
            </a:endParaRPr>
          </a:p>
        </p:txBody>
      </p:sp>
      <p:sp>
        <p:nvSpPr>
          <p:cNvPr id="14" name="Rounded Rectangle 13">
            <a:extLst>
              <a:ext uri="{FF2B5EF4-FFF2-40B4-BE49-F238E27FC236}">
                <a16:creationId xmlns="" xmlns:a16="http://schemas.microsoft.com/office/drawing/2014/main" id="{71262DD0-2D99-B444-8B14-F4B9727E7C0B}"/>
              </a:ext>
            </a:extLst>
          </p:cNvPr>
          <p:cNvSpPr/>
          <p:nvPr/>
        </p:nvSpPr>
        <p:spPr>
          <a:xfrm>
            <a:off x="906688" y="2956450"/>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rPr>
              <a:t>Hạt</a:t>
            </a:r>
            <a:r>
              <a:rPr lang="en-US" sz="1800" dirty="0">
                <a:solidFill>
                  <a:srgbClr val="000000"/>
                </a:solidFill>
              </a:rPr>
              <a:t> </a:t>
            </a:r>
            <a:r>
              <a:rPr lang="en-US" sz="1800" dirty="0" err="1">
                <a:solidFill>
                  <a:srgbClr val="000000"/>
                </a:solidFill>
              </a:rPr>
              <a:t>dẻ</a:t>
            </a:r>
            <a:endParaRPr lang="en-US" sz="1800" dirty="0">
              <a:solidFill>
                <a:srgbClr val="000000"/>
              </a:solidFill>
            </a:endParaRPr>
          </a:p>
        </p:txBody>
      </p:sp>
      <p:sp>
        <p:nvSpPr>
          <p:cNvPr id="15" name="Rounded Rectangle 14">
            <a:extLst>
              <a:ext uri="{FF2B5EF4-FFF2-40B4-BE49-F238E27FC236}">
                <a16:creationId xmlns="" xmlns:a16="http://schemas.microsoft.com/office/drawing/2014/main" id="{9294A276-0AA1-1746-AE79-AB9521556071}"/>
              </a:ext>
            </a:extLst>
          </p:cNvPr>
          <p:cNvSpPr/>
          <p:nvPr/>
        </p:nvSpPr>
        <p:spPr>
          <a:xfrm>
            <a:off x="906688" y="3590295"/>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rPr>
              <a:t>Quả</a:t>
            </a:r>
            <a:r>
              <a:rPr lang="en-US" sz="1800" dirty="0">
                <a:solidFill>
                  <a:srgbClr val="000000"/>
                </a:solidFill>
              </a:rPr>
              <a:t> </a:t>
            </a:r>
            <a:r>
              <a:rPr lang="en-US" sz="1800" dirty="0" err="1">
                <a:solidFill>
                  <a:srgbClr val="000000"/>
                </a:solidFill>
              </a:rPr>
              <a:t>na</a:t>
            </a:r>
            <a:endParaRPr lang="en-US" sz="1800" dirty="0">
              <a:solidFill>
                <a:srgbClr val="000000"/>
              </a:solidFill>
            </a:endParaRPr>
          </a:p>
        </p:txBody>
      </p:sp>
      <p:sp>
        <p:nvSpPr>
          <p:cNvPr id="16" name="Rounded Rectangle 15">
            <a:extLst>
              <a:ext uri="{FF2B5EF4-FFF2-40B4-BE49-F238E27FC236}">
                <a16:creationId xmlns="" xmlns:a16="http://schemas.microsoft.com/office/drawing/2014/main" id="{D643137F-1943-D048-9DB1-32FEECA1139E}"/>
              </a:ext>
            </a:extLst>
          </p:cNvPr>
          <p:cNvSpPr/>
          <p:nvPr/>
        </p:nvSpPr>
        <p:spPr>
          <a:xfrm>
            <a:off x="3831496" y="2322605"/>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rPr>
              <a:t>vàng</a:t>
            </a:r>
            <a:r>
              <a:rPr lang="en-US" sz="1800" dirty="0">
                <a:solidFill>
                  <a:srgbClr val="000000"/>
                </a:solidFill>
              </a:rPr>
              <a:t> </a:t>
            </a:r>
            <a:r>
              <a:rPr lang="en-US" sz="1800" dirty="0" err="1">
                <a:solidFill>
                  <a:srgbClr val="000000"/>
                </a:solidFill>
              </a:rPr>
              <a:t>ươm</a:t>
            </a:r>
            <a:r>
              <a:rPr lang="en-US" sz="1800" dirty="0">
                <a:solidFill>
                  <a:srgbClr val="000000"/>
                </a:solidFill>
              </a:rPr>
              <a:t>.</a:t>
            </a:r>
          </a:p>
        </p:txBody>
      </p:sp>
      <p:sp>
        <p:nvSpPr>
          <p:cNvPr id="21" name="Rounded Rectangle 20">
            <a:extLst>
              <a:ext uri="{FF2B5EF4-FFF2-40B4-BE49-F238E27FC236}">
                <a16:creationId xmlns="" xmlns:a16="http://schemas.microsoft.com/office/drawing/2014/main" id="{ECC2E5B2-5EBA-2045-AB89-2CACCEF514D7}"/>
              </a:ext>
            </a:extLst>
          </p:cNvPr>
          <p:cNvSpPr/>
          <p:nvPr/>
        </p:nvSpPr>
        <p:spPr>
          <a:xfrm>
            <a:off x="3831496" y="2956450"/>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000000"/>
                </a:solidFill>
              </a:rPr>
              <a:t>thơm dìu dịu.</a:t>
            </a:r>
            <a:endParaRPr lang="en-US" sz="1800" dirty="0">
              <a:solidFill>
                <a:srgbClr val="000000"/>
              </a:solidFill>
            </a:endParaRPr>
          </a:p>
        </p:txBody>
      </p:sp>
      <p:sp>
        <p:nvSpPr>
          <p:cNvPr id="22" name="Rounded Rectangle 21">
            <a:extLst>
              <a:ext uri="{FF2B5EF4-FFF2-40B4-BE49-F238E27FC236}">
                <a16:creationId xmlns="" xmlns:a16="http://schemas.microsoft.com/office/drawing/2014/main" id="{C19DE42C-FCDF-DB41-8586-607E5D546448}"/>
              </a:ext>
            </a:extLst>
          </p:cNvPr>
          <p:cNvSpPr/>
          <p:nvPr/>
        </p:nvSpPr>
        <p:spPr>
          <a:xfrm>
            <a:off x="3831497" y="3590295"/>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rPr>
              <a:t>đỏ</a:t>
            </a:r>
            <a:r>
              <a:rPr lang="en-US" sz="1800" dirty="0">
                <a:solidFill>
                  <a:srgbClr val="000000"/>
                </a:solidFill>
              </a:rPr>
              <a:t> </a:t>
            </a:r>
            <a:r>
              <a:rPr lang="en-US" sz="1800" dirty="0" err="1">
                <a:solidFill>
                  <a:srgbClr val="000000"/>
                </a:solidFill>
              </a:rPr>
              <a:t>mọng</a:t>
            </a:r>
            <a:r>
              <a:rPr lang="en-US" sz="1800" dirty="0">
                <a:solidFill>
                  <a:srgbClr val="000000"/>
                </a:solidFill>
              </a:rPr>
              <a:t>.</a:t>
            </a:r>
          </a:p>
        </p:txBody>
      </p:sp>
      <p:sp>
        <p:nvSpPr>
          <p:cNvPr id="23" name="TextBox 22">
            <a:extLst>
              <a:ext uri="{FF2B5EF4-FFF2-40B4-BE49-F238E27FC236}">
                <a16:creationId xmlns="" xmlns:a16="http://schemas.microsoft.com/office/drawing/2014/main" id="{4E78AD0A-2BBF-264A-A9F4-1EDD1CE46092}"/>
              </a:ext>
            </a:extLst>
          </p:cNvPr>
          <p:cNvSpPr txBox="1"/>
          <p:nvPr/>
        </p:nvSpPr>
        <p:spPr>
          <a:xfrm>
            <a:off x="1371600" y="1875006"/>
            <a:ext cx="4406919" cy="447430"/>
          </a:xfrm>
          <a:prstGeom prst="rect">
            <a:avLst/>
          </a:prstGeom>
          <a:noFill/>
        </p:spPr>
        <p:txBody>
          <a:bodyPr wrap="square" rtlCol="0">
            <a:spAutoFit/>
          </a:bodyPr>
          <a:lstStyle/>
          <a:p>
            <a:pPr>
              <a:lnSpc>
                <a:spcPts val="3000"/>
              </a:lnSpc>
            </a:pPr>
            <a:r>
              <a:rPr lang="en-US" sz="2400" b="1" dirty="0">
                <a:ln>
                  <a:solidFill>
                    <a:schemeClr val="tx2">
                      <a:lumMod val="50000"/>
                    </a:schemeClr>
                  </a:solidFill>
                </a:ln>
                <a:solidFill>
                  <a:schemeClr val="tx2"/>
                </a:solidFill>
                <a:latin typeface="+mn-lt"/>
              </a:rPr>
              <a:t>A                                B</a:t>
            </a:r>
          </a:p>
        </p:txBody>
      </p:sp>
      <p:grpSp>
        <p:nvGrpSpPr>
          <p:cNvPr id="24" name="Group 23">
            <a:extLst>
              <a:ext uri="{FF2B5EF4-FFF2-40B4-BE49-F238E27FC236}">
                <a16:creationId xmlns="" xmlns:a16="http://schemas.microsoft.com/office/drawing/2014/main" id="{F63E4E6A-2709-E949-AB6C-E0D49835233E}"/>
              </a:ext>
            </a:extLst>
          </p:cNvPr>
          <p:cNvGrpSpPr/>
          <p:nvPr/>
        </p:nvGrpSpPr>
        <p:grpSpPr>
          <a:xfrm>
            <a:off x="2365982" y="2498362"/>
            <a:ext cx="1490638" cy="1362082"/>
            <a:chOff x="2016413" y="2423935"/>
            <a:chExt cx="674827" cy="1313858"/>
          </a:xfrm>
        </p:grpSpPr>
        <p:sp>
          <p:nvSpPr>
            <p:cNvPr id="25" name="Oval 24">
              <a:extLst>
                <a:ext uri="{FF2B5EF4-FFF2-40B4-BE49-F238E27FC236}">
                  <a16:creationId xmlns="" xmlns:a16="http://schemas.microsoft.com/office/drawing/2014/main" id="{7B4CB270-F241-4C45-9B89-36157E8450C4}"/>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 xmlns:a16="http://schemas.microsoft.com/office/drawing/2014/main" id="{1B20013B-158F-6B43-86B6-6F55C92308D8}"/>
                </a:ext>
              </a:extLst>
            </p:cNvPr>
            <p:cNvCxnSpPr>
              <a:stCxn id="25" idx="5"/>
              <a:endCxn id="27" idx="1"/>
            </p:cNvCxnSpPr>
            <p:nvPr/>
          </p:nvCxnSpPr>
          <p:spPr>
            <a:xfrm>
              <a:off x="2055437" y="2462959"/>
              <a:ext cx="600327" cy="12176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 xmlns:a16="http://schemas.microsoft.com/office/drawing/2014/main" id="{A428D5CE-9D68-F449-9D17-355042C342C6}"/>
                </a:ext>
              </a:extLst>
            </p:cNvPr>
            <p:cNvSpPr/>
            <p:nvPr/>
          </p:nvSpPr>
          <p:spPr>
            <a:xfrm>
              <a:off x="2649677" y="3670854"/>
              <a:ext cx="41563" cy="6693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 xmlns:a16="http://schemas.microsoft.com/office/drawing/2014/main" id="{3EBA6AB4-986F-2348-8650-698833E7D26A}"/>
              </a:ext>
            </a:extLst>
          </p:cNvPr>
          <p:cNvGrpSpPr/>
          <p:nvPr/>
        </p:nvGrpSpPr>
        <p:grpSpPr>
          <a:xfrm flipV="1">
            <a:off x="2378404" y="3203588"/>
            <a:ext cx="1482413" cy="1329581"/>
            <a:chOff x="2022098" y="1794108"/>
            <a:chExt cx="678514" cy="669861"/>
          </a:xfrm>
        </p:grpSpPr>
        <p:sp>
          <p:nvSpPr>
            <p:cNvPr id="29" name="Oval 28">
              <a:extLst>
                <a:ext uri="{FF2B5EF4-FFF2-40B4-BE49-F238E27FC236}">
                  <a16:creationId xmlns="" xmlns:a16="http://schemas.microsoft.com/office/drawing/2014/main" id="{3FF927BA-4925-9944-9CE6-D78E232EBFE0}"/>
                </a:ext>
              </a:extLst>
            </p:cNvPr>
            <p:cNvSpPr/>
            <p:nvPr/>
          </p:nvSpPr>
          <p:spPr>
            <a:xfrm>
              <a:off x="2022098" y="2429619"/>
              <a:ext cx="34350" cy="343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 xmlns:a16="http://schemas.microsoft.com/office/drawing/2014/main" id="{837549FF-424E-F14A-A85A-9F3902CA625C}"/>
                </a:ext>
              </a:extLst>
            </p:cNvPr>
            <p:cNvCxnSpPr>
              <a:stCxn id="29" idx="7"/>
              <a:endCxn id="31" idx="3"/>
            </p:cNvCxnSpPr>
            <p:nvPr/>
          </p:nvCxnSpPr>
          <p:spPr>
            <a:xfrm flipV="1">
              <a:off x="2051417" y="1823427"/>
              <a:ext cx="616943" cy="611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 xmlns:a16="http://schemas.microsoft.com/office/drawing/2014/main" id="{C1B61E7C-2BC1-D64B-9C05-48CA42489748}"/>
                </a:ext>
              </a:extLst>
            </p:cNvPr>
            <p:cNvSpPr/>
            <p:nvPr/>
          </p:nvSpPr>
          <p:spPr>
            <a:xfrm>
              <a:off x="2662827" y="1794108"/>
              <a:ext cx="37785" cy="343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 xmlns:a16="http://schemas.microsoft.com/office/drawing/2014/main" id="{D18993C9-42A1-5048-A845-B6CFD42BD627}"/>
              </a:ext>
            </a:extLst>
          </p:cNvPr>
          <p:cNvGrpSpPr/>
          <p:nvPr/>
        </p:nvGrpSpPr>
        <p:grpSpPr>
          <a:xfrm>
            <a:off x="2348790" y="3220296"/>
            <a:ext cx="1516121" cy="624285"/>
            <a:chOff x="2013423" y="1777814"/>
            <a:chExt cx="689078" cy="631707"/>
          </a:xfrm>
        </p:grpSpPr>
        <p:sp>
          <p:nvSpPr>
            <p:cNvPr id="33" name="Oval 32">
              <a:extLst>
                <a:ext uri="{FF2B5EF4-FFF2-40B4-BE49-F238E27FC236}">
                  <a16:creationId xmlns="" xmlns:a16="http://schemas.microsoft.com/office/drawing/2014/main" id="{E994AC2F-65C0-514D-A3F4-B2371AB7F5E8}"/>
                </a:ext>
              </a:extLst>
            </p:cNvPr>
            <p:cNvSpPr/>
            <p:nvPr/>
          </p:nvSpPr>
          <p:spPr>
            <a:xfrm>
              <a:off x="2013423" y="2348669"/>
              <a:ext cx="41563" cy="6085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 xmlns:a16="http://schemas.microsoft.com/office/drawing/2014/main" id="{BF900199-88AD-2C4D-9F51-5BD712955390}"/>
                </a:ext>
              </a:extLst>
            </p:cNvPr>
            <p:cNvCxnSpPr>
              <a:stCxn id="33" idx="7"/>
              <a:endCxn id="35" idx="3"/>
            </p:cNvCxnSpPr>
            <p:nvPr/>
          </p:nvCxnSpPr>
          <p:spPr>
            <a:xfrm flipV="1">
              <a:off x="2048900" y="1834948"/>
              <a:ext cx="618125" cy="5226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 xmlns:a16="http://schemas.microsoft.com/office/drawing/2014/main" id="{8840F232-FB53-734A-B2C5-88053B4781A3}"/>
                </a:ext>
              </a:extLst>
            </p:cNvPr>
            <p:cNvSpPr/>
            <p:nvPr/>
          </p:nvSpPr>
          <p:spPr>
            <a:xfrm>
              <a:off x="2660938" y="1777814"/>
              <a:ext cx="41563" cy="6693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 xmlns:a16="http://schemas.microsoft.com/office/drawing/2014/main" id="{D963AF30-1F28-9D4E-82B3-F13BC788DBCF}"/>
              </a:ext>
            </a:extLst>
          </p:cNvPr>
          <p:cNvSpPr/>
          <p:nvPr/>
        </p:nvSpPr>
        <p:spPr>
          <a:xfrm>
            <a:off x="944673" y="4238540"/>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rPr>
              <a:t>Biển</a:t>
            </a:r>
            <a:r>
              <a:rPr lang="en-US" sz="1800" dirty="0">
                <a:solidFill>
                  <a:srgbClr val="000000"/>
                </a:solidFill>
              </a:rPr>
              <a:t> </a:t>
            </a:r>
            <a:r>
              <a:rPr lang="en-US" sz="1800" dirty="0" err="1">
                <a:solidFill>
                  <a:srgbClr val="000000"/>
                </a:solidFill>
              </a:rPr>
              <a:t>lúa</a:t>
            </a:r>
            <a:endParaRPr lang="en-US" sz="1800" dirty="0">
              <a:solidFill>
                <a:srgbClr val="000000"/>
              </a:solidFill>
            </a:endParaRPr>
          </a:p>
        </p:txBody>
      </p:sp>
      <p:sp>
        <p:nvSpPr>
          <p:cNvPr id="37" name="Rounded Rectangle 36">
            <a:extLst>
              <a:ext uri="{FF2B5EF4-FFF2-40B4-BE49-F238E27FC236}">
                <a16:creationId xmlns="" xmlns:a16="http://schemas.microsoft.com/office/drawing/2014/main" id="{E8AF8E4F-F8D2-B747-B1C1-F75A01898B6C}"/>
              </a:ext>
            </a:extLst>
          </p:cNvPr>
          <p:cNvSpPr/>
          <p:nvPr/>
        </p:nvSpPr>
        <p:spPr>
          <a:xfrm>
            <a:off x="3861210" y="4238540"/>
            <a:ext cx="2090102"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rPr>
              <a:t>nấu</a:t>
            </a:r>
            <a:r>
              <a:rPr lang="en-US" sz="1800" dirty="0">
                <a:solidFill>
                  <a:srgbClr val="000000"/>
                </a:solidFill>
              </a:rPr>
              <a:t> </a:t>
            </a:r>
            <a:r>
              <a:rPr lang="en-US" sz="1800" dirty="0" err="1">
                <a:solidFill>
                  <a:srgbClr val="000000"/>
                </a:solidFill>
              </a:rPr>
              <a:t>bóng</a:t>
            </a:r>
            <a:r>
              <a:rPr lang="en-US" sz="1800" dirty="0">
                <a:solidFill>
                  <a:srgbClr val="000000"/>
                </a:solidFill>
              </a:rPr>
              <a:t>.</a:t>
            </a:r>
          </a:p>
        </p:txBody>
      </p:sp>
      <p:grpSp>
        <p:nvGrpSpPr>
          <p:cNvPr id="38" name="Group 37">
            <a:extLst>
              <a:ext uri="{FF2B5EF4-FFF2-40B4-BE49-F238E27FC236}">
                <a16:creationId xmlns="" xmlns:a16="http://schemas.microsoft.com/office/drawing/2014/main" id="{A0D188DD-DC6A-9F4E-8B2D-F249A30837E3}"/>
              </a:ext>
            </a:extLst>
          </p:cNvPr>
          <p:cNvGrpSpPr/>
          <p:nvPr/>
        </p:nvGrpSpPr>
        <p:grpSpPr>
          <a:xfrm>
            <a:off x="2421441" y="2524111"/>
            <a:ext cx="1429566" cy="1973417"/>
            <a:chOff x="2025078" y="1797087"/>
            <a:chExt cx="670834" cy="663901"/>
          </a:xfrm>
        </p:grpSpPr>
        <p:sp>
          <p:nvSpPr>
            <p:cNvPr id="39" name="Oval 38">
              <a:extLst>
                <a:ext uri="{FF2B5EF4-FFF2-40B4-BE49-F238E27FC236}">
                  <a16:creationId xmlns="" xmlns:a16="http://schemas.microsoft.com/office/drawing/2014/main" id="{37CBF04C-BFAC-F741-91D7-4E0DFB018871}"/>
                </a:ext>
              </a:extLst>
            </p:cNvPr>
            <p:cNvSpPr/>
            <p:nvPr/>
          </p:nvSpPr>
          <p:spPr>
            <a:xfrm>
              <a:off x="2025078" y="2432600"/>
              <a:ext cx="28388" cy="28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 xmlns:a16="http://schemas.microsoft.com/office/drawing/2014/main" id="{2DD7F6F1-8353-9446-BDC4-30D75A118036}"/>
                </a:ext>
              </a:extLst>
            </p:cNvPr>
            <p:cNvCxnSpPr/>
            <p:nvPr/>
          </p:nvCxnSpPr>
          <p:spPr>
            <a:xfrm flipV="1">
              <a:off x="2044744" y="1821318"/>
              <a:ext cx="622372" cy="6154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D43C8192-00A2-A545-B6BE-6EF2E855C419}"/>
                </a:ext>
              </a:extLst>
            </p:cNvPr>
            <p:cNvSpPr/>
            <p:nvPr/>
          </p:nvSpPr>
          <p:spPr>
            <a:xfrm>
              <a:off x="2667524" y="1797087"/>
              <a:ext cx="28388" cy="28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3" grpId="0" animBg="1"/>
      <p:bldP spid="14" grpId="0" animBg="1"/>
      <p:bldP spid="15" grpId="0" animBg="1"/>
      <p:bldP spid="16" grpId="0" animBg="1"/>
      <p:bldP spid="21" grpId="0" animBg="1"/>
      <p:bldP spid="22" grpId="0" animBg="1"/>
      <p:bldP spid="23" grpId="0"/>
      <p:bldP spid="36" grpId="0" animBg="1"/>
      <p:bldP spid="37" grpId="0" animBg="1"/>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2364</TotalTime>
  <Words>1212</Words>
  <Application>Microsoft Office PowerPoint</Application>
  <PresentationFormat>Custom</PresentationFormat>
  <Paragraphs>73</Paragraphs>
  <Slides>11</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Montserrat</vt:lpstr>
      <vt:lpstr>UTM Avo</vt:lpstr>
      <vt:lpstr>Kalam</vt:lpstr>
      <vt:lpstr>UTM Cookies</vt:lpstr>
      <vt:lpstr>Times New Roman</vt:lpstr>
      <vt:lpstr>Wingdings</vt:lpstr>
      <vt:lpstr>Doodle Sketchbook by Slidesgo</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SKY</cp:lastModifiedBy>
  <cp:revision>224</cp:revision>
  <dcterms:modified xsi:type="dcterms:W3CDTF">2023-02-07T05:31:59Z</dcterms:modified>
</cp:coreProperties>
</file>