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90" r:id="rId2"/>
  </p:sldMasterIdLst>
  <p:notesMasterIdLst>
    <p:notesMasterId r:id="rId15"/>
  </p:notesMasterIdLst>
  <p:sldIdLst>
    <p:sldId id="313" r:id="rId3"/>
    <p:sldId id="509" r:id="rId4"/>
    <p:sldId id="510" r:id="rId5"/>
    <p:sldId id="317" r:id="rId6"/>
    <p:sldId id="513" r:id="rId7"/>
    <p:sldId id="330" r:id="rId8"/>
    <p:sldId id="506" r:id="rId9"/>
    <p:sldId id="508" r:id="rId10"/>
    <p:sldId id="507" r:id="rId11"/>
    <p:sldId id="512" r:id="rId12"/>
    <p:sldId id="327" r:id="rId13"/>
    <p:sldId id="511" r:id="rId14"/>
  </p:sldIdLst>
  <p:sldSz cx="12161838" cy="6858000"/>
  <p:notesSz cx="6858000" cy="9144000"/>
  <p:embeddedFontLst>
    <p:embeddedFont>
      <p:font typeface="Quicksand" panose="020B0604020202020204" charset="0"/>
      <p:regular r:id="rId16"/>
      <p:bold r:id="rId17"/>
    </p:embeddedFont>
    <p:embeddedFont>
      <p:font typeface="Titan One" panose="020B0604020202020204" charset="0"/>
      <p:regular r:id="rId18"/>
    </p:embeddedFont>
    <p:embeddedFont>
      <p:font typeface="Fira Sans Extra Condensed Medium" panose="020B0604020202020204" charset="0"/>
      <p:regular r:id="rId19"/>
      <p:bold r:id="rId20"/>
      <p:italic r:id="rId21"/>
      <p:boldItalic r:id="rId22"/>
    </p:embeddedFont>
    <p:embeddedFont>
      <p:font typeface="Hammersmith One" panose="020B0604020202020204" charset="0"/>
      <p:regular r:id="rId23"/>
    </p:embeddedFont>
    <p:embeddedFont>
      <p:font typeface="Fredoka One" panose="020B0604020202020204" charset="0"/>
      <p:regular r:id="rId24"/>
    </p:embeddedFont>
    <p:embeddedFont>
      <p:font typeface="HP001 4H" panose="020B0603050302020204" pitchFamily="34" charset="-93"/>
      <p:regular r:id="rId25"/>
      <p:bold r:id="rId26"/>
    </p:embeddedFont>
    <p:embeddedFont>
      <p:font typeface="Bebas Neue" panose="020B0604020202020204" charset="0"/>
      <p:regular r:id="rId27"/>
    </p:embeddedFont>
    <p:embeddedFont>
      <p:font typeface="Arial Rounded MT Bold" panose="020F0704030504030204" pitchFamily="34" charset="0"/>
      <p:regular r:id="rId28"/>
    </p:embeddedFont>
    <p:embeddedFont>
      <p:font typeface="Source Sans Pro" panose="020B0604020202020204" charset="0"/>
      <p:regular r:id="rId29"/>
      <p:bold r:id="rId30"/>
      <p:italic r:id="rId31"/>
      <p:boldItalic r:id="rId32"/>
    </p:embeddedFont>
    <p:embeddedFont>
      <p:font typeface="Arial-Rounded" panose="020B0500000000000000" pitchFamily="34" charset="-93"/>
      <p:regular r:id="rId33"/>
    </p:embeddedFont>
    <p:embeddedFont>
      <p:font typeface="Quicksand SemiBold" panose="020B0604020202020204" charset="0"/>
      <p:regular r:id="rId34"/>
      <p:bold r:id="rId35"/>
    </p:embeddedFont>
    <p:embeddedFont>
      <p:font typeface="AvantGarde" panose="00000400000000000000" pitchFamily="2" charset="-93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Arrus-Black" panose="02020500000000000000" charset="-93"/>
      <p:regular r:id="rId41"/>
    </p:embeddedFont>
    <p:embeddedFont>
      <p:font typeface="Dosis" panose="020B0604020202020204" charset="0"/>
      <p:regular r:id="rId42"/>
      <p:bold r:id="rId43"/>
    </p:embeddedFont>
    <p:embeddedFont>
      <p:font typeface="Quicksand Medium" panose="020B0604020202020204" charset="0"/>
      <p:regular r:id="rId44"/>
      <p:bold r:id="rId45"/>
    </p:embeddedFont>
    <p:embeddedFont>
      <p:font typeface="HP001 4 hàng" panose="020B0603050302020204" pitchFamily="34" charset="-93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n Thi Linh (FE FSC DN)" initials="PTL(FD" lastIdx="1" clrIdx="0">
    <p:extLst>
      <p:ext uri="{19B8F6BF-5375-455C-9EA6-DF929625EA0E}">
        <p15:presenceInfo xmlns:p15="http://schemas.microsoft.com/office/powerpoint/2012/main" userId="Phan Thi Linh (FE FSC DN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88766" autoAdjust="0"/>
  </p:normalViewPr>
  <p:slideViewPr>
    <p:cSldViewPr>
      <p:cViewPr varScale="1">
        <p:scale>
          <a:sx n="66" d="100"/>
          <a:sy n="66" d="100"/>
        </p:scale>
        <p:origin x="882" y="66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47" Type="http://schemas.openxmlformats.org/officeDocument/2006/relationships/font" Target="fonts/font32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font" Target="fonts/font3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font" Target="fonts/font30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font" Target="fonts/font29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font" Target="fonts/font28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28T12:14:26.564" idx="1">
    <p:pos x="10" y="10"/>
    <p:text>dddd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</a:t>
            </a:r>
            <a:r>
              <a:rPr lang="en-US" b="1" baseline="0"/>
              <a:t>1</a:t>
            </a:r>
            <a:r>
              <a:rPr lang="vi-VN" b="1" baseline="0"/>
              <a:t>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có thể viết nhiều câu phù hợp, GV linh động</a:t>
            </a:r>
          </a:p>
        </p:txBody>
      </p:sp>
    </p:spTree>
    <p:extLst>
      <p:ext uri="{BB962C8B-B14F-4D97-AF65-F5344CB8AC3E}">
        <p14:creationId xmlns:p14="http://schemas.microsoft.com/office/powerpoint/2010/main" val="217039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có thể viết nhiều câu phù hợp, GV linh động</a:t>
            </a:r>
          </a:p>
        </p:txBody>
      </p:sp>
    </p:spTree>
    <p:extLst>
      <p:ext uri="{BB962C8B-B14F-4D97-AF65-F5344CB8AC3E}">
        <p14:creationId xmlns:p14="http://schemas.microsoft.com/office/powerpoint/2010/main" val="304719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do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, k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tl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. </a:t>
            </a:r>
            <a:r>
              <a:rPr lang="en-US" dirty="0" err="1"/>
              <a:t>Mn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,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29299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Văn mẫu do người soạn tự viết ra, k tham khảo tl nào cả. Mn có thể dùng nếu thấy phù hợp, hoặc thay thế nhé!</a:t>
            </a:r>
          </a:p>
        </p:txBody>
      </p:sp>
    </p:spTree>
    <p:extLst>
      <p:ext uri="{BB962C8B-B14F-4D97-AF65-F5344CB8AC3E}">
        <p14:creationId xmlns:p14="http://schemas.microsoft.com/office/powerpoint/2010/main" val="333458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09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</a:t>
            </a:r>
            <a:r>
              <a:rPr lang="en-US" b="1" baseline="0"/>
              <a:t>1</a:t>
            </a:r>
            <a:r>
              <a:rPr lang="vi-VN" b="1" baseline="0"/>
              <a:t>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563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2508" y="2662955"/>
            <a:ext cx="891787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11103" y="5489654"/>
            <a:ext cx="652020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17727" y="1855914"/>
            <a:ext cx="1484251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12049" y="3504735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5843288" y="3648350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092293" y="626238"/>
            <a:ext cx="652020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04289" y="1438000"/>
            <a:ext cx="6876147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679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19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6474" y="3301502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246485" y="3445116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3573" y="340063"/>
            <a:ext cx="1981731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34741" y="1606305"/>
            <a:ext cx="891787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5975" y="3175871"/>
            <a:ext cx="652020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56588" y="1606300"/>
            <a:ext cx="7264783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72811" y="3236000"/>
            <a:ext cx="5832336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5372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46730" y="4413937"/>
            <a:ext cx="547133" cy="4307327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198661" y="4506633"/>
            <a:ext cx="575724" cy="412700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6755180" y="6448033"/>
            <a:ext cx="4747056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38916" y="5850480"/>
            <a:ext cx="4022896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799568" y="5058464"/>
            <a:ext cx="999979" cy="2599101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2682" y="2865933"/>
            <a:ext cx="8356475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2493" y="4118533"/>
            <a:ext cx="7236852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39529" y="-820372"/>
            <a:ext cx="510603" cy="2372935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21916" y="-2874670"/>
            <a:ext cx="598819" cy="634816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390398" y="-1860104"/>
            <a:ext cx="533072" cy="425328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 rot="5400000">
            <a:off x="9995320" y="-1385274"/>
            <a:ext cx="781176" cy="3551730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55580" y="-1411337"/>
            <a:ext cx="774121" cy="359680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67102" y="470533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12310" y="506861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13015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13845" y="48187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12347" y="3668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785377" y="1334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31600" y="8067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199539" y="5430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3574" y="6794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2447" y="507547"/>
            <a:ext cx="68956" cy="7023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3995830" y="47115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8226" y="332100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22291" y="53520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08325" y="2280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1694" y="824294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34236" y="63527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21182" y="6160201"/>
            <a:ext cx="86196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22618" y="6170578"/>
            <a:ext cx="60400" cy="615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66628" y="65584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789379" y="65506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2283" y="632571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6935" y="5978351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4812" y="55170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9983322" y="622974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39706" y="6327702"/>
            <a:ext cx="69029" cy="7030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591559" y="6609069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49507" y="66956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35777" y="6455631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62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2022/2/18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73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4572" y="5640767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3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13135" y="22276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44028" y="3890133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900171" y="3134020"/>
            <a:ext cx="9259520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5304879" y="3485746"/>
            <a:ext cx="8853889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746599" y="3375012"/>
            <a:ext cx="8212110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745779" y="3686918"/>
            <a:ext cx="7852362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63594" y="1629351"/>
            <a:ext cx="683465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82108" y="4761800"/>
            <a:ext cx="5797622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28997" y="4062600"/>
            <a:ext cx="3651344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14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270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  <p:sldLayoutId id="2147483669" r:id="rId3"/>
    <p:sldLayoutId id="2147483683" r:id="rId4"/>
    <p:sldLayoutId id="2147483687" r:id="rId5"/>
    <p:sldLayoutId id="2147483688" r:id="rId6"/>
    <p:sldLayoutId id="214748368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08" y="593367"/>
            <a:ext cx="1025975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08" y="1536633"/>
            <a:ext cx="1025975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88708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427129" y="304800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="" xmlns:a16="http://schemas.microsoft.com/office/drawing/2014/main" id="{47D16BF3-4C13-42C5-97CF-AE39D496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765" y="1874308"/>
            <a:ext cx="8746309" cy="1718800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tx1"/>
                </a:solidFill>
                <a:latin typeface="+mj-lt"/>
                <a:ea typeface="AvantGarde" pitchFamily="2" charset="0"/>
                <a:cs typeface="AvantGarde" pitchFamily="2" charset="0"/>
              </a:rPr>
              <a:t>2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AC23930E-A78C-4D35-913D-55EC489B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56" y="41148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4ADC4-872C-48D1-A82D-95EE5BD6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3DA950-899C-4C56-9002-83330AA0B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1" y="-132267"/>
            <a:ext cx="12572999" cy="71216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C97EDC7-64BB-45B4-8B74-A5CD7661525A}"/>
              </a:ext>
            </a:extLst>
          </p:cNvPr>
          <p:cNvSpPr/>
          <p:nvPr/>
        </p:nvSpPr>
        <p:spPr>
          <a:xfrm>
            <a:off x="632618" y="1295400"/>
            <a:ext cx="10820399" cy="5250317"/>
          </a:xfrm>
          <a:prstGeom prst="rect">
            <a:avLst/>
          </a:prstGeom>
        </p:spPr>
        <p:txBody>
          <a:bodyPr wrap="square" lIns="91348" tIns="45673" rIns="91348" bIns="4567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192" b="1" dirty="0">
                <a:solidFill>
                  <a:srgbClr val="FFFFFF"/>
                </a:solidFill>
                <a:latin typeface="HP001 4 hàng" pitchFamily="34" charset="0"/>
              </a:rPr>
              <a:t>	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Cứ dịp cuĒ Ǉuần, em lại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Ό;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o các a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ζ ε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ị Ǉr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Ϊ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g xĪ </a:t>
            </a:r>
            <a:r>
              <a:rPr lang="vi-VN" sz="3192" b="1" dirty="0" smtClean="0">
                <a:solidFill>
                  <a:srgbClr val="FFFFFF"/>
                </a:solidFill>
                <a:latin typeface="HP001 4 hàng" pitchFamily="34" charset="0"/>
              </a:rPr>
              <a:t>đi </a:t>
            </a:r>
            <a:r>
              <a:rPr lang="el-GR" sz="3192" b="1" dirty="0" smtClean="0">
                <a:solidFill>
                  <a:srgbClr val="FFFFFF"/>
                </a:solidFill>
                <a:latin typeface="HP001 4 hàng" pitchFamily="34" charset="0"/>
              </a:rPr>
              <a:t>ε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ăm sŉ cây xa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ζ Λ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łn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ι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ố. Chúng em ǟủ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au Ǖ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Μ˛Ι 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ǟác dưƞ các gǬ cây, </a:t>
            </a:r>
            <a:r>
              <a:rPr lang="el-GR" sz="3192" b="1" dirty="0" smtClean="0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ổ </a:t>
            </a:r>
            <a:r>
              <a:rPr lang="vi-VN" sz="3192" b="1" dirty="0" smtClean="0">
                <a:solidFill>
                  <a:srgbClr val="FFFFFF"/>
                </a:solidFill>
                <a:latin typeface="HP001 4 hàng" pitchFamily="34" charset="0"/>
              </a:rPr>
              <a:t>cỏ</a:t>
            </a:r>
            <a:r>
              <a:rPr lang="en-US" sz="3192" b="1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rồi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tưới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nước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cho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cây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.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υ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Ğt wgày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ε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ủ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ật, hai lĒ cây Ǉr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Ϊ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g </a:t>
            </a:r>
            <a:r>
              <a:rPr lang="vi-VN" sz="3192" b="1" dirty="0" smtClean="0">
                <a:solidFill>
                  <a:srgbClr val="FFFFFF"/>
                </a:solidFill>
                <a:latin typeface="HP001 4 hàng" pitchFamily="34" charset="0"/>
              </a:rPr>
              <a:t>khu phố 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cùng</a:t>
            </a:r>
            <a:r>
              <a:rPr lang="en-US" sz="3192" b="1" dirty="0">
                <a:solidFill>
                  <a:srgbClr val="FFFFFF"/>
                </a:solidFill>
                <a:latin typeface="HP001 4 hàng" pitchFamily="34" charset="0"/>
              </a:rPr>
              <a:t> con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 đưŊg </a:t>
            </a:r>
            <a:r>
              <a:rPr lang="en-US" sz="3192" b="1" dirty="0">
                <a:solidFill>
                  <a:srgbClr val="FFFFFF"/>
                </a:solidFill>
                <a:latin typeface="HP001 4 hàng" pitchFamily="34" charset="0"/>
              </a:rPr>
              <a:t>đ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ã sạ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ε 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sẽ, jƞ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Ε˞ 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hẳn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Δ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łn. Em và jĊ wgưƟ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ìn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au cưƟ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κ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ật Ǉư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Π Α˘ Ό˘ 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h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İn w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Ηϛ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m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νί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i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δ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i cùng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au làm đư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ϑ</a:t>
            </a:r>
            <a:r>
              <a:rPr lang="en-US" sz="3192" b="1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jŎ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νμ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İc có Ş</a:t>
            </a:r>
            <a:r>
              <a:rPr lang="el-GR" sz="3192" b="1" dirty="0" smtClean="0">
                <a:solidFill>
                  <a:srgbClr val="FFFFFF"/>
                </a:solidFill>
                <a:latin typeface="HP001 4 hàng" pitchFamily="34" charset="0"/>
              </a:rPr>
              <a:t>ε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.</a:t>
            </a:r>
            <a:endParaRPr lang="vi-VN" sz="3192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="" xmlns:a16="http://schemas.microsoft.com/office/drawing/2014/main" id="{352CEB8E-1136-493F-874E-11C24BFE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919" y="685800"/>
            <a:ext cx="8682690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algn="ctr">
              <a:spcAft>
                <a:spcPts val="749"/>
              </a:spcAft>
              <a:defRPr/>
            </a:pP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Đoạn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văn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kể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lại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việc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được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tham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gia</a:t>
            </a:r>
            <a:endParaRPr lang="en-US" altLang="en-US" sz="3192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542784" y="18288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661581" y="3002777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7978" y="8483"/>
            <a:ext cx="7953397" cy="7953397"/>
          </a:xfrm>
          <a:prstGeom prst="rtTriangle">
            <a:avLst/>
          </a:prstGeom>
        </p:spPr>
      </p:pic>
      <p:pic>
        <p:nvPicPr>
          <p:cNvPr id="9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237" y="3850867"/>
            <a:ext cx="6841797" cy="27348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2603" y="2036931"/>
            <a:ext cx="7848621" cy="150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192" b="1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2620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262C530-30E9-4979-94B4-FDA2D8E2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919" y="4852988"/>
            <a:ext cx="9067800" cy="710800"/>
          </a:xfrm>
        </p:spPr>
        <p:txBody>
          <a:bodyPr/>
          <a:lstStyle/>
          <a:p>
            <a:pPr algn="just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Bạn nam đeo khẩu trang đúng cách.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A73F43C-ECFF-4D32-903E-84CF380DE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16" y="381000"/>
            <a:ext cx="10260457" cy="1182727"/>
          </a:xfrm>
          <a:prstGeom prst="rect">
            <a:avLst/>
          </a:prstGeom>
        </p:spPr>
      </p:pic>
      <p:pic>
        <p:nvPicPr>
          <p:cNvPr id="1026" name="Picture 2" descr="Game thủ hãy ở nhà chung tay chống dịch COVID-19">
            <a:extLst>
              <a:ext uri="{FF2B5EF4-FFF2-40B4-BE49-F238E27FC236}">
                <a16:creationId xmlns="" xmlns:a16="http://schemas.microsoft.com/office/drawing/2014/main" id="{8E490203-CC75-415E-B0B7-1D6B13CCC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005013"/>
            <a:ext cx="284797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5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262C530-30E9-4979-94B4-FDA2D8E2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723" y="4495800"/>
            <a:ext cx="9715500" cy="663392"/>
          </a:xfrm>
        </p:spPr>
        <p:txBody>
          <a:bodyPr/>
          <a:lstStyle/>
          <a:p>
            <a:pPr algn="just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- Cô phát quà cứu trợ cho người dân phòng chống Covid-19.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A73F43C-ECFF-4D32-903E-84CF380DE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16" y="381000"/>
            <a:ext cx="10260457" cy="1182727"/>
          </a:xfrm>
          <a:prstGeom prst="rect">
            <a:avLst/>
          </a:prstGeom>
        </p:spPr>
      </p:pic>
      <p:pic>
        <p:nvPicPr>
          <p:cNvPr id="2050" name="Picture 2" descr="Phát huy vai trò Tổ tình nguyện trong việc đảm bảo cung ứng lương thực thực  phẩm cho người dân">
            <a:extLst>
              <a:ext uri="{FF2B5EF4-FFF2-40B4-BE49-F238E27FC236}">
                <a16:creationId xmlns="" xmlns:a16="http://schemas.microsoft.com/office/drawing/2014/main" id="{49A7A832-E6A6-4FAD-B10D-6142BB0C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19" y="1563727"/>
            <a:ext cx="4937287" cy="31169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>
            <a:extLst>
              <a:ext uri="{FF2B5EF4-FFF2-40B4-BE49-F238E27FC236}">
                <a16:creationId xmlns="" xmlns:a16="http://schemas.microsoft.com/office/drawing/2014/main" id="{CF415E02-570D-4DF6-8A0B-03C63BF009CC}"/>
              </a:ext>
            </a:extLst>
          </p:cNvPr>
          <p:cNvSpPr txBox="1">
            <a:spLocks/>
          </p:cNvSpPr>
          <p:nvPr/>
        </p:nvSpPr>
        <p:spPr>
          <a:xfrm>
            <a:off x="1668723" y="5813608"/>
            <a:ext cx="9715500" cy="663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- Bà nhận đồ cứu trợ.</a:t>
            </a:r>
          </a:p>
        </p:txBody>
      </p:sp>
    </p:spTree>
    <p:extLst>
      <p:ext uri="{BB962C8B-B14F-4D97-AF65-F5344CB8AC3E}">
        <p14:creationId xmlns:p14="http://schemas.microsoft.com/office/powerpoint/2010/main" val="62696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ây tre đẹp và những ý nghĩa có thể bạn chưa biết">
            <a:extLst>
              <a:ext uri="{FF2B5EF4-FFF2-40B4-BE49-F238E27FC236}">
                <a16:creationId xmlns="" xmlns:a16="http://schemas.microsoft.com/office/drawing/2014/main" id="{941DA473-E6BA-427C-82C2-50F773A90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F56391F7-613F-420A-8361-12902FD4F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40" y="526336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F8B298E-07D6-4D8D-BC86-D762053CCE22}"/>
              </a:ext>
            </a:extLst>
          </p:cNvPr>
          <p:cNvSpPr txBox="1"/>
          <p:nvPr/>
        </p:nvSpPr>
        <p:spPr>
          <a:xfrm>
            <a:off x="1931746" y="1108588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A443AD7-CE49-4242-B2FE-808E267B4D69}"/>
              </a:ext>
            </a:extLst>
          </p:cNvPr>
          <p:cNvSpPr txBox="1"/>
          <p:nvPr/>
        </p:nvSpPr>
        <p:spPr>
          <a:xfrm>
            <a:off x="420511" y="770132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5DB34668-7209-4FC2-A81B-13DA923DFB0B}"/>
              </a:ext>
            </a:extLst>
          </p:cNvPr>
          <p:cNvSpPr txBox="1">
            <a:spLocks/>
          </p:cNvSpPr>
          <p:nvPr/>
        </p:nvSpPr>
        <p:spPr>
          <a:xfrm>
            <a:off x="3083947" y="2529512"/>
            <a:ext cx="3429000" cy="1501088"/>
          </a:xfrm>
          <a:prstGeom prst="rect">
            <a:avLst/>
          </a:prstGeom>
          <a:solidFill>
            <a:schemeClr val="tx2"/>
          </a:solidFill>
          <a:effectLst>
            <a:softEdge rad="317500"/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LUỸ TRE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EB19052-6D06-4357-9F9D-F816CE7425BE}"/>
              </a:ext>
            </a:extLst>
          </p:cNvPr>
          <p:cNvSpPr txBox="1"/>
          <p:nvPr/>
        </p:nvSpPr>
        <p:spPr>
          <a:xfrm>
            <a:off x="5471318" y="4921080"/>
            <a:ext cx="12192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S/36</a:t>
            </a:r>
          </a:p>
        </p:txBody>
      </p:sp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74ADC4-872C-48D1-A82D-95EE5BD6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3DA950-899C-4C56-9002-83330AA0B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1" y="-132267"/>
            <a:ext cx="12572999" cy="7121602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="" xmlns:a16="http://schemas.microsoft.com/office/drawing/2014/main" id="{AB4E5841-930C-4657-BEAC-6DB921F4B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836" y="287192"/>
            <a:ext cx="10464443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3" rIns="91348" bIns="45673"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endParaRPr lang="en-US" altLang="en-US" sz="3192" b="1" i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49"/>
              </a:spcAft>
              <a:defRPr/>
            </a:pP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49"/>
              </a:spcAft>
              <a:defRPr/>
            </a:pP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49"/>
              </a:spcAft>
              <a:defRPr/>
            </a:pP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Thứ</a:t>
            </a: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sáu</a:t>
            </a:r>
            <a:r>
              <a:rPr lang="en-US" alt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3192" b="1" dirty="0" err="1">
                <a:solidFill>
                  <a:srgbClr val="FFFFFF"/>
                </a:solidFill>
                <a:latin typeface="HP001 4 hàng" pitchFamily="34" charset="0"/>
              </a:rPr>
              <a:t>gày</a:t>
            </a: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alt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18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háng</a:t>
            </a:r>
            <a:r>
              <a:rPr lang="en-US" alt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2 </a:t>
            </a:r>
            <a:r>
              <a:rPr lang="en-US" sz="3192" b="1" dirty="0" err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3192" b="1" dirty="0" err="1">
                <a:solidFill>
                  <a:srgbClr val="FFFFFF"/>
                </a:solidFill>
                <a:latin typeface="HP001 4 hàng" pitchFamily="34" charset="0"/>
              </a:rPr>
              <a:t>ăm</a:t>
            </a: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="" xmlns:a16="http://schemas.microsoft.com/office/drawing/2014/main" id="{47088EA1-B66E-4805-B802-FCC27BF32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875" y="1151642"/>
            <a:ext cx="3051175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T</a:t>
            </a:r>
            <a:r>
              <a:rPr lang="el-GR" altLang="en-US" sz="3192" b="1" dirty="0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3192" b="1" dirty="0" err="1">
                <a:solidFill>
                  <a:srgbClr val="FFFFFF"/>
                </a:solidFill>
                <a:latin typeface="HP001 4 hàng" pitchFamily="34" charset="0"/>
              </a:rPr>
              <a:t>Ğng</a:t>
            </a: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V</a:t>
            </a:r>
            <a:r>
              <a:rPr lang="el-GR" altLang="en-US" sz="3192" b="1" dirty="0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İ</a:t>
            </a:r>
            <a:r>
              <a:rPr lang="el-GR" altLang="en-US" sz="3192" b="1" dirty="0">
                <a:solidFill>
                  <a:srgbClr val="FFFFFF"/>
                </a:solidFill>
                <a:latin typeface="HP001 4 hàng" pitchFamily="34" charset="0"/>
              </a:rPr>
              <a:t>Ι </a:t>
            </a: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="" xmlns:a16="http://schemas.microsoft.com/office/drawing/2014/main" id="{352CEB8E-1136-493F-874E-11C24BFE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920" y="1650468"/>
            <a:ext cx="8682690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algn="ctr">
              <a:spcAft>
                <a:spcPts val="749"/>
              </a:spcAft>
              <a:defRPr/>
            </a:pP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Viết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đoạn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văn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kể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lại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một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sự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việc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đã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chứng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kiến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hoặc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tham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gia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ở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nơi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em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sống</a:t>
            </a:r>
            <a:r>
              <a:rPr lang="lv-LV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endParaRPr lang="en-US" altLang="en-US" sz="3192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E82DDF8-A7F0-4696-93E6-44F8F2E07B60}"/>
              </a:ext>
            </a:extLst>
          </p:cNvPr>
          <p:cNvGrpSpPr/>
          <p:nvPr/>
        </p:nvGrpSpPr>
        <p:grpSpPr>
          <a:xfrm>
            <a:off x="594519" y="457200"/>
            <a:ext cx="8618287" cy="584775"/>
            <a:chOff x="265201" y="846107"/>
            <a:chExt cx="11462622" cy="779699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="" xmlns:a16="http://schemas.microsoft.com/office/drawing/2014/main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="" xmlns:a16="http://schemas.microsoft.com/office/drawing/2014/main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ADD03D41-B52E-4549-9627-4097D2EF49D7}"/>
                </a:ext>
              </a:extLst>
            </p:cNvPr>
            <p:cNvSpPr txBox="1"/>
            <p:nvPr/>
          </p:nvSpPr>
          <p:spPr>
            <a:xfrm>
              <a:off x="1011787" y="846107"/>
              <a:ext cx="1071603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chemeClr val="accent4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 về việc làm của từng người trong tranh.</a:t>
              </a:r>
              <a:endParaRPr lang="en-US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7C51662-0C0A-4D6F-B3E7-2283970F5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9519" y="1295400"/>
            <a:ext cx="10097891" cy="3171686"/>
          </a:xfrm>
          <a:prstGeom prst="round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7ABF5B-B2D9-40EB-A60E-CCDC2104B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8899" y="4601353"/>
            <a:ext cx="9088828" cy="210424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52AE0DE4-8C20-49DF-858C-E037C0EFA81F}"/>
              </a:ext>
            </a:extLst>
          </p:cNvPr>
          <p:cNvSpPr/>
          <p:nvPr/>
        </p:nvSpPr>
        <p:spPr>
          <a:xfrm>
            <a:off x="1165635" y="3276380"/>
            <a:ext cx="3192358" cy="15942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EA671D44-E9CC-43D3-A56B-87BC1BE312EF}"/>
              </a:ext>
            </a:extLst>
          </p:cNvPr>
          <p:cNvSpPr/>
          <p:nvPr/>
        </p:nvSpPr>
        <p:spPr>
          <a:xfrm>
            <a:off x="8107893" y="3348844"/>
            <a:ext cx="3034518" cy="144928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AB9F5D72-3D06-4271-8B52-0740DBA7D6F5}"/>
              </a:ext>
            </a:extLst>
          </p:cNvPr>
          <p:cNvSpPr/>
          <p:nvPr/>
        </p:nvSpPr>
        <p:spPr>
          <a:xfrm>
            <a:off x="4459341" y="4926025"/>
            <a:ext cx="3648551" cy="1398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0A8E188B-2D11-4DF0-BA31-F8ED8812DB40}"/>
              </a:ext>
            </a:extLst>
          </p:cNvPr>
          <p:cNvSpPr/>
          <p:nvPr/>
        </p:nvSpPr>
        <p:spPr>
          <a:xfrm>
            <a:off x="4428936" y="1860362"/>
            <a:ext cx="3648551" cy="139858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D1F1EE61-E6FC-4215-AF4C-92E9ABAAE6CB}"/>
              </a:ext>
            </a:extLst>
          </p:cNvPr>
          <p:cNvCxnSpPr/>
          <p:nvPr/>
        </p:nvCxnSpPr>
        <p:spPr>
          <a:xfrm>
            <a:off x="7463455" y="4022813"/>
            <a:ext cx="61403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FFFC1B25-F305-423C-9442-2A7E1691AEB6}"/>
              </a:ext>
            </a:extLst>
          </p:cNvPr>
          <p:cNvCxnSpPr>
            <a:cxnSpLocks/>
          </p:cNvCxnSpPr>
          <p:nvPr/>
        </p:nvCxnSpPr>
        <p:spPr>
          <a:xfrm flipH="1">
            <a:off x="4428937" y="4022813"/>
            <a:ext cx="64443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05136CB-6D8D-46DF-99FA-C6218E5EEB03}"/>
              </a:ext>
            </a:extLst>
          </p:cNvPr>
          <p:cNvCxnSpPr>
            <a:cxnSpLocks/>
          </p:cNvCxnSpPr>
          <p:nvPr/>
        </p:nvCxnSpPr>
        <p:spPr>
          <a:xfrm flipH="1">
            <a:off x="6178550" y="4514353"/>
            <a:ext cx="1" cy="4221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9136DFFF-71F9-44A5-B029-55D4FF51D6EA}"/>
              </a:ext>
            </a:extLst>
          </p:cNvPr>
          <p:cNvCxnSpPr>
            <a:cxnSpLocks/>
          </p:cNvCxnSpPr>
          <p:nvPr/>
        </p:nvCxnSpPr>
        <p:spPr>
          <a:xfrm flipH="1" flipV="1">
            <a:off x="6178548" y="3231968"/>
            <a:ext cx="1" cy="4089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B805EF9-3CFB-4C93-8AB9-3127575E60DE}"/>
              </a:ext>
            </a:extLst>
          </p:cNvPr>
          <p:cNvSpPr/>
          <p:nvPr/>
        </p:nvSpPr>
        <p:spPr>
          <a:xfrm>
            <a:off x="5042969" y="3540951"/>
            <a:ext cx="2349541" cy="1015036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15237BE-D55B-4B1C-808A-6361C2ABE0A3}"/>
              </a:ext>
            </a:extLst>
          </p:cNvPr>
          <p:cNvSpPr/>
          <p:nvPr/>
        </p:nvSpPr>
        <p:spPr>
          <a:xfrm>
            <a:off x="4601266" y="3539694"/>
            <a:ext cx="3192357" cy="1015036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2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sự việc đã chứng kiến hoặc tham gia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127D0C35-7761-4B5B-92F3-C617935FE8DA}"/>
              </a:ext>
            </a:extLst>
          </p:cNvPr>
          <p:cNvSpPr/>
          <p:nvPr/>
        </p:nvSpPr>
        <p:spPr>
          <a:xfrm>
            <a:off x="4414142" y="2082740"/>
            <a:ext cx="3695733" cy="9711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7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 Em đã tham gia hoặc chứng kiến việc gì? </a:t>
            </a:r>
          </a:p>
          <a:p>
            <a:pPr algn="ctr"/>
            <a:r>
              <a:rPr lang="en-US" sz="2527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đâu?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006E652C-E5A4-4C25-A26D-CE3FB154068F}"/>
              </a:ext>
            </a:extLst>
          </p:cNvPr>
          <p:cNvSpPr/>
          <p:nvPr/>
        </p:nvSpPr>
        <p:spPr>
          <a:xfrm>
            <a:off x="8148432" y="3712999"/>
            <a:ext cx="2902142" cy="668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27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 Có những ai tham gia việc đó?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3EF768DE-5C4B-4B6E-8550-F1D65734FD4C}"/>
              </a:ext>
            </a:extLst>
          </p:cNvPr>
          <p:cNvSpPr/>
          <p:nvPr/>
        </p:nvSpPr>
        <p:spPr>
          <a:xfrm>
            <a:off x="4561311" y="5291100"/>
            <a:ext cx="3516176" cy="668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27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 Những người tham gia đã làm gì? Làm thế nào?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CB099C1A-5FAD-40C0-8C51-5FC34A1E9107}"/>
              </a:ext>
            </a:extLst>
          </p:cNvPr>
          <p:cNvSpPr/>
          <p:nvPr/>
        </p:nvSpPr>
        <p:spPr>
          <a:xfrm>
            <a:off x="1181535" y="3687662"/>
            <a:ext cx="3192357" cy="668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27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 Em suy nghĩ gì khi chứng kiến (tham gia) việc đó?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66B0EA6-36E5-40DC-895F-3CAB3603D3E5}"/>
              </a:ext>
            </a:extLst>
          </p:cNvPr>
          <p:cNvGrpSpPr/>
          <p:nvPr/>
        </p:nvGrpSpPr>
        <p:grpSpPr>
          <a:xfrm>
            <a:off x="571257" y="539538"/>
            <a:ext cx="10820400" cy="1077218"/>
            <a:chOff x="265201" y="846107"/>
            <a:chExt cx="14391509" cy="1436289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F27CF7A2-2240-4084-9A54-0447CDAF5F8E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5" name="Google Shape;418;p36">
                <a:extLst>
                  <a:ext uri="{FF2B5EF4-FFF2-40B4-BE49-F238E27FC236}">
                    <a16:creationId xmlns="" xmlns:a16="http://schemas.microsoft.com/office/drawing/2014/main" id="{E4099C8D-B6C5-45F9-BB83-A9064FBF2D93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6" name="Google Shape;423;p36">
                <a:extLst>
                  <a:ext uri="{FF2B5EF4-FFF2-40B4-BE49-F238E27FC236}">
                    <a16:creationId xmlns="" xmlns:a16="http://schemas.microsoft.com/office/drawing/2014/main" id="{99D39A21-CC6F-44FC-9979-B08F41CE9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B899E357-2A41-44F3-97D7-B3CDF3FCA4C4}"/>
                </a:ext>
              </a:extLst>
            </p:cNvPr>
            <p:cNvSpPr txBox="1"/>
            <p:nvPr/>
          </p:nvSpPr>
          <p:spPr>
            <a:xfrm>
              <a:off x="1011787" y="846107"/>
              <a:ext cx="13644923" cy="143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 3 – 5 câu kể </a:t>
              </a:r>
              <a:r>
                <a:rPr lang="en-US" sz="32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 một việc đã chứng kiến hoặc tham gia ở nơi em đang sống.</a:t>
              </a:r>
              <a:endPara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1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52AE0DE4-8C20-49DF-858C-E037C0EFA81F}"/>
              </a:ext>
            </a:extLst>
          </p:cNvPr>
          <p:cNvSpPr/>
          <p:nvPr/>
        </p:nvSpPr>
        <p:spPr>
          <a:xfrm>
            <a:off x="346055" y="3108988"/>
            <a:ext cx="3772098" cy="1928999"/>
          </a:xfrm>
          <a:prstGeom prst="round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EA671D44-E9CC-43D3-A56B-87BC1BE312EF}"/>
              </a:ext>
            </a:extLst>
          </p:cNvPr>
          <p:cNvSpPr/>
          <p:nvPr/>
        </p:nvSpPr>
        <p:spPr>
          <a:xfrm>
            <a:off x="8304200" y="3108987"/>
            <a:ext cx="3772096" cy="1929001"/>
          </a:xfrm>
          <a:prstGeom prst="round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AB9F5D72-3D06-4271-8B52-0740DBA7D6F5}"/>
              </a:ext>
            </a:extLst>
          </p:cNvPr>
          <p:cNvSpPr/>
          <p:nvPr/>
        </p:nvSpPr>
        <p:spPr>
          <a:xfrm>
            <a:off x="4076243" y="5001078"/>
            <a:ext cx="4414747" cy="1856921"/>
          </a:xfrm>
          <a:prstGeom prst="round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0A8E188B-2D11-4DF0-BA31-F8ED8812DB40}"/>
              </a:ext>
            </a:extLst>
          </p:cNvPr>
          <p:cNvSpPr/>
          <p:nvPr/>
        </p:nvSpPr>
        <p:spPr>
          <a:xfrm>
            <a:off x="4045838" y="1431560"/>
            <a:ext cx="4414747" cy="1586290"/>
          </a:xfrm>
          <a:prstGeom prst="round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D1F1EE61-E6FC-4215-AF4C-92E9ABAAE6CB}"/>
              </a:ext>
            </a:extLst>
          </p:cNvPr>
          <p:cNvCxnSpPr/>
          <p:nvPr/>
        </p:nvCxnSpPr>
        <p:spPr>
          <a:xfrm>
            <a:off x="7614071" y="4022813"/>
            <a:ext cx="67543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FFFC1B25-F305-423C-9442-2A7E1691AEB6}"/>
              </a:ext>
            </a:extLst>
          </p:cNvPr>
          <p:cNvCxnSpPr>
            <a:cxnSpLocks/>
          </p:cNvCxnSpPr>
          <p:nvPr/>
        </p:nvCxnSpPr>
        <p:spPr>
          <a:xfrm flipH="1">
            <a:off x="4156875" y="4022813"/>
            <a:ext cx="70888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05136CB-6D8D-46DF-99FA-C6218E5EEB03}"/>
              </a:ext>
            </a:extLst>
          </p:cNvPr>
          <p:cNvCxnSpPr>
            <a:cxnSpLocks/>
          </p:cNvCxnSpPr>
          <p:nvPr/>
        </p:nvCxnSpPr>
        <p:spPr>
          <a:xfrm flipH="1">
            <a:off x="6178550" y="4682993"/>
            <a:ext cx="1" cy="4221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9136DFFF-71F9-44A5-B029-55D4FF51D6EA}"/>
              </a:ext>
            </a:extLst>
          </p:cNvPr>
          <p:cNvCxnSpPr>
            <a:cxnSpLocks/>
          </p:cNvCxnSpPr>
          <p:nvPr/>
        </p:nvCxnSpPr>
        <p:spPr>
          <a:xfrm flipH="1" flipV="1">
            <a:off x="6178548" y="3016652"/>
            <a:ext cx="1" cy="449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B805EF9-3CFB-4C93-8AB9-3127575E60DE}"/>
              </a:ext>
            </a:extLst>
          </p:cNvPr>
          <p:cNvSpPr/>
          <p:nvPr/>
        </p:nvSpPr>
        <p:spPr>
          <a:xfrm>
            <a:off x="4833535" y="3446008"/>
            <a:ext cx="2795821" cy="123698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15237BE-D55B-4B1C-808A-6361C2ABE0A3}"/>
              </a:ext>
            </a:extLst>
          </p:cNvPr>
          <p:cNvSpPr/>
          <p:nvPr/>
        </p:nvSpPr>
        <p:spPr>
          <a:xfrm>
            <a:off x="4497414" y="3764098"/>
            <a:ext cx="3511593" cy="646020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 từ thiện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 thực phẩm cho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 người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127D0C35-7761-4B5B-92F3-C617935FE8DA}"/>
              </a:ext>
            </a:extLst>
          </p:cNvPr>
          <p:cNvSpPr/>
          <p:nvPr/>
        </p:nvSpPr>
        <p:spPr>
          <a:xfrm>
            <a:off x="4011100" y="1721726"/>
            <a:ext cx="4471837" cy="9711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hỗ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Covid-19.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006E652C-E5A4-4C25-A26D-CE3FB154068F}"/>
              </a:ext>
            </a:extLst>
          </p:cNvPr>
          <p:cNvSpPr/>
          <p:nvPr/>
        </p:nvSpPr>
        <p:spPr>
          <a:xfrm>
            <a:off x="8404699" y="3712999"/>
            <a:ext cx="3603579" cy="668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 Nhóm từ thiện gồm có các anh chị thanh niên và các cô, chú tình nguyện viên trong phường.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3EF768DE-5C4B-4B6E-8550-F1D65734FD4C}"/>
              </a:ext>
            </a:extLst>
          </p:cNvPr>
          <p:cNvSpPr/>
          <p:nvPr/>
        </p:nvSpPr>
        <p:spPr>
          <a:xfrm>
            <a:off x="4192113" y="5535006"/>
            <a:ext cx="4254573" cy="716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khẩu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CB099C1A-5FAD-40C0-8C51-5FC34A1E9107}"/>
              </a:ext>
            </a:extLst>
          </p:cNvPr>
          <p:cNvSpPr/>
          <p:nvPr/>
        </p:nvSpPr>
        <p:spPr>
          <a:xfrm>
            <a:off x="326959" y="3702652"/>
            <a:ext cx="3862752" cy="668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66B0EA6-36E5-40DC-895F-3CAB3603D3E5}"/>
              </a:ext>
            </a:extLst>
          </p:cNvPr>
          <p:cNvGrpSpPr/>
          <p:nvPr/>
        </p:nvGrpSpPr>
        <p:grpSpPr>
          <a:xfrm>
            <a:off x="513836" y="250002"/>
            <a:ext cx="10877821" cy="1077218"/>
            <a:chOff x="188829" y="460059"/>
            <a:chExt cx="14467881" cy="1436289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F27CF7A2-2240-4084-9A54-0447CDAF5F8E}"/>
                </a:ext>
              </a:extLst>
            </p:cNvPr>
            <p:cNvGrpSpPr/>
            <p:nvPr/>
          </p:nvGrpSpPr>
          <p:grpSpPr>
            <a:xfrm>
              <a:off x="188829" y="583315"/>
              <a:ext cx="731519" cy="972683"/>
              <a:chOff x="2892236" y="1187404"/>
              <a:chExt cx="1196998" cy="1580610"/>
            </a:xfrm>
          </p:grpSpPr>
          <p:sp>
            <p:nvSpPr>
              <p:cNvPr id="25" name="Google Shape;418;p36">
                <a:extLst>
                  <a:ext uri="{FF2B5EF4-FFF2-40B4-BE49-F238E27FC236}">
                    <a16:creationId xmlns="" xmlns:a16="http://schemas.microsoft.com/office/drawing/2014/main" id="{E4099C8D-B6C5-45F9-BB83-A9064FBF2D93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6" name="Google Shape;423;p36">
                <a:extLst>
                  <a:ext uri="{FF2B5EF4-FFF2-40B4-BE49-F238E27FC236}">
                    <a16:creationId xmlns="" xmlns:a16="http://schemas.microsoft.com/office/drawing/2014/main" id="{99D39A21-CC6F-44FC-9979-B08F41CE9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2236" y="1187404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B899E357-2A41-44F3-97D7-B3CDF3FCA4C4}"/>
                </a:ext>
              </a:extLst>
            </p:cNvPr>
            <p:cNvSpPr txBox="1"/>
            <p:nvPr/>
          </p:nvSpPr>
          <p:spPr>
            <a:xfrm>
              <a:off x="1011787" y="460059"/>
              <a:ext cx="13644923" cy="143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 3 – 5 câu kể </a:t>
              </a:r>
              <a:r>
                <a:rPr lang="en-US" sz="32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 một việc đã chứng kiến hoặc tham gia ở nơi em đang sống.</a:t>
              </a:r>
              <a:endPara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3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74ADC4-872C-48D1-A82D-95EE5BD6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3DA950-899C-4C56-9002-83330AA0B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55236" y="0"/>
            <a:ext cx="12572999" cy="7121602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="" xmlns:a16="http://schemas.microsoft.com/office/drawing/2014/main" id="{352CEB8E-1136-493F-874E-11C24BFE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119" y="759339"/>
            <a:ext cx="8682690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algn="ctr">
              <a:spcAft>
                <a:spcPts val="749"/>
              </a:spcAft>
              <a:defRPr/>
            </a:pP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Đoạn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văn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kể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lại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việc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được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chứng</a:t>
            </a:r>
            <a:r>
              <a:rPr lang="en-US" alt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altLang="en-US" sz="3192" b="1" dirty="0" err="1" smtClean="0">
                <a:solidFill>
                  <a:srgbClr val="FFFF00"/>
                </a:solidFill>
                <a:latin typeface="HP001 4 hàng" pitchFamily="34" charset="0"/>
              </a:rPr>
              <a:t>kiến</a:t>
            </a:r>
            <a:endParaRPr lang="en-US" altLang="en-US" sz="3192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C97EDC7-64BB-45B4-8B74-A5CD7661525A}"/>
              </a:ext>
            </a:extLst>
          </p:cNvPr>
          <p:cNvSpPr/>
          <p:nvPr/>
        </p:nvSpPr>
        <p:spPr>
          <a:xfrm>
            <a:off x="821063" y="1351833"/>
            <a:ext cx="10820399" cy="5262884"/>
          </a:xfrm>
          <a:prstGeom prst="rect">
            <a:avLst/>
          </a:prstGeom>
        </p:spPr>
        <p:txBody>
          <a:bodyPr wrap="square" lIns="91348" tIns="45673" rIns="91348" bIns="4567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FFFF"/>
                </a:solidFill>
                <a:latin typeface="HP001 4 hàng" panose="020B0603050302020204" pitchFamily="34" charset="0"/>
              </a:rPr>
              <a:t>2. 					</a:t>
            </a:r>
            <a:r>
              <a:rPr lang="en-US" sz="28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Bài</a:t>
            </a:r>
            <a:r>
              <a:rPr lang="en-US" sz="28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làm</a:t>
            </a:r>
            <a:endParaRPr 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Hằng Ǉuần, các ηĪ Ǉừ κΗİn κưŊg ΑĞn ιát κực ιẩm hỗ Ǉrợ wgưƟ dân ở xĪ của em đang cáε li ιŜg εūg Coν΅d-19.  Các cô εú, aζ εị ǇrΪg đ</a:t>
            </a:r>
            <a:r>
              <a:rPr lang="en-US" sz="2800" b="1" dirty="0" err="1">
                <a:solidFill>
                  <a:srgbClr val="FFFFFF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ʄ</a:t>
            </a:r>
            <a:r>
              <a:rPr lang="en-US" sz="2800" b="1" dirty="0" err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εia sẵn các Ǉúi đựng ǟau, củ, Ǖίả</a:t>
            </a:r>
            <a:r>
              <a:rPr lang="en-US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r>
              <a:rPr lang="vi-VN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ǟē ΑĞn ιát εo Ǉừng ηà. Họ ǟất cẩn κận Α;o δẩu Ǉrang và jang Ό;o Ǖίần áo bảo hộ. Em κầm λμĞt Ω ηững cΪ wgưƟ đã sẵn sàng đĒ dΗİn vƞ wguy hΗϜm Α˘ εăm lo εo cuℓ sūg của wgưƟ dân</a:t>
            </a:r>
            <a:r>
              <a:rPr lang="en-US" sz="2800" b="1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643</Words>
  <Application>Microsoft Office PowerPoint</Application>
  <PresentationFormat>Custom</PresentationFormat>
  <Paragraphs>72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Quicksand</vt:lpstr>
      <vt:lpstr>Titan One</vt:lpstr>
      <vt:lpstr>Fira Sans Extra Condensed Medium</vt:lpstr>
      <vt:lpstr>Arial</vt:lpstr>
      <vt:lpstr>Hammersmith One</vt:lpstr>
      <vt:lpstr>Fredoka One</vt:lpstr>
      <vt:lpstr>HP001 4H</vt:lpstr>
      <vt:lpstr>Bebas Neue</vt:lpstr>
      <vt:lpstr>Arial Rounded MT Bold</vt:lpstr>
      <vt:lpstr>Source Sans Pro</vt:lpstr>
      <vt:lpstr>Arial-Rounded</vt:lpstr>
      <vt:lpstr>Quicksand SemiBold</vt:lpstr>
      <vt:lpstr>AvantGarde</vt:lpstr>
      <vt:lpstr>Calibri</vt:lpstr>
      <vt:lpstr>Arrus-Black</vt:lpstr>
      <vt:lpstr>Montserrat Black</vt:lpstr>
      <vt:lpstr>Dosis</vt:lpstr>
      <vt:lpstr>Quicksand Medium</vt:lpstr>
      <vt:lpstr>HP001 4 hàng</vt:lpstr>
      <vt:lpstr>Pre-K for Christian Schools: God Created Families to Love One Another by Slidesgo</vt:lpstr>
      <vt:lpstr>Fall Vibes Stickers fo Marketing by Slidesgo</vt:lpstr>
      <vt:lpstr>TIẾNG VIỆT 2</vt:lpstr>
      <vt:lpstr>Bạn nam đeo khẩu trang đúng cách.</vt:lpstr>
      <vt:lpstr>- Cô phát quà cứu trợ cho người dân phòng chống Covid-19.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ThaoPC</cp:lastModifiedBy>
  <cp:revision>101</cp:revision>
  <dcterms:modified xsi:type="dcterms:W3CDTF">2022-02-18T13:58:30Z</dcterms:modified>
</cp:coreProperties>
</file>