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59" r:id="rId3"/>
    <p:sldId id="262" r:id="rId4"/>
    <p:sldId id="264" r:id="rId5"/>
    <p:sldId id="265" r:id="rId6"/>
    <p:sldId id="282" r:id="rId7"/>
    <p:sldId id="283" r:id="rId8"/>
    <p:sldId id="278" r:id="rId9"/>
    <p:sldId id="279" r:id="rId10"/>
    <p:sldId id="280" r:id="rId11"/>
    <p:sldId id="277" r:id="rId12"/>
    <p:sldId id="270" r:id="rId13"/>
    <p:sldId id="271"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94607" autoAdjust="0"/>
  </p:normalViewPr>
  <p:slideViewPr>
    <p:cSldViewPr>
      <p:cViewPr varScale="1">
        <p:scale>
          <a:sx n="63" d="100"/>
          <a:sy n="63" d="100"/>
        </p:scale>
        <p:origin x="1372" y="5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4491C-68FA-4D27-A2C8-A6C445996848}" type="datetimeFigureOut">
              <a:rPr lang="en-US" smtClean="0"/>
              <a:t>12/6/2021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67EE2-3D3D-47BC-923C-3542A3968DA7}" type="slidenum">
              <a:rPr lang="en-US" smtClean="0"/>
              <a:t>‹#›</a:t>
            </a:fld>
            <a:endParaRPr lang="en-US"/>
          </a:p>
        </p:txBody>
      </p:sp>
    </p:spTree>
    <p:extLst>
      <p:ext uri="{BB962C8B-B14F-4D97-AF65-F5344CB8AC3E}">
        <p14:creationId xmlns:p14="http://schemas.microsoft.com/office/powerpoint/2010/main" val="353038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731758-C634-41B5-84FB-B85F02A6D010}"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31758-C634-41B5-84FB-B85F02A6D010}"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31758-C634-41B5-84FB-B85F02A6D010}"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31758-C634-41B5-84FB-B85F02A6D010}"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31758-C634-41B5-84FB-B85F02A6D010}"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731758-C634-41B5-84FB-B85F02A6D010}"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31758-C634-41B5-84FB-B85F02A6D010}"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731758-C634-41B5-84FB-B85F02A6D010}"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31758-C634-41B5-84FB-B85F02A6D010}"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31758-C634-41B5-84FB-B85F02A6D010}"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31758-C634-41B5-84FB-B85F02A6D010}"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66D31-8965-4A07-B471-D6914ABCA7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31758-C634-41B5-84FB-B85F02A6D010}" type="datetimeFigureOut">
              <a:rPr lang="en-US" smtClean="0"/>
              <a:pPr/>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66D31-8965-4A07-B471-D6914ABCA7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0.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76200"/>
            <a:ext cx="8229600" cy="1815882"/>
          </a:xfrm>
          <a:prstGeom prst="rect">
            <a:avLst/>
          </a:prstGeom>
          <a:noFill/>
        </p:spPr>
        <p:txBody>
          <a:bodyPr wrap="square" rtlCol="0">
            <a:spAutoFit/>
          </a:bodyPr>
          <a:lstStyle/>
          <a:p>
            <a:pPr algn="ctr"/>
            <a:endParaRPr lang="vi-VN" sz="2800" b="1" dirty="0">
              <a:solidFill>
                <a:srgbClr val="FF0000"/>
              </a:solidFill>
              <a:latin typeface="+mj-lt"/>
            </a:endParaRPr>
          </a:p>
          <a:p>
            <a:pPr algn="ctr"/>
            <a:r>
              <a:rPr lang="vi-VN" sz="2800" b="1" dirty="0">
                <a:solidFill>
                  <a:srgbClr val="0070C0"/>
                </a:solidFill>
                <a:latin typeface="+mj-lt"/>
              </a:rPr>
              <a:t>MĨ THUẬT 4</a:t>
            </a:r>
          </a:p>
          <a:p>
            <a:pPr algn="ctr"/>
            <a:r>
              <a:rPr lang="vi-VN" sz="2800" b="1" dirty="0">
                <a:solidFill>
                  <a:srgbClr val="7030A0"/>
                </a:solidFill>
                <a:latin typeface="+mj-lt"/>
              </a:rPr>
              <a:t>CHỦ ĐỀ 6 : </a:t>
            </a:r>
          </a:p>
          <a:p>
            <a:pPr algn="ctr"/>
            <a:r>
              <a:rPr lang="vi-VN" sz="2800" b="1" dirty="0">
                <a:solidFill>
                  <a:srgbClr val="7030A0"/>
                </a:solidFill>
                <a:latin typeface="+mj-lt"/>
              </a:rPr>
              <a:t>NGÀY TẾT, LỄ HỘI VÀ MÙA XUÂN </a:t>
            </a:r>
            <a:r>
              <a:rPr lang="vi-VN" sz="2800" b="1" dirty="0">
                <a:solidFill>
                  <a:srgbClr val="FF0000"/>
                </a:solidFill>
                <a:latin typeface="+mj-lt"/>
              </a:rPr>
              <a:t>(TIẾT 1)</a:t>
            </a:r>
            <a:endParaRPr lang="en-US" sz="2800" b="1" dirty="0">
              <a:solidFill>
                <a:srgbClr val="FF0000"/>
              </a:solidFill>
              <a:latin typeface="+mj-lt"/>
            </a:endParaRPr>
          </a:p>
        </p:txBody>
      </p:sp>
      <p:pic>
        <p:nvPicPr>
          <p:cNvPr id="17411" name="Picture 3"/>
          <p:cNvPicPr>
            <a:picLocks noChangeAspect="1" noChangeArrowheads="1"/>
          </p:cNvPicPr>
          <p:nvPr/>
        </p:nvPicPr>
        <p:blipFill>
          <a:blip r:embed="rId2"/>
          <a:srcRect/>
          <a:stretch>
            <a:fillRect/>
          </a:stretch>
        </p:blipFill>
        <p:spPr bwMode="auto">
          <a:xfrm>
            <a:off x="1295400" y="1905000"/>
            <a:ext cx="6781800" cy="4648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linds(horizontal)">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trips(downLeft)">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3276600" cy="523220"/>
          </a:xfrm>
          <a:prstGeom prst="rect">
            <a:avLst/>
          </a:prstGeom>
        </p:spPr>
        <p:txBody>
          <a:bodyPr wrap="square">
            <a:spAutoFit/>
          </a:bodyPr>
          <a:lstStyle/>
          <a:p>
            <a:r>
              <a:rPr lang="vi-VN" sz="2800" b="1" dirty="0">
                <a:solidFill>
                  <a:srgbClr val="002060"/>
                </a:solidFill>
                <a:latin typeface="+mj-lt"/>
              </a:rPr>
              <a:t>Bước 4: Hoàn thiện</a:t>
            </a:r>
            <a:endParaRPr lang="en-US" sz="2800" dirty="0">
              <a:latin typeface="+mj-lt"/>
            </a:endParaRPr>
          </a:p>
        </p:txBody>
      </p:sp>
      <p:pic>
        <p:nvPicPr>
          <p:cNvPr id="2050" name="Picture 2"/>
          <p:cNvPicPr>
            <a:picLocks noChangeAspect="1" noChangeArrowheads="1"/>
          </p:cNvPicPr>
          <p:nvPr/>
        </p:nvPicPr>
        <p:blipFill>
          <a:blip r:embed="rId2"/>
          <a:srcRect/>
          <a:stretch>
            <a:fillRect/>
          </a:stretch>
        </p:blipFill>
        <p:spPr bwMode="auto">
          <a:xfrm>
            <a:off x="7924800" y="1981200"/>
            <a:ext cx="1219200" cy="1828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a:srcRect/>
          <a:stretch>
            <a:fillRect/>
          </a:stretch>
        </p:blipFill>
        <p:spPr bwMode="auto">
          <a:xfrm>
            <a:off x="0" y="762000"/>
            <a:ext cx="2895600" cy="59055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029200" y="4724400"/>
            <a:ext cx="1114425" cy="1857375"/>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a:srcRect/>
          <a:stretch>
            <a:fillRect/>
          </a:stretch>
        </p:blipFill>
        <p:spPr bwMode="auto">
          <a:xfrm>
            <a:off x="3657600" y="4343400"/>
            <a:ext cx="1333500" cy="20193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5"/>
          <a:srcRect/>
          <a:stretch>
            <a:fillRect/>
          </a:stretch>
        </p:blipFill>
        <p:spPr bwMode="auto">
          <a:xfrm>
            <a:off x="4648200" y="0"/>
            <a:ext cx="3200400" cy="4007076"/>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6172200" y="4114800"/>
            <a:ext cx="2115578" cy="2343150"/>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a:srcRect/>
          <a:stretch>
            <a:fillRect/>
          </a:stretch>
        </p:blipFill>
        <p:spPr bwMode="auto">
          <a:xfrm>
            <a:off x="1524000" y="4495800"/>
            <a:ext cx="2265123" cy="23622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1000" fill="hold"/>
                                        <p:tgtEl>
                                          <p:spTgt spid="2051"/>
                                        </p:tgtEl>
                                        <p:attrNameLst>
                                          <p:attrName>ppt_w</p:attrName>
                                        </p:attrNameLst>
                                      </p:cBhvr>
                                      <p:tavLst>
                                        <p:tav tm="0">
                                          <p:val>
                                            <p:strVal val="#ppt_w+.3"/>
                                          </p:val>
                                        </p:tav>
                                        <p:tav tm="100000">
                                          <p:val>
                                            <p:strVal val="#ppt_w"/>
                                          </p:val>
                                        </p:tav>
                                      </p:tavLst>
                                    </p:anim>
                                    <p:anim calcmode="lin" valueType="num">
                                      <p:cBhvr>
                                        <p:cTn id="13" dur="1000" fill="hold"/>
                                        <p:tgtEl>
                                          <p:spTgt spid="2051"/>
                                        </p:tgtEl>
                                        <p:attrNameLst>
                                          <p:attrName>ppt_h</p:attrName>
                                        </p:attrNameLst>
                                      </p:cBhvr>
                                      <p:tavLst>
                                        <p:tav tm="0">
                                          <p:val>
                                            <p:strVal val="#ppt_h"/>
                                          </p:val>
                                        </p:tav>
                                        <p:tav tm="100000">
                                          <p:val>
                                            <p:strVal val="#ppt_h"/>
                                          </p:val>
                                        </p:tav>
                                      </p:tavLst>
                                    </p:anim>
                                    <p:animEffect transition="in" filter="fade">
                                      <p:cBhvr>
                                        <p:cTn id="14" dur="1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blinds(horizontal)">
                                      <p:cBhvr>
                                        <p:cTn id="19" dur="500"/>
                                        <p:tgtEl>
                                          <p:spTgt spid="2056"/>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2055"/>
                                        </p:tgtEl>
                                        <p:attrNameLst>
                                          <p:attrName>style.visibility</p:attrName>
                                        </p:attrNameLst>
                                      </p:cBhvr>
                                      <p:to>
                                        <p:strVal val="visible"/>
                                      </p:to>
                                    </p:set>
                                    <p:animEffect transition="in" filter="plus(in)">
                                      <p:cBhvr>
                                        <p:cTn id="24" dur="2000"/>
                                        <p:tgtEl>
                                          <p:spTgt spid="205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strips(downLeft)">
                                      <p:cBhvr>
                                        <p:cTn id="29" dur="500"/>
                                        <p:tgtEl>
                                          <p:spTgt spid="2053"/>
                                        </p:tgtEl>
                                      </p:cBhvr>
                                    </p:animEffect>
                                  </p:childTnLst>
                                </p:cTn>
                              </p:par>
                            </p:childTnLst>
                          </p:cTn>
                        </p:par>
                      </p:childTnLst>
                    </p:cTn>
                  </p:par>
                  <p:par>
                    <p:cTn id="30" fill="hold">
                      <p:stCondLst>
                        <p:cond delay="indefinite"/>
                      </p:stCondLst>
                      <p:childTnLst>
                        <p:par>
                          <p:cTn id="31" fill="hold">
                            <p:stCondLst>
                              <p:cond delay="0"/>
                            </p:stCondLst>
                            <p:childTnLst>
                              <p:par>
                                <p:cTn id="32" presetID="39" presetClass="entr" presetSubtype="0" accel="100000"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 calcmode="lin" valueType="num">
                                      <p:cBhvr>
                                        <p:cTn id="34" dur="500" fill="hold"/>
                                        <p:tgtEl>
                                          <p:spTgt spid="2054"/>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2054"/>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2054"/>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wheel(4)">
                                      <p:cBhvr>
                                        <p:cTn id="42" dur="20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 calcmode="lin" valueType="num">
                                      <p:cBhvr>
                                        <p:cTn id="47" dur="500" fill="hold"/>
                                        <p:tgtEl>
                                          <p:spTgt spid="2050"/>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2050"/>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2050"/>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838200"/>
            <a:ext cx="8001000" cy="2062103"/>
          </a:xfrm>
          <a:prstGeom prst="rect">
            <a:avLst/>
          </a:prstGeom>
          <a:noFill/>
        </p:spPr>
        <p:txBody>
          <a:bodyPr wrap="square" rtlCol="0">
            <a:spAutoFit/>
          </a:bodyPr>
          <a:lstStyle/>
          <a:p>
            <a:pPr algn="ctr"/>
            <a:r>
              <a:rPr lang="vi-VN" sz="3200" b="1" dirty="0">
                <a:solidFill>
                  <a:srgbClr val="FF0000"/>
                </a:solidFill>
                <a:latin typeface="+mj-lt"/>
              </a:rPr>
              <a:t>HƯỚNG DẪN THỰC HÀNH</a:t>
            </a:r>
          </a:p>
          <a:p>
            <a:pPr algn="ctr"/>
            <a:endParaRPr lang="vi-VN" sz="3200" b="1" dirty="0">
              <a:solidFill>
                <a:srgbClr val="FF0000"/>
              </a:solidFill>
              <a:latin typeface="+mj-lt"/>
            </a:endParaRPr>
          </a:p>
          <a:p>
            <a:pPr algn="ctr"/>
            <a:r>
              <a:rPr lang="vi-VN" sz="3200" b="1" dirty="0">
                <a:solidFill>
                  <a:srgbClr val="00B0F0"/>
                </a:solidFill>
                <a:latin typeface="+mj-lt"/>
              </a:rPr>
              <a:t>Em vẽ, xé/ cắt dán hoặc nặn tạo hình theo nội dung đã chọn theo ý thích.</a:t>
            </a:r>
            <a:endParaRPr lang="en-US" sz="3200" b="1" dirty="0">
              <a:solidFill>
                <a:srgbClr val="00B0F0"/>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6096000" cy="461665"/>
          </a:xfrm>
          <a:prstGeom prst="rect">
            <a:avLst/>
          </a:prstGeom>
          <a:noFill/>
        </p:spPr>
        <p:txBody>
          <a:bodyPr wrap="square" rtlCol="0">
            <a:spAutoFit/>
          </a:bodyPr>
          <a:lstStyle/>
          <a:p>
            <a:pPr algn="ctr"/>
            <a:r>
              <a:rPr lang="en-US" sz="2400" b="1" dirty="0">
                <a:solidFill>
                  <a:srgbClr val="7030A0"/>
                </a:solidFill>
                <a:latin typeface="Times New Roman" pitchFamily="18" charset="0"/>
                <a:cs typeface="Times New Roman" pitchFamily="18" charset="0"/>
              </a:rPr>
              <a:t>TRANH THAM </a:t>
            </a:r>
            <a:r>
              <a:rPr lang="vi-VN" sz="2400" b="1" dirty="0">
                <a:solidFill>
                  <a:srgbClr val="7030A0"/>
                </a:solidFill>
                <a:latin typeface="Times New Roman" pitchFamily="18" charset="0"/>
                <a:cs typeface="Times New Roman" pitchFamily="18" charset="0"/>
              </a:rPr>
              <a:t>KHẢO</a:t>
            </a:r>
            <a:endParaRPr lang="en-US" sz="2400" b="1" dirty="0">
              <a:solidFill>
                <a:srgbClr val="7030A0"/>
              </a:solidFill>
              <a:latin typeface="Times New Roman" pitchFamily="18" charset="0"/>
              <a:cs typeface="Times New Roman" pitchFamily="18" charset="0"/>
            </a:endParaRPr>
          </a:p>
        </p:txBody>
      </p:sp>
      <p:sp>
        <p:nvSpPr>
          <p:cNvPr id="3074" name="AutoShape 2" descr="Kết quả hình ảnh cho TRANH VẼ LỄ HO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Kết quả hình ảnh cho TRANH VẼ LỄ HO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8" name="Picture 6" descr="Kết quả hình ảnh cho TRANH VẼ LỄ HOI"/>
          <p:cNvPicPr>
            <a:picLocks noChangeAspect="1" noChangeArrowheads="1"/>
          </p:cNvPicPr>
          <p:nvPr/>
        </p:nvPicPr>
        <p:blipFill>
          <a:blip r:embed="rId2"/>
          <a:srcRect/>
          <a:stretch>
            <a:fillRect/>
          </a:stretch>
        </p:blipFill>
        <p:spPr bwMode="auto">
          <a:xfrm>
            <a:off x="304800" y="609600"/>
            <a:ext cx="4267200" cy="2819400"/>
          </a:xfrm>
          <a:prstGeom prst="rect">
            <a:avLst/>
          </a:prstGeom>
          <a:noFill/>
        </p:spPr>
      </p:pic>
      <p:pic>
        <p:nvPicPr>
          <p:cNvPr id="3080" name="Picture 8" descr="Hình ảnh có liên quan"/>
          <p:cNvPicPr>
            <a:picLocks noChangeAspect="1" noChangeArrowheads="1"/>
          </p:cNvPicPr>
          <p:nvPr/>
        </p:nvPicPr>
        <p:blipFill>
          <a:blip r:embed="rId3"/>
          <a:srcRect/>
          <a:stretch>
            <a:fillRect/>
          </a:stretch>
        </p:blipFill>
        <p:spPr bwMode="auto">
          <a:xfrm>
            <a:off x="4800600" y="609600"/>
            <a:ext cx="4114800" cy="2895600"/>
          </a:xfrm>
          <a:prstGeom prst="rect">
            <a:avLst/>
          </a:prstGeom>
          <a:noFill/>
        </p:spPr>
      </p:pic>
      <p:pic>
        <p:nvPicPr>
          <p:cNvPr id="3082" name="Picture 10" descr="Kết quả hình ảnh cho TRANH VẼ LỄ HOI"/>
          <p:cNvPicPr>
            <a:picLocks noChangeAspect="1" noChangeArrowheads="1"/>
          </p:cNvPicPr>
          <p:nvPr/>
        </p:nvPicPr>
        <p:blipFill>
          <a:blip r:embed="rId4"/>
          <a:srcRect/>
          <a:stretch>
            <a:fillRect/>
          </a:stretch>
        </p:blipFill>
        <p:spPr bwMode="auto">
          <a:xfrm>
            <a:off x="304800" y="3657600"/>
            <a:ext cx="4267200" cy="2971800"/>
          </a:xfrm>
          <a:prstGeom prst="rect">
            <a:avLst/>
          </a:prstGeom>
          <a:noFill/>
        </p:spPr>
      </p:pic>
      <p:sp>
        <p:nvSpPr>
          <p:cNvPr id="3084" name="AutoShape 12" descr="Kết quả hình ảnh cho TRANH VẼ LỄ HO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6" name="Picture 14" descr="Kết quả hình ảnh cho TRANH VẼ LỄ HOI"/>
          <p:cNvPicPr>
            <a:picLocks noChangeAspect="1" noChangeArrowheads="1"/>
          </p:cNvPicPr>
          <p:nvPr/>
        </p:nvPicPr>
        <p:blipFill>
          <a:blip r:embed="rId5"/>
          <a:srcRect/>
          <a:stretch>
            <a:fillRect/>
          </a:stretch>
        </p:blipFill>
        <p:spPr bwMode="auto">
          <a:xfrm>
            <a:off x="4800600" y="3657600"/>
            <a:ext cx="4114800" cy="2971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Kết quả hình ảnh cho tranh vẽ về ngày tết và mùa xu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Kết quả hình ảnh cho tranh vẽ về ngày tết và mùa xu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Kết quả hình ảnh cho tranh vẽ về ngày tết và mùa xuâ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2"/>
          <a:srcRect/>
          <a:stretch>
            <a:fillRect/>
          </a:stretch>
        </p:blipFill>
        <p:spPr bwMode="auto">
          <a:xfrm>
            <a:off x="228600" y="228600"/>
            <a:ext cx="4419600" cy="3333750"/>
          </a:xfrm>
          <a:prstGeom prst="rect">
            <a:avLst/>
          </a:prstGeom>
          <a:noFill/>
          <a:ln w="9525">
            <a:noFill/>
            <a:miter lim="800000"/>
            <a:headEnd/>
            <a:tailEnd/>
          </a:ln>
          <a:effectLst/>
        </p:spPr>
      </p:pic>
      <p:pic>
        <p:nvPicPr>
          <p:cNvPr id="4106" name="Picture 10"/>
          <p:cNvPicPr>
            <a:picLocks noChangeAspect="1" noChangeArrowheads="1"/>
          </p:cNvPicPr>
          <p:nvPr/>
        </p:nvPicPr>
        <p:blipFill>
          <a:blip r:embed="rId3"/>
          <a:srcRect/>
          <a:stretch>
            <a:fillRect/>
          </a:stretch>
        </p:blipFill>
        <p:spPr bwMode="auto">
          <a:xfrm>
            <a:off x="4953000" y="228600"/>
            <a:ext cx="3962400" cy="3276600"/>
          </a:xfrm>
          <a:prstGeom prst="rect">
            <a:avLst/>
          </a:prstGeom>
          <a:noFill/>
          <a:ln w="9525">
            <a:noFill/>
            <a:miter lim="800000"/>
            <a:headEnd/>
            <a:tailEnd/>
          </a:ln>
          <a:effectLst/>
        </p:spPr>
      </p:pic>
      <p:pic>
        <p:nvPicPr>
          <p:cNvPr id="4108" name="Picture 12" descr="Hình ảnh có liên quan"/>
          <p:cNvPicPr>
            <a:picLocks noChangeAspect="1" noChangeArrowheads="1"/>
          </p:cNvPicPr>
          <p:nvPr/>
        </p:nvPicPr>
        <p:blipFill>
          <a:blip r:embed="rId4"/>
          <a:srcRect/>
          <a:stretch>
            <a:fillRect/>
          </a:stretch>
        </p:blipFill>
        <p:spPr bwMode="auto">
          <a:xfrm>
            <a:off x="2286000" y="3657600"/>
            <a:ext cx="5114925"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blinds(horizontal)">
                                      <p:cBhvr>
                                        <p:cTn id="7" dur="500"/>
                                        <p:tgtEl>
                                          <p:spTgt spid="410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animEffect transition="in" filter="wedge">
                                      <p:cBhvr>
                                        <p:cTn id="16" dur="20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có liên quan"/>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1028" name="AutoShape 4" descr="Kết quả hình ảnh cho qua phao bô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Kết quả hình ảnh cho qua phao bô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1828800" y="3124200"/>
            <a:ext cx="4419600" cy="923330"/>
          </a:xfrm>
          <a:prstGeom prst="rect">
            <a:avLst/>
          </a:prstGeom>
          <a:noFill/>
          <a:scene3d>
            <a:camera prst="isometricOffAxis1Right"/>
            <a:lightRig rig="threePt" dir="t"/>
          </a:scene3d>
        </p:spPr>
        <p:txBody>
          <a:bodyPr wrap="square" rtlCol="0">
            <a:spAutoFit/>
          </a:bodyPr>
          <a:lstStyle/>
          <a:p>
            <a:r>
              <a:rPr lang="vi-VN" sz="5400" dirty="0">
                <a:solidFill>
                  <a:srgbClr val="FFFF00"/>
                </a:solidFill>
                <a:latin typeface="+mj-lt"/>
              </a:rPr>
              <a:t>THỰC HÀNH</a:t>
            </a:r>
            <a:endParaRPr lang="en-US" sz="5400" dirty="0">
              <a:solidFill>
                <a:srgbClr val="FFFF00"/>
              </a:solidFill>
              <a:latin typeface="+mj-lt"/>
            </a:endParaRPr>
          </a:p>
        </p:txBody>
      </p:sp>
      <p:pic>
        <p:nvPicPr>
          <p:cNvPr id="10" name="Mua-Xuan-Em-Hat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 y="60960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946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
            <a:ext cx="8305800" cy="584775"/>
          </a:xfrm>
          <a:prstGeom prst="rect">
            <a:avLst/>
          </a:prstGeom>
          <a:noFill/>
        </p:spPr>
        <p:txBody>
          <a:bodyPr wrap="square" rtlCol="0">
            <a:spAutoFit/>
          </a:bodyPr>
          <a:lstStyle/>
          <a:p>
            <a:pPr algn="ctr"/>
            <a:r>
              <a:rPr lang="vi-VN" sz="3200" b="1" dirty="0">
                <a:solidFill>
                  <a:srgbClr val="FF0000"/>
                </a:solidFill>
                <a:latin typeface="+mj-lt"/>
              </a:rPr>
              <a:t>HƯỚNG DẪN TÌM HIỂU</a:t>
            </a:r>
            <a:endParaRPr lang="en-US" sz="3200" b="1" dirty="0">
              <a:solidFill>
                <a:srgbClr val="FF0000"/>
              </a:solidFill>
              <a:latin typeface="+mj-lt"/>
            </a:endParaRPr>
          </a:p>
        </p:txBody>
      </p:sp>
      <p:pic>
        <p:nvPicPr>
          <p:cNvPr id="15364" name="Picture 4" descr="Kết quả hình ảnh cho đua thuyền"/>
          <p:cNvPicPr>
            <a:picLocks noChangeAspect="1" noChangeArrowheads="1"/>
          </p:cNvPicPr>
          <p:nvPr/>
        </p:nvPicPr>
        <p:blipFill>
          <a:blip r:embed="rId2"/>
          <a:srcRect/>
          <a:stretch>
            <a:fillRect/>
          </a:stretch>
        </p:blipFill>
        <p:spPr bwMode="auto">
          <a:xfrm>
            <a:off x="4724400" y="685801"/>
            <a:ext cx="4114800" cy="2853504"/>
          </a:xfrm>
          <a:prstGeom prst="rect">
            <a:avLst/>
          </a:prstGeom>
          <a:noFill/>
        </p:spPr>
      </p:pic>
      <p:pic>
        <p:nvPicPr>
          <p:cNvPr id="15365" name="Picture 5"/>
          <p:cNvPicPr>
            <a:picLocks noChangeAspect="1" noChangeArrowheads="1"/>
          </p:cNvPicPr>
          <p:nvPr/>
        </p:nvPicPr>
        <p:blipFill>
          <a:blip r:embed="rId3"/>
          <a:srcRect/>
          <a:stretch>
            <a:fillRect/>
          </a:stretch>
        </p:blipFill>
        <p:spPr bwMode="auto">
          <a:xfrm>
            <a:off x="228600" y="685800"/>
            <a:ext cx="4191000" cy="2853581"/>
          </a:xfrm>
          <a:prstGeom prst="rect">
            <a:avLst/>
          </a:prstGeom>
          <a:noFill/>
          <a:ln w="9525">
            <a:noFill/>
            <a:miter lim="800000"/>
            <a:headEnd/>
            <a:tailEnd/>
          </a:ln>
          <a:effectLst/>
        </p:spPr>
      </p:pic>
      <p:pic>
        <p:nvPicPr>
          <p:cNvPr id="15368" name="Picture 8"/>
          <p:cNvPicPr>
            <a:picLocks noChangeAspect="1" noChangeArrowheads="1"/>
          </p:cNvPicPr>
          <p:nvPr/>
        </p:nvPicPr>
        <p:blipFill>
          <a:blip r:embed="rId4"/>
          <a:srcRect/>
          <a:stretch>
            <a:fillRect/>
          </a:stretch>
        </p:blipFill>
        <p:spPr bwMode="auto">
          <a:xfrm>
            <a:off x="4800600" y="3962400"/>
            <a:ext cx="4038599" cy="27432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Rectangle 5"/>
          <p:cNvSpPr/>
          <p:nvPr/>
        </p:nvSpPr>
        <p:spPr>
          <a:xfrm>
            <a:off x="152400" y="3810000"/>
            <a:ext cx="4572000" cy="2554545"/>
          </a:xfrm>
          <a:prstGeom prst="rect">
            <a:avLst/>
          </a:prstGeom>
        </p:spPr>
        <p:txBody>
          <a:bodyPr>
            <a:spAutoFit/>
          </a:bodyPr>
          <a:lstStyle/>
          <a:p>
            <a:r>
              <a:rPr lang="vi-VN" sz="3200" b="1" dirty="0">
                <a:solidFill>
                  <a:srgbClr val="FF0000"/>
                </a:solidFill>
                <a:latin typeface="+mj-lt"/>
              </a:rPr>
              <a:t>Đó là những hoạt động nào? Diễn ra ở đâu ? Khi nào ?</a:t>
            </a:r>
          </a:p>
          <a:p>
            <a:pPr>
              <a:buFontTx/>
              <a:buChar char="-"/>
            </a:pPr>
            <a:r>
              <a:rPr lang="vi-VN" sz="3200" b="1" dirty="0">
                <a:solidFill>
                  <a:srgbClr val="FF0000"/>
                </a:solidFill>
                <a:latin typeface="+mj-lt"/>
              </a:rPr>
              <a:t> Không khí, cảnh vật, màu sắc như thế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p:cTn id="7" dur="500" fill="hold"/>
                                        <p:tgtEl>
                                          <p:spTgt spid="15365"/>
                                        </p:tgtEl>
                                        <p:attrNameLst>
                                          <p:attrName>ppt_w</p:attrName>
                                        </p:attrNameLst>
                                      </p:cBhvr>
                                      <p:tavLst>
                                        <p:tav tm="0">
                                          <p:val>
                                            <p:fltVal val="0"/>
                                          </p:val>
                                        </p:tav>
                                        <p:tav tm="100000">
                                          <p:val>
                                            <p:strVal val="#ppt_w"/>
                                          </p:val>
                                        </p:tav>
                                      </p:tavLst>
                                    </p:anim>
                                    <p:anim calcmode="lin" valueType="num">
                                      <p:cBhvr>
                                        <p:cTn id="8" dur="500" fill="hold"/>
                                        <p:tgtEl>
                                          <p:spTgt spid="15365"/>
                                        </p:tgtEl>
                                        <p:attrNameLst>
                                          <p:attrName>ppt_h</p:attrName>
                                        </p:attrNameLst>
                                      </p:cBhvr>
                                      <p:tavLst>
                                        <p:tav tm="0">
                                          <p:val>
                                            <p:fltVal val="0"/>
                                          </p:val>
                                        </p:tav>
                                        <p:tav tm="100000">
                                          <p:val>
                                            <p:strVal val="#ppt_h"/>
                                          </p:val>
                                        </p:tav>
                                      </p:tavLst>
                                    </p:anim>
                                    <p:animEffect transition="in" filter="fade">
                                      <p:cBhvr>
                                        <p:cTn id="9" dur="500"/>
                                        <p:tgtEl>
                                          <p:spTgt spid="1536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5368"/>
                                        </p:tgtEl>
                                        <p:attrNameLst>
                                          <p:attrName>style.visibility</p:attrName>
                                        </p:attrNameLst>
                                      </p:cBhvr>
                                      <p:to>
                                        <p:strVal val="visible"/>
                                      </p:to>
                                    </p:set>
                                    <p:animEffect transition="in" filter="wedge">
                                      <p:cBhvr>
                                        <p:cTn id="18" dur="2000"/>
                                        <p:tgtEl>
                                          <p:spTgt spid="15368"/>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90600"/>
            <a:ext cx="8534400" cy="4524315"/>
          </a:xfrm>
          <a:prstGeom prst="rect">
            <a:avLst/>
          </a:prstGeom>
          <a:noFill/>
        </p:spPr>
        <p:txBody>
          <a:bodyPr wrap="square" rtlCol="0">
            <a:spAutoFit/>
          </a:bodyPr>
          <a:lstStyle/>
          <a:p>
            <a:r>
              <a:rPr lang="vi-VN" dirty="0"/>
              <a:t>- </a:t>
            </a:r>
            <a:r>
              <a:rPr lang="vi-VN" sz="3600" b="1" dirty="0">
                <a:solidFill>
                  <a:srgbClr val="002060"/>
                </a:solidFill>
                <a:latin typeface="+mj-lt"/>
              </a:rPr>
              <a:t>Em hãy kể tên một số lễ hội mà em biết ?</a:t>
            </a:r>
            <a:r>
              <a:rPr lang="en-US" sz="3600" b="1" dirty="0" err="1">
                <a:solidFill>
                  <a:srgbClr val="002060"/>
                </a:solidFill>
                <a:latin typeface="+mj-lt"/>
              </a:rPr>
              <a:t>gv</a:t>
            </a:r>
            <a:r>
              <a:rPr lang="vi-VN" sz="3600" b="1" dirty="0">
                <a:solidFill>
                  <a:srgbClr val="002060"/>
                </a:solidFill>
                <a:latin typeface="+mj-lt"/>
              </a:rPr>
              <a:t> chen 1 số hả về lễ hội</a:t>
            </a:r>
          </a:p>
          <a:p>
            <a:pPr>
              <a:buFontTx/>
              <a:buChar char="-"/>
            </a:pPr>
            <a:r>
              <a:rPr lang="vi-VN" sz="3600" b="1" dirty="0">
                <a:solidFill>
                  <a:srgbClr val="002060"/>
                </a:solidFill>
                <a:latin typeface="+mj-lt"/>
              </a:rPr>
              <a:t> Em hãy kể một số hoạt động mà em biết trong dịp lễ cổ truyền của dân tộc? (Ngoài những hoạt động em thấy trong hình)gv chèn hình ảnh như vật trọi trâu..</a:t>
            </a:r>
          </a:p>
          <a:p>
            <a:pPr>
              <a:buFontTx/>
              <a:buChar char="-"/>
            </a:pPr>
            <a:r>
              <a:rPr lang="vi-VN" sz="3600" b="1" dirty="0">
                <a:solidFill>
                  <a:srgbClr val="002060"/>
                </a:solidFill>
                <a:latin typeface="+mj-lt"/>
              </a:rPr>
              <a:t> Em yêu thích hoạt động nào trong ngày Tết, lễ hội và mùa xuân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4)">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8600"/>
            <a:ext cx="7924800" cy="584775"/>
          </a:xfrm>
          <a:prstGeom prst="rect">
            <a:avLst/>
          </a:prstGeom>
          <a:noFill/>
        </p:spPr>
        <p:txBody>
          <a:bodyPr wrap="square" rtlCol="0">
            <a:spAutoFit/>
          </a:bodyPr>
          <a:lstStyle/>
          <a:p>
            <a:pPr algn="ctr"/>
            <a:r>
              <a:rPr lang="vi-VN" sz="3200" b="1" i="1" dirty="0">
                <a:solidFill>
                  <a:srgbClr val="FF0000"/>
                </a:solidFill>
                <a:latin typeface="+mj-lt"/>
              </a:rPr>
              <a:t>GHI NHỚ</a:t>
            </a:r>
            <a:endParaRPr lang="en-US" sz="3200" b="1" i="1" dirty="0">
              <a:solidFill>
                <a:srgbClr val="FF0000"/>
              </a:solidFill>
              <a:latin typeface="+mj-lt"/>
            </a:endParaRPr>
          </a:p>
        </p:txBody>
      </p:sp>
      <p:sp>
        <p:nvSpPr>
          <p:cNvPr id="3" name="TextBox 2"/>
          <p:cNvSpPr txBox="1"/>
          <p:nvPr/>
        </p:nvSpPr>
        <p:spPr>
          <a:xfrm>
            <a:off x="457200" y="990600"/>
            <a:ext cx="8382000" cy="5509200"/>
          </a:xfrm>
          <a:prstGeom prst="rect">
            <a:avLst/>
          </a:prstGeom>
          <a:noFill/>
        </p:spPr>
        <p:txBody>
          <a:bodyPr wrap="square" rtlCol="0">
            <a:spAutoFit/>
          </a:bodyPr>
          <a:lstStyle/>
          <a:p>
            <a:pPr>
              <a:buFontTx/>
              <a:buChar char="-"/>
            </a:pPr>
            <a:r>
              <a:rPr lang="vi-VN" dirty="0">
                <a:solidFill>
                  <a:srgbClr val="002060"/>
                </a:solidFill>
              </a:rPr>
              <a:t> </a:t>
            </a:r>
            <a:r>
              <a:rPr lang="vi-VN" sz="3200" b="1" dirty="0">
                <a:solidFill>
                  <a:srgbClr val="002060"/>
                </a:solidFill>
                <a:latin typeface="+mj-lt"/>
              </a:rPr>
              <a:t>Để thể hiện chủ đề ‘Ngày tết</a:t>
            </a:r>
            <a:r>
              <a:rPr lang="vi-VN" sz="3200" b="1">
                <a:solidFill>
                  <a:srgbClr val="002060"/>
                </a:solidFill>
                <a:latin typeface="+mj-lt"/>
              </a:rPr>
              <a:t>, lễ </a:t>
            </a:r>
            <a:r>
              <a:rPr lang="vi-VN" sz="3200" b="1" dirty="0">
                <a:solidFill>
                  <a:srgbClr val="002060"/>
                </a:solidFill>
                <a:latin typeface="+mj-lt"/>
              </a:rPr>
              <a:t>hội và mùa xuân”em cần nhớ lại các hoạt động trong ngày Tết, lễ hội mình đã được tham gia. Hãy chọn hoạt động mà mình thích, đã được xem, được chứng kiến để vẽ, xé dán tranh hoặc nặn, tạo hình từ vật liệu khác,...</a:t>
            </a:r>
          </a:p>
          <a:p>
            <a:pPr>
              <a:buFontTx/>
              <a:buChar char="-"/>
            </a:pPr>
            <a:r>
              <a:rPr lang="vi-VN" sz="3200" b="1" dirty="0">
                <a:solidFill>
                  <a:srgbClr val="002060"/>
                </a:solidFill>
                <a:latin typeface="+mj-lt"/>
              </a:rPr>
              <a:t> Có nhiều nội dung để thể hiện chủ đề ngày Tết, lễ hội mùa xuân như: Chợ hoa, gói bánh chưng, trang trí nhà cửa, đi chúc tết, đi lễ chùa ... Ngày tết còn có các hội làng như các trò chơi dân gian, đấu vật, múa rồng, chọi gà...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4)">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85800"/>
            <a:ext cx="8229600" cy="1384995"/>
          </a:xfrm>
          <a:prstGeom prst="rect">
            <a:avLst/>
          </a:prstGeom>
          <a:noFill/>
        </p:spPr>
        <p:txBody>
          <a:bodyPr wrap="square" rtlCol="0">
            <a:spAutoFit/>
          </a:bodyPr>
          <a:lstStyle/>
          <a:p>
            <a:pPr algn="ctr"/>
            <a:r>
              <a:rPr lang="vi-VN" sz="3600" b="1" dirty="0">
                <a:solidFill>
                  <a:srgbClr val="FF0000"/>
                </a:solidFill>
                <a:latin typeface="+mj-lt"/>
              </a:rPr>
              <a:t>HƯỚNG DẪN TÌM HIỂU</a:t>
            </a:r>
            <a:endParaRPr lang="en-US" sz="3600" b="1" dirty="0">
              <a:solidFill>
                <a:srgbClr val="FF0000"/>
              </a:solidFill>
              <a:latin typeface="+mj-lt"/>
            </a:endParaRPr>
          </a:p>
          <a:p>
            <a:endParaRPr lang="en-US" sz="4800" dirty="0"/>
          </a:p>
        </p:txBody>
      </p:sp>
      <p:sp>
        <p:nvSpPr>
          <p:cNvPr id="4" name="TextBox 3"/>
          <p:cNvSpPr txBox="1"/>
          <p:nvPr/>
        </p:nvSpPr>
        <p:spPr>
          <a:xfrm>
            <a:off x="609600" y="1447800"/>
            <a:ext cx="8153400" cy="2862322"/>
          </a:xfrm>
          <a:prstGeom prst="rect">
            <a:avLst/>
          </a:prstGeom>
          <a:noFill/>
        </p:spPr>
        <p:txBody>
          <a:bodyPr wrap="square" rtlCol="0">
            <a:spAutoFit/>
          </a:bodyPr>
          <a:lstStyle/>
          <a:p>
            <a:pPr>
              <a:buFontTx/>
              <a:buChar char="-"/>
            </a:pPr>
            <a:r>
              <a:rPr lang="vi-VN" sz="3600" b="1" dirty="0">
                <a:latin typeface="+mj-lt"/>
              </a:rPr>
              <a:t> Bước 1: Tìm nội dung hoạt động.</a:t>
            </a:r>
          </a:p>
          <a:p>
            <a:pPr>
              <a:buFontTx/>
              <a:buChar char="-"/>
            </a:pPr>
            <a:r>
              <a:rPr lang="vi-VN" sz="3600" b="1" dirty="0">
                <a:latin typeface="+mj-lt"/>
              </a:rPr>
              <a:t> Bước 2: Tìm nhân vật.</a:t>
            </a:r>
          </a:p>
          <a:p>
            <a:pPr>
              <a:buFontTx/>
              <a:buChar char="-"/>
            </a:pPr>
            <a:r>
              <a:rPr lang="vi-VN" sz="3600" b="1" dirty="0">
                <a:latin typeface="+mj-lt"/>
              </a:rPr>
              <a:t> Bước 3 : Tìm bối cảnh.</a:t>
            </a:r>
          </a:p>
          <a:p>
            <a:pPr>
              <a:buFontTx/>
              <a:buChar char="-"/>
            </a:pPr>
            <a:r>
              <a:rPr lang="vi-VN" sz="3600" b="1" dirty="0">
                <a:latin typeface="+mj-lt"/>
              </a:rPr>
              <a:t> Bước 4: Hoàn thiện ( thêm các hình ảnh khác)</a:t>
            </a:r>
            <a:endParaRPr lang="en-US" sz="36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heel(4)">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trips(down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edge">
                                      <p:cBhvr>
                                        <p:cTn id="21" dur="20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ết quả hình ảnh cho goi banh chung"/>
          <p:cNvPicPr>
            <a:picLocks noChangeAspect="1" noChangeArrowheads="1"/>
          </p:cNvPicPr>
          <p:nvPr/>
        </p:nvPicPr>
        <p:blipFill>
          <a:blip r:embed="rId2"/>
          <a:srcRect/>
          <a:stretch>
            <a:fillRect/>
          </a:stretch>
        </p:blipFill>
        <p:spPr bwMode="auto">
          <a:xfrm>
            <a:off x="228600" y="3581400"/>
            <a:ext cx="4495800" cy="2997201"/>
          </a:xfrm>
          <a:prstGeom prst="rect">
            <a:avLst/>
          </a:prstGeom>
          <a:noFill/>
        </p:spPr>
      </p:pic>
      <p:pic>
        <p:nvPicPr>
          <p:cNvPr id="22534" name="Picture 6" descr="Hình ảnh có liên quan"/>
          <p:cNvPicPr>
            <a:picLocks noChangeAspect="1" noChangeArrowheads="1"/>
          </p:cNvPicPr>
          <p:nvPr/>
        </p:nvPicPr>
        <p:blipFill>
          <a:blip r:embed="rId3"/>
          <a:srcRect/>
          <a:stretch>
            <a:fillRect/>
          </a:stretch>
        </p:blipFill>
        <p:spPr bwMode="auto">
          <a:xfrm>
            <a:off x="4876800" y="152400"/>
            <a:ext cx="4038600" cy="2971800"/>
          </a:xfrm>
          <a:prstGeom prst="rect">
            <a:avLst/>
          </a:prstGeom>
          <a:noFill/>
        </p:spPr>
      </p:pic>
      <p:pic>
        <p:nvPicPr>
          <p:cNvPr id="1026" name="Picture 2" descr="C:\Users\Duytay\Downloads\tải xuống.jpg"/>
          <p:cNvPicPr>
            <a:picLocks noChangeAspect="1" noChangeArrowheads="1"/>
          </p:cNvPicPr>
          <p:nvPr/>
        </p:nvPicPr>
        <p:blipFill>
          <a:blip r:embed="rId4"/>
          <a:srcRect/>
          <a:stretch>
            <a:fillRect/>
          </a:stretch>
        </p:blipFill>
        <p:spPr bwMode="auto">
          <a:xfrm>
            <a:off x="4943684" y="3581400"/>
            <a:ext cx="3971716" cy="2895600"/>
          </a:xfrm>
          <a:prstGeom prst="rect">
            <a:avLst/>
          </a:prstGeom>
          <a:noFill/>
        </p:spPr>
      </p:pic>
      <p:sp>
        <p:nvSpPr>
          <p:cNvPr id="6" name="TextBox 5"/>
          <p:cNvSpPr txBox="1"/>
          <p:nvPr/>
        </p:nvSpPr>
        <p:spPr>
          <a:xfrm>
            <a:off x="381000" y="533400"/>
            <a:ext cx="4267200" cy="584775"/>
          </a:xfrm>
          <a:prstGeom prst="rect">
            <a:avLst/>
          </a:prstGeom>
          <a:noFill/>
        </p:spPr>
        <p:txBody>
          <a:bodyPr wrap="square" rtlCol="0">
            <a:spAutoFit/>
          </a:bodyPr>
          <a:lstStyle/>
          <a:p>
            <a:r>
              <a:rPr lang="vi-VN" sz="3200" b="1" dirty="0">
                <a:solidFill>
                  <a:srgbClr val="FF0000"/>
                </a:solidFill>
                <a:latin typeface="+mj-lt"/>
              </a:rPr>
              <a:t>Bước 1:Tìm nội dung </a:t>
            </a:r>
            <a:endParaRPr lang="en-US" sz="32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plus(in)">
                                      <p:cBhvr>
                                        <p:cTn id="12" dur="2000"/>
                                        <p:tgtEl>
                                          <p:spTgt spid="2253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plus(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descr="Hình ảnh có liên quan"/>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p:cNvPicPr>
            <a:picLocks noChangeAspect="1" noChangeArrowheads="1"/>
          </p:cNvPicPr>
          <p:nvPr/>
        </p:nvPicPr>
        <p:blipFill>
          <a:blip r:embed="rId2"/>
          <a:srcRect/>
          <a:stretch>
            <a:fillRect/>
          </a:stretch>
        </p:blipFill>
        <p:spPr bwMode="auto">
          <a:xfrm>
            <a:off x="304800" y="3429000"/>
            <a:ext cx="2819400" cy="32004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8439" name="Picture 7"/>
          <p:cNvPicPr>
            <a:picLocks noChangeAspect="1" noChangeArrowheads="1"/>
          </p:cNvPicPr>
          <p:nvPr/>
        </p:nvPicPr>
        <p:blipFill>
          <a:blip r:embed="rId3"/>
          <a:srcRect/>
          <a:stretch>
            <a:fillRect/>
          </a:stretch>
        </p:blipFill>
        <p:spPr bwMode="auto">
          <a:xfrm>
            <a:off x="6324600" y="3429000"/>
            <a:ext cx="2590800" cy="3200400"/>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 name="Picture 8"/>
          <p:cNvPicPr>
            <a:picLocks noChangeAspect="1" noChangeArrowheads="1"/>
          </p:cNvPicPr>
          <p:nvPr/>
        </p:nvPicPr>
        <p:blipFill>
          <a:blip r:embed="rId4"/>
          <a:srcRect/>
          <a:stretch>
            <a:fillRect/>
          </a:stretch>
        </p:blipFill>
        <p:spPr bwMode="auto">
          <a:xfrm>
            <a:off x="6477000" y="152400"/>
            <a:ext cx="2409825" cy="3048000"/>
          </a:xfrm>
          <a:prstGeom prst="rect">
            <a:avLst/>
          </a:prstGeom>
          <a:noFill/>
          <a:ln w="9525">
            <a:noFill/>
            <a:miter lim="800000"/>
            <a:headEnd/>
            <a:tailEnd/>
          </a:ln>
          <a:effectLst/>
        </p:spPr>
      </p:pic>
      <p:sp>
        <p:nvSpPr>
          <p:cNvPr id="7" name="Rectangle 6"/>
          <p:cNvSpPr/>
          <p:nvPr/>
        </p:nvSpPr>
        <p:spPr>
          <a:xfrm>
            <a:off x="228600" y="609600"/>
            <a:ext cx="2819400" cy="1077218"/>
          </a:xfrm>
          <a:prstGeom prst="rect">
            <a:avLst/>
          </a:prstGeom>
        </p:spPr>
        <p:txBody>
          <a:bodyPr wrap="square">
            <a:spAutoFit/>
          </a:bodyPr>
          <a:lstStyle/>
          <a:p>
            <a:pPr algn="ctr"/>
            <a:r>
              <a:rPr lang="vi-VN" sz="3200" b="1" dirty="0">
                <a:solidFill>
                  <a:srgbClr val="002060"/>
                </a:solidFill>
                <a:latin typeface="+mj-lt"/>
              </a:rPr>
              <a:t>Bước 2: </a:t>
            </a:r>
            <a:endParaRPr lang="en-US" sz="3200" b="1" dirty="0">
              <a:solidFill>
                <a:srgbClr val="002060"/>
              </a:solidFill>
              <a:latin typeface="+mj-lt"/>
            </a:endParaRPr>
          </a:p>
          <a:p>
            <a:pPr algn="ctr"/>
            <a:r>
              <a:rPr lang="vi-VN" sz="3200" b="1" dirty="0">
                <a:solidFill>
                  <a:srgbClr val="002060"/>
                </a:solidFill>
                <a:latin typeface="+mj-lt"/>
              </a:rPr>
              <a:t>Tìm nhân vật</a:t>
            </a:r>
            <a:r>
              <a:rPr lang="vi-VN" b="1" dirty="0">
                <a:solidFill>
                  <a:srgbClr val="002060"/>
                </a:solidFill>
              </a:rPr>
              <a:t>.</a:t>
            </a:r>
            <a:endParaRPr lang="en-US" dirty="0"/>
          </a:p>
        </p:txBody>
      </p:sp>
      <p:pic>
        <p:nvPicPr>
          <p:cNvPr id="8" name="Picture 7"/>
          <p:cNvPicPr>
            <a:picLocks noChangeAspect="1" noChangeArrowheads="1"/>
          </p:cNvPicPr>
          <p:nvPr/>
        </p:nvPicPr>
        <p:blipFill>
          <a:blip r:embed="rId5"/>
          <a:srcRect/>
          <a:stretch>
            <a:fillRect/>
          </a:stretch>
        </p:blipFill>
        <p:spPr bwMode="auto">
          <a:xfrm>
            <a:off x="3581400" y="152400"/>
            <a:ext cx="2514600" cy="3048001"/>
          </a:xfrm>
          <a:prstGeom prst="rect">
            <a:avLst/>
          </a:prstGeom>
          <a:noFill/>
          <a:ln w="9525">
            <a:noFill/>
            <a:miter lim="800000"/>
            <a:headEnd/>
            <a:tailEnd/>
          </a:ln>
          <a:effectLst/>
        </p:spPr>
      </p:pic>
      <p:pic>
        <p:nvPicPr>
          <p:cNvPr id="9" name="Picture 9"/>
          <p:cNvPicPr>
            <a:picLocks noChangeAspect="1" noChangeArrowheads="1"/>
          </p:cNvPicPr>
          <p:nvPr/>
        </p:nvPicPr>
        <p:blipFill>
          <a:blip r:embed="rId6"/>
          <a:srcRect/>
          <a:stretch>
            <a:fillRect/>
          </a:stretch>
        </p:blipFill>
        <p:spPr bwMode="auto">
          <a:xfrm>
            <a:off x="3276600" y="4419600"/>
            <a:ext cx="2895600" cy="2205441"/>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nodeType="click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plus(in)">
                                      <p:cBhvr>
                                        <p:cTn id="16" dur="2000"/>
                                        <p:tgtEl>
                                          <p:spTgt spid="18438"/>
                                        </p:tgtEl>
                                      </p:cBhvr>
                                    </p:animEffec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18439"/>
                                        </p:tgtEl>
                                        <p:attrNameLst>
                                          <p:attrName>style.visibility</p:attrName>
                                        </p:attrNameLst>
                                      </p:cBhvr>
                                      <p:to>
                                        <p:strVal val="visible"/>
                                      </p:to>
                                    </p:set>
                                    <p:anim calcmode="lin" valueType="num">
                                      <p:cBhvr>
                                        <p:cTn id="21" dur="500" fill="hold"/>
                                        <p:tgtEl>
                                          <p:spTgt spid="18439"/>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18439"/>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18439"/>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p:cNvPicPr>
            <a:picLocks noChangeAspect="1" noChangeArrowheads="1"/>
          </p:cNvPicPr>
          <p:nvPr/>
        </p:nvPicPr>
        <p:blipFill>
          <a:blip r:embed="rId2"/>
          <a:srcRect/>
          <a:stretch>
            <a:fillRect/>
          </a:stretch>
        </p:blipFill>
        <p:spPr bwMode="auto">
          <a:xfrm>
            <a:off x="5334000" y="228600"/>
            <a:ext cx="2438400" cy="3429000"/>
          </a:xfrm>
          <a:prstGeom prst="rect">
            <a:avLst/>
          </a:prstGeom>
          <a:noFill/>
          <a:ln w="9525">
            <a:noFill/>
            <a:miter lim="800000"/>
            <a:headEnd/>
            <a:tailEnd/>
          </a:ln>
          <a:effectLst/>
        </p:spPr>
      </p:pic>
      <p:pic>
        <p:nvPicPr>
          <p:cNvPr id="20490" name="Picture 10"/>
          <p:cNvPicPr>
            <a:picLocks noChangeAspect="1" noChangeArrowheads="1"/>
          </p:cNvPicPr>
          <p:nvPr/>
        </p:nvPicPr>
        <p:blipFill>
          <a:blip r:embed="rId3"/>
          <a:srcRect/>
          <a:stretch>
            <a:fillRect/>
          </a:stretch>
        </p:blipFill>
        <p:spPr bwMode="auto">
          <a:xfrm>
            <a:off x="609600" y="2057400"/>
            <a:ext cx="3286125" cy="4572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419600" y="3733800"/>
            <a:ext cx="4267200" cy="2876550"/>
          </a:xfrm>
          <a:prstGeom prst="rect">
            <a:avLst/>
          </a:prstGeom>
          <a:noFill/>
          <a:ln w="9525">
            <a:noFill/>
            <a:miter lim="800000"/>
            <a:headEnd/>
            <a:tailEnd/>
          </a:ln>
          <a:effectLst/>
        </p:spPr>
      </p:pic>
      <p:sp>
        <p:nvSpPr>
          <p:cNvPr id="9" name="Rectangle 8"/>
          <p:cNvSpPr/>
          <p:nvPr/>
        </p:nvSpPr>
        <p:spPr>
          <a:xfrm>
            <a:off x="609600" y="609600"/>
            <a:ext cx="4082143" cy="584775"/>
          </a:xfrm>
          <a:prstGeom prst="rect">
            <a:avLst/>
          </a:prstGeom>
        </p:spPr>
        <p:txBody>
          <a:bodyPr wrap="none">
            <a:spAutoFit/>
          </a:bodyPr>
          <a:lstStyle/>
          <a:p>
            <a:r>
              <a:rPr lang="vi-VN" sz="3200" b="1" dirty="0">
                <a:solidFill>
                  <a:srgbClr val="002060"/>
                </a:solidFill>
                <a:latin typeface="+mj-lt"/>
              </a:rPr>
              <a:t>Bước 3 : Tìm bối cảnh</a:t>
            </a:r>
            <a:endParaRPr lang="en-US" sz="32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plus(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nodeType="clickEffect">
                                  <p:stCondLst>
                                    <p:cond delay="0"/>
                                  </p:stCondLst>
                                  <p:childTnLst>
                                    <p:set>
                                      <p:cBhvr>
                                        <p:cTn id="11" dur="1" fill="hold">
                                          <p:stCondLst>
                                            <p:cond delay="0"/>
                                          </p:stCondLst>
                                        </p:cTn>
                                        <p:tgtEl>
                                          <p:spTgt spid="20490"/>
                                        </p:tgtEl>
                                        <p:attrNameLst>
                                          <p:attrName>style.visibility</p:attrName>
                                        </p:attrNameLst>
                                      </p:cBhvr>
                                      <p:to>
                                        <p:strVal val="visible"/>
                                      </p:to>
                                    </p:set>
                                    <p:anim calcmode="lin" valueType="num">
                                      <p:cBhvr>
                                        <p:cTn id="12" dur="500" fill="hold"/>
                                        <p:tgtEl>
                                          <p:spTgt spid="2049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049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049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049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20489"/>
                                        </p:tgtEl>
                                        <p:attrNameLst>
                                          <p:attrName>style.visibility</p:attrName>
                                        </p:attrNameLst>
                                      </p:cBhvr>
                                      <p:to>
                                        <p:strVal val="visible"/>
                                      </p:to>
                                    </p:set>
                                    <p:animEffect transition="in" filter="strips(downLeft)">
                                      <p:cBhvr>
                                        <p:cTn id="20" dur="500"/>
                                        <p:tgtEl>
                                          <p:spTgt spid="20489"/>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wedge">
                                      <p:cBhvr>
                                        <p:cTn id="25"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TotalTime>
  <Words>354</Words>
  <Application>Microsoft Office PowerPoint</Application>
  <PresentationFormat>On-screen Show (4:3)</PresentationFormat>
  <Paragraphs>28</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Hieu</dc:creator>
  <cp:lastModifiedBy>dell7490</cp:lastModifiedBy>
  <cp:revision>34</cp:revision>
  <dcterms:created xsi:type="dcterms:W3CDTF">2016-12-11T14:57:07Z</dcterms:created>
  <dcterms:modified xsi:type="dcterms:W3CDTF">2021-12-06T09:42:49Z</dcterms:modified>
</cp:coreProperties>
</file>