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57" r:id="rId3"/>
    <p:sldId id="258" r:id="rId4"/>
    <p:sldId id="259" r:id="rId5"/>
    <p:sldId id="261" r:id="rId6"/>
    <p:sldId id="263" r:id="rId7"/>
    <p:sldId id="262" r:id="rId8"/>
    <p:sldId id="264" r:id="rId9"/>
    <p:sldId id="260" r:id="rId10"/>
    <p:sldId id="265" r:id="rId11"/>
    <p:sldId id="268" r:id="rId12"/>
    <p:sldId id="269" r:id="rId13"/>
    <p:sldId id="270" r:id="rId14"/>
    <p:sldId id="271" r:id="rId15"/>
    <p:sldId id="275" r:id="rId16"/>
    <p:sldId id="272" r:id="rId17"/>
    <p:sldId id="273" r:id="rId18"/>
    <p:sldId id="266" r:id="rId19"/>
    <p:sldId id="274" r:id="rId20"/>
    <p:sldId id="280" r:id="rId21"/>
    <p:sldId id="281" r:id="rId22"/>
    <p:sldId id="282" r:id="rId23"/>
    <p:sldId id="283" r:id="rId24"/>
    <p:sldId id="279" r:id="rId25"/>
    <p:sldId id="284" r:id="rId26"/>
    <p:sldId id="286" r:id="rId27"/>
    <p:sldId id="285" r:id="rId28"/>
    <p:sldId id="287" r:id="rId29"/>
    <p:sldId id="288" r:id="rId30"/>
    <p:sldId id="289" r:id="rId31"/>
    <p:sldId id="276" r:id="rId32"/>
    <p:sldId id="277"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59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2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707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05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72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522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012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89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29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60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2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12.png"/><Relationship Id="rId2" Type="http://schemas.openxmlformats.org/officeDocument/2006/relationships/slideLayout" Target="../slideLayouts/slideLayout6.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912091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a:t>
              </a:r>
              <a:r>
                <a:rPr lang="nl-NL" sz="3800" b="1" smtClean="0">
                  <a:solidFill>
                    <a:srgbClr val="009999"/>
                  </a:solidFill>
                  <a:latin typeface="Cambria" panose="02040503050406030204" pitchFamily="18" charset="0"/>
                  <a:ea typeface="Cambria" panose="02040503050406030204" pitchFamily="18" charset="0"/>
                </a:rPr>
                <a:t>hia </a:t>
              </a:r>
              <a:r>
                <a:rPr lang="nl-NL" sz="3800" b="1">
                  <a:solidFill>
                    <a:srgbClr val="009999"/>
                  </a:solidFill>
                  <a:latin typeface="Cambria" panose="02040503050406030204" pitchFamily="18" charset="0"/>
                  <a:ea typeface="Cambria" panose="02040503050406030204" pitchFamily="18" charset="0"/>
                </a:rPr>
                <a:t>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smtClean="0">
                <a:solidFill>
                  <a:srgbClr val="002060"/>
                </a:solidFill>
                <a:latin typeface="Cambria" panose="02040503050406030204" pitchFamily="18" charset="0"/>
                <a:ea typeface="Cambria" panose="02040503050406030204" pitchFamily="18" charset="0"/>
              </a:rPr>
              <a:t>Lưu ý các mũi tên đi vào trên sơ đồ.</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a:t>
            </a:r>
            <a:r>
              <a:rPr lang="nl-NL" sz="3600" smtClean="0">
                <a:solidFill>
                  <a:srgbClr val="002060"/>
                </a:solidFill>
                <a:latin typeface="Cambria" panose="02040503050406030204" pitchFamily="18" charset="0"/>
                <a:ea typeface="Cambria" panose="02040503050406030204" pitchFamily="18" charset="0"/>
              </a:rPr>
              <a:t>Sản phẩm của quá trình đó là gì ?</a:t>
            </a:r>
          </a:p>
          <a:p>
            <a:pPr algn="just"/>
            <a:r>
              <a:rPr lang="nl-NL" sz="3600" smtClean="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smtClean="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smtClean="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smtClean="0">
                  <a:solidFill>
                    <a:srgbClr val="009999"/>
                  </a:solidFill>
                  <a:latin typeface="Cambria" panose="02040503050406030204" pitchFamily="18" charset="0"/>
                  <a:ea typeface="Cambria" panose="02040503050406030204" pitchFamily="18" charset="0"/>
                </a:rPr>
                <a:t>    </a:t>
              </a:r>
              <a:r>
                <a:rPr lang="nl-NL" sz="3600" b="1">
                  <a:solidFill>
                    <a:srgbClr val="009999"/>
                  </a:solidFill>
                  <a:latin typeface="Cambria" panose="02040503050406030204" pitchFamily="18" charset="0"/>
                  <a:ea typeface="Cambria" panose="02040503050406030204" pitchFamily="18" charset="0"/>
                </a:rPr>
                <a:t>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endParaRPr lang="en-US" sz="3600"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smtClean="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smtClean="0">
                  <a:latin typeface="Cambria" panose="02040503050406030204" pitchFamily="18" charset="0"/>
                  <a:ea typeface="Cambria" panose="02040503050406030204" pitchFamily="18" charset="0"/>
                </a:rPr>
                <a:t>- Hãy mô tả sự trao đổi khí của thực vật với môi trường.</a:t>
              </a:r>
              <a:endParaRPr lang="en-US" sz="3800">
                <a:latin typeface="Cambria" panose="02040503050406030204" pitchFamily="18" charset="0"/>
                <a:ea typeface="Cambria" panose="02040503050406030204" pitchFamily="18" charset="0"/>
              </a:endParaRPr>
            </a:p>
            <a:p>
              <a:pPr algn="just"/>
              <a:r>
                <a:rPr lang="nl-NL" sz="3800" smtClean="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a:t>
            </a:r>
            <a:r>
              <a:rPr lang="nl-NL" sz="3200" b="1" smtClean="0">
                <a:solidFill>
                  <a:srgbClr val="0070C0"/>
                </a:solidFill>
                <a:latin typeface="Cambria" panose="02040503050406030204" pitchFamily="18" charset="0"/>
                <a:ea typeface="Cambria" panose="02040503050406030204" pitchFamily="18" charset="0"/>
              </a:rPr>
              <a:t>lấy vào </a:t>
            </a:r>
            <a:r>
              <a:rPr lang="nl-NL" sz="3200" b="1">
                <a:solidFill>
                  <a:srgbClr val="0070C0"/>
                </a:solidFill>
                <a:latin typeface="Cambria" panose="02040503050406030204" pitchFamily="18" charset="0"/>
                <a:ea typeface="Cambria" panose="02040503050406030204" pitchFamily="18" charset="0"/>
              </a:rPr>
              <a:t>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a:t>
            </a:r>
            <a:r>
              <a:rPr lang="nl-NL" sz="3200" b="1" smtClean="0">
                <a:latin typeface="Cambria" panose="02040503050406030204" pitchFamily="18" charset="0"/>
                <a:ea typeface="Cambria" panose="02040503050406030204" pitchFamily="18" charset="0"/>
              </a:rPr>
              <a:t>hô hấp ở </a:t>
            </a:r>
            <a:r>
              <a:rPr lang="nl-NL" sz="3200" b="1">
                <a:latin typeface="Cambria" panose="02040503050406030204" pitchFamily="18" charset="0"/>
                <a:ea typeface="Cambria" panose="02040503050406030204" pitchFamily="18" charset="0"/>
              </a:rPr>
              <a:t>thực vật. Quá trình </a:t>
            </a:r>
            <a:r>
              <a:rPr lang="nl-NL" sz="3200" b="1" smtClean="0">
                <a:latin typeface="Cambria" panose="02040503050406030204" pitchFamily="18" charset="0"/>
                <a:ea typeface="Cambria" panose="02040503050406030204" pitchFamily="18" charset="0"/>
              </a:rPr>
              <a:t>hô hấp diễn </a:t>
            </a:r>
            <a:r>
              <a:rPr lang="nl-NL" sz="3200" b="1">
                <a:latin typeface="Cambria" panose="02040503050406030204" pitchFamily="18" charset="0"/>
                <a:ea typeface="Cambria" panose="02040503050406030204" pitchFamily="18" charset="0"/>
              </a:rPr>
              <a:t>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smtClean="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smtClean="0">
                          <a:solidFill>
                            <a:srgbClr val="C00000"/>
                          </a:solidFill>
                          <a:latin typeface="Cambria" panose="02040503050406030204" pitchFamily="18" charset="0"/>
                          <a:ea typeface="Cambria" panose="02040503050406030204" pitchFamily="18" charset="0"/>
                        </a:rPr>
                        <a:t>QUANG</a:t>
                      </a:r>
                      <a:r>
                        <a:rPr lang="en-US" sz="3600" baseline="0" smtClean="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smtClean="0">
                          <a:solidFill>
                            <a:srgbClr val="00B050"/>
                          </a:solidFill>
                          <a:latin typeface="Cambria" panose="02040503050406030204" pitchFamily="18" charset="0"/>
                          <a:ea typeface="Cambria" panose="02040503050406030204" pitchFamily="18" charset="0"/>
                        </a:rPr>
                        <a:t>HÔ</a:t>
                      </a:r>
                      <a:r>
                        <a:rPr lang="en-US" sz="3600" baseline="0" smtClean="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smtClean="0">
                          <a:latin typeface="Cambria" panose="02040503050406030204" pitchFamily="18" charset="0"/>
                          <a:ea typeface="Cambria" panose="02040503050406030204" pitchFamily="18" charset="0"/>
                        </a:rPr>
                        <a:t>Thời</a:t>
                      </a:r>
                      <a:r>
                        <a:rPr lang="en-US" sz="2800" b="1" baseline="0" smtClean="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smtClean="0">
                          <a:latin typeface="Cambria" panose="02040503050406030204" pitchFamily="18" charset="0"/>
                          <a:ea typeface="Cambria" panose="02040503050406030204" pitchFamily="18" charset="0"/>
                        </a:rPr>
                        <a:t>Bộ phận</a:t>
                      </a:r>
                      <a:r>
                        <a:rPr lang="en-US" sz="2800" b="1" baseline="0" smtClean="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smtClean="0">
                          <a:latin typeface="Cambria" panose="02040503050406030204" pitchFamily="18" charset="0"/>
                          <a:ea typeface="Cambria" panose="02040503050406030204" pitchFamily="18" charset="0"/>
                        </a:rPr>
                        <a:t>Thực vật</a:t>
                      </a:r>
                      <a:r>
                        <a:rPr lang="en-US" sz="2800" b="1" baseline="0" smtClean="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smtClean="0">
                          <a:latin typeface="Cambria" panose="02040503050406030204" pitchFamily="18" charset="0"/>
                          <a:ea typeface="Cambria" panose="02040503050406030204" pitchFamily="18" charset="0"/>
                        </a:rPr>
                        <a:t>Thực</a:t>
                      </a:r>
                      <a:r>
                        <a:rPr lang="en-US" sz="2800" b="1" baseline="0" smtClean="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Ban ngày</a:t>
            </a:r>
            <a:endParaRPr lang="en-US" sz="2800" b="1">
              <a:solidFill>
                <a:srgbClr val="0070C0"/>
              </a:solidFill>
              <a:latin typeface="Cambria" panose="02040503050406030204" pitchFamily="18" charset="0"/>
              <a:ea typeface="Cambria" panose="02040503050406030204" pitchFamily="18" charset="0"/>
            </a:endParaRP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Cả ngày và đêm</a:t>
            </a:r>
            <a:endParaRPr lang="en-US" sz="28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a:t>
            </a:r>
            <a:r>
              <a:rPr lang="en-US" sz="2800" b="1" smtClean="0">
                <a:solidFill>
                  <a:srgbClr val="0070C0"/>
                </a:solidFill>
                <a:latin typeface="Cambria" panose="02040503050406030204" pitchFamily="18" charset="0"/>
                <a:ea typeface="Cambria" panose="02040503050406030204" pitchFamily="18" charset="0"/>
              </a:rPr>
              <a:t>á cây</a:t>
            </a:r>
            <a:endParaRPr lang="en-US" sz="2800" b="1">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Thân, rễ, lá,…</a:t>
            </a:r>
            <a:endParaRPr lang="en-US" sz="2800" b="1">
              <a:solidFill>
                <a:srgbClr val="0070C0"/>
              </a:solidFill>
              <a:latin typeface="Cambria" panose="02040503050406030204" pitchFamily="18" charset="0"/>
              <a:ea typeface="Cambria" panose="02040503050406030204" pitchFamily="18" charset="0"/>
            </a:endParaRP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      - </a:t>
              </a:r>
              <a:r>
                <a:rPr lang="nl-NL" sz="38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3800" b="1" smtClean="0">
                  <a:solidFill>
                    <a:srgbClr val="009999"/>
                  </a:solidFill>
                  <a:latin typeface="Cambria" panose="02040503050406030204" pitchFamily="18" charset="0"/>
                  <a:ea typeface="Cambria" panose="02040503050406030204" pitchFamily="18" charset="0"/>
                </a:rPr>
                <a:t>hô hấp.</a:t>
              </a:r>
              <a:endParaRPr lang="nl-NL" sz="3800" b="1">
                <a:solidFill>
                  <a:srgbClr val="009999"/>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quang hợp.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smtClean="0">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smtClean="0">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hô hấp.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smtClean="0">
                  <a:solidFill>
                    <a:srgbClr val="009999"/>
                  </a:solidFill>
                  <a:latin typeface="Cambria" panose="02040503050406030204" pitchFamily="18" charset="0"/>
                  <a:ea typeface="Cambria" panose="02040503050406030204" pitchFamily="18" charset="0"/>
                </a:rPr>
                <a:t>Thực </a:t>
              </a:r>
              <a:r>
                <a:rPr lang="nl-NL" sz="4000" b="1">
                  <a:solidFill>
                    <a:srgbClr val="009999"/>
                  </a:solidFill>
                  <a:latin typeface="Cambria" panose="02040503050406030204" pitchFamily="18" charset="0"/>
                  <a:ea typeface="Cambria" panose="02040503050406030204" pitchFamily="18" charset="0"/>
                </a:rPr>
                <a:t>vật </a:t>
              </a:r>
              <a:r>
                <a:rPr lang="nl-NL" sz="4000" b="1" smtClean="0">
                  <a:solidFill>
                    <a:srgbClr val="009999"/>
                  </a:solidFill>
                  <a:latin typeface="Cambria" panose="02040503050406030204" pitchFamily="18" charset="0"/>
                  <a:ea typeface="Cambria" panose="02040503050406030204" pitchFamily="18" charset="0"/>
                </a:rPr>
                <a:t>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smtClean="0">
                <a:latin typeface="Cambria" panose="02040503050406030204" pitchFamily="18" charset="0"/>
                <a:ea typeface="Cambria" panose="02040503050406030204" pitchFamily="18" charset="0"/>
              </a:rPr>
              <a:t>Vào </a:t>
            </a:r>
            <a:r>
              <a:rPr lang="vi-VN" sz="3000">
                <a:latin typeface="Cambria" panose="02040503050406030204" pitchFamily="18" charset="0"/>
                <a:ea typeface="Cambria" panose="02040503050406030204" pitchFamily="18" charset="0"/>
              </a:rPr>
              <a:t>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err="1">
                <a:solidFill>
                  <a:srgbClr val="0070C0"/>
                </a:solidFill>
                <a:latin typeface="Cambria" panose="02040503050406030204" pitchFamily="18" charset="0"/>
              </a:rPr>
              <a:t>Chuẩn</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86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vẫn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bình</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thường</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phát</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triển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tươi</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tốt</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tự</a:t>
              </a:r>
              <a:r>
                <a:rPr lang="en-US" sz="3600" b="1" kern="0" dirty="0" smtClean="0">
                  <a:solidFill>
                    <a:prstClr val="black"/>
                  </a:solidFill>
                  <a:latin typeface="Cambria" panose="02040503050406030204" pitchFamily="18" charset="0"/>
                  <a:ea typeface="Cambria" panose="02040503050406030204" pitchFamily="18" charset="0"/>
                </a:rPr>
                <a:t> di </a:t>
              </a:r>
              <a:r>
                <a:rPr lang="en-US" sz="3600" b="1" kern="0" dirty="0" err="1" smtClean="0">
                  <a:solidFill>
                    <a:prstClr val="black"/>
                  </a:solidFill>
                  <a:latin typeface="Cambria" panose="02040503050406030204" pitchFamily="18" charset="0"/>
                  <a:ea typeface="Cambria" panose="02040503050406030204" pitchFamily="18" charset="0"/>
                </a:rPr>
                <a:t>chuyển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đến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chỗ</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có</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nước</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2</a:t>
              </a:r>
              <a:r>
                <a:rPr lang="en-US" sz="4000" b="1" smtClean="0">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r>
                <a:rPr lang="vi-VN" sz="4000" b="1" smtClean="0">
                  <a:solidFill>
                    <a:srgbClr val="002060"/>
                  </a:solidFill>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Nước</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nhiệt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độ</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Cả</a:t>
              </a:r>
              <a:r>
                <a:rPr lang="en-US" sz="4000" b="1" dirty="0" smtClean="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a:t>
              </a:r>
              <a:r>
                <a:rPr lang="en-US" sz="3300" b="1" smtClean="0">
                  <a:solidFill>
                    <a:srgbClr val="002060"/>
                  </a:solidFill>
                  <a:latin typeface="Cambria" panose="02040503050406030204" pitchFamily="18" charset="0"/>
                  <a:ea typeface="Cambria" panose="02040503050406030204" pitchFamily="18" charset="0"/>
                </a:rPr>
                <a:t>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Cây</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cần</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nước</a:t>
              </a:r>
              <a:r>
                <a:rPr lang="en-US" sz="4400" b="1" dirty="0"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Để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ngoài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ánh</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sáng</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Tưới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nước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hằng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ngày</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kín</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sỏi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đã</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rửa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sạch</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1170</Words>
  <Application>Microsoft Office PowerPoint</Application>
  <PresentationFormat>Widescreen</PresentationFormat>
  <Paragraphs>102</Paragraphs>
  <Slides>32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#9Slide07 HoneyCream</vt:lpstr>
      <vt:lpstr>Arial</vt:lpstr>
      <vt:lpstr>Calibri</vt:lpstr>
      <vt:lpstr>Cambria</vt:lpstr>
      <vt:lpstr>等线</vt:lpstr>
      <vt:lpstr>SVN-Newton</vt:lpstr>
      <vt:lpstr>Times New Roman</vt:lpstr>
      <vt:lpstr>思源黑体 CN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44</cp:revision>
  <dcterms:created xsi:type="dcterms:W3CDTF">2023-10-30T15:46:34Z</dcterms:created>
  <dcterms:modified xsi:type="dcterms:W3CDTF">2023-11-07T05:50:18Z</dcterms:modified>
</cp:coreProperties>
</file>