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3" r:id="rId3"/>
  </p:sldMasterIdLst>
  <p:sldIdLst>
    <p:sldId id="260" r:id="rId4"/>
    <p:sldId id="289" r:id="rId5"/>
    <p:sldId id="256" r:id="rId6"/>
    <p:sldId id="257" r:id="rId7"/>
    <p:sldId id="288" r:id="rId8"/>
    <p:sldId id="272" r:id="rId9"/>
    <p:sldId id="271" r:id="rId10"/>
    <p:sldId id="273" r:id="rId11"/>
    <p:sldId id="262" r:id="rId12"/>
    <p:sldId id="275" r:id="rId13"/>
    <p:sldId id="276" r:id="rId14"/>
    <p:sldId id="286" r:id="rId15"/>
    <p:sldId id="285" r:id="rId16"/>
    <p:sldId id="282" r:id="rId17"/>
    <p:sldId id="279" r:id="rId18"/>
    <p:sldId id="284" r:id="rId19"/>
    <p:sldId id="280" r:id="rId20"/>
    <p:sldId id="287" r:id="rId21"/>
    <p:sldId id="278" r:id="rId22"/>
    <p:sldId id="290" r:id="rId23"/>
    <p:sldId id="291" r:id="rId24"/>
    <p:sldId id="281" r:id="rId25"/>
    <p:sldId id="274" r:id="rId26"/>
    <p:sldId id="283" r:id="rId27"/>
    <p:sldId id="293" r:id="rId28"/>
    <p:sldId id="292" r:id="rId29"/>
  </p:sldIdLst>
  <p:sldSz cx="18288000" cy="10287000"/>
  <p:notesSz cx="6858000" cy="9144000"/>
  <p:embeddedFontLst>
    <p:embeddedFont>
      <p:font typeface="SVN-Newton" panose="02040603050506020204" pitchFamily="18" charset="0"/>
      <p:regular r:id="rId30"/>
    </p:embeddedFont>
    <p:embeddedFont>
      <p:font typeface="#9Slide07 HoneyCream" pitchFamily="2" charset="0"/>
      <p:regular r:id="rId31"/>
    </p:embeddedFont>
    <p:embeddedFont>
      <p:font typeface="#9Slide03 SVNNeutraface 2" panose="02000600040000020004" charset="0"/>
      <p:bold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SVN-Yahoo" panose="02040603050506020204" pitchFamily="18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946" y="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34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3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11/7/2023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617323" y="1010421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9000" y="-33677"/>
            <a:ext cx="2322851" cy="2383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617323" y="1010421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901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617323" y="1010421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49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31.svg"/><Relationship Id="rId12" Type="http://schemas.openxmlformats.org/officeDocument/2006/relationships/image" Target="../media/image35.svg"/><Relationship Id="rId17" Type="http://schemas.openxmlformats.org/officeDocument/2006/relationships/image" Target="../media/image13.png"/><Relationship Id="rId2" Type="http://schemas.openxmlformats.org/officeDocument/2006/relationships/image" Target="../media/image6.jp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9.sv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9" Type="http://schemas.openxmlformats.org/officeDocument/2006/relationships/image" Target="../media/image33.svg"/><Relationship Id="rId14" Type="http://schemas.openxmlformats.org/officeDocument/2006/relationships/image" Target="../media/image3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1.png"/><Relationship Id="rId4" Type="http://schemas.openxmlformats.org/officeDocument/2006/relationships/image" Target="../media/image44.sv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12" Type="http://schemas.openxmlformats.org/officeDocument/2006/relationships/image" Target="../media/image23.png"/><Relationship Id="rId17" Type="http://schemas.openxmlformats.org/officeDocument/2006/relationships/image" Target="../media/image46.pn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15" Type="http://schemas.openxmlformats.org/officeDocument/2006/relationships/image" Target="../media/image21.png"/><Relationship Id="rId10" Type="http://schemas.openxmlformats.org/officeDocument/2006/relationships/image" Target="../media/image9.svg"/><Relationship Id="rId4" Type="http://schemas.openxmlformats.org/officeDocument/2006/relationships/image" Target="../media/image19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47.png"/><Relationship Id="rId2" Type="http://schemas.openxmlformats.org/officeDocument/2006/relationships/image" Target="../media/image16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15" Type="http://schemas.openxmlformats.org/officeDocument/2006/relationships/image" Target="../media/image21.png"/><Relationship Id="rId10" Type="http://schemas.openxmlformats.org/officeDocument/2006/relationships/image" Target="../media/image9.sv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37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48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10.png"/><Relationship Id="rId1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jp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6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15" Type="http://schemas.openxmlformats.org/officeDocument/2006/relationships/image" Target="../media/image21.png"/><Relationship Id="rId10" Type="http://schemas.openxmlformats.org/officeDocument/2006/relationships/image" Target="../media/image9.sv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37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62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10.png"/><Relationship Id="rId14" Type="http://schemas.openxmlformats.org/officeDocument/2006/relationships/image" Target="../media/image3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16.svg"/><Relationship Id="rId2" Type="http://schemas.openxmlformats.org/officeDocument/2006/relationships/image" Target="../media/image16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openxmlformats.org/officeDocument/2006/relationships/image" Target="../media/image9.svg"/><Relationship Id="rId19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1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16.svg"/><Relationship Id="rId2" Type="http://schemas.openxmlformats.org/officeDocument/2006/relationships/audio" Target="../media/audio1.wav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2.png"/><Relationship Id="rId15" Type="http://schemas.openxmlformats.org/officeDocument/2006/relationships/image" Target="../media/image26.png"/><Relationship Id="rId10" Type="http://schemas.openxmlformats.org/officeDocument/2006/relationships/image" Target="../media/image9.svg"/><Relationship Id="rId19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12" Type="http://schemas.openxmlformats.org/officeDocument/2006/relationships/image" Target="../media/image23.png"/><Relationship Id="rId17" Type="http://schemas.openxmlformats.org/officeDocument/2006/relationships/image" Target="../media/image39.png"/><Relationship Id="rId2" Type="http://schemas.openxmlformats.org/officeDocument/2006/relationships/audio" Target="../media/audio2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15" Type="http://schemas.openxmlformats.org/officeDocument/2006/relationships/image" Target="../media/image21.png"/><Relationship Id="rId10" Type="http://schemas.openxmlformats.org/officeDocument/2006/relationships/image" Target="../media/image9.svg"/><Relationship Id="rId4" Type="http://schemas.openxmlformats.org/officeDocument/2006/relationships/image" Target="../media/image19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.png"/><Relationship Id="rId7" Type="http://schemas.openxmlformats.org/officeDocument/2006/relationships/image" Target="../media/image4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4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8229600"/>
            <a:ext cx="2294001" cy="4114800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1" y="0"/>
                </a:lnTo>
                <a:lnTo>
                  <a:pt x="22940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94001" y="8229600"/>
            <a:ext cx="2144839" cy="4114800"/>
          </a:xfrm>
          <a:custGeom>
            <a:avLst/>
            <a:gdLst/>
            <a:ahLst/>
            <a:cxnLst/>
            <a:rect l="l" t="t" r="r" b="b"/>
            <a:pathLst>
              <a:path w="2144839" h="4114800">
                <a:moveTo>
                  <a:pt x="0" y="0"/>
                </a:moveTo>
                <a:lnTo>
                  <a:pt x="2144839" y="0"/>
                </a:lnTo>
                <a:lnTo>
                  <a:pt x="2144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38841" y="8229600"/>
            <a:ext cx="2501456" cy="4114800"/>
          </a:xfrm>
          <a:custGeom>
            <a:avLst/>
            <a:gdLst/>
            <a:ahLst/>
            <a:cxnLst/>
            <a:rect l="l" t="t" r="r" b="b"/>
            <a:pathLst>
              <a:path w="2501456" h="4114800">
                <a:moveTo>
                  <a:pt x="0" y="0"/>
                </a:moveTo>
                <a:lnTo>
                  <a:pt x="2501455" y="0"/>
                </a:lnTo>
                <a:lnTo>
                  <a:pt x="2501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40296" y="8229600"/>
            <a:ext cx="2294001" cy="4114800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1" y="0"/>
                </a:lnTo>
                <a:lnTo>
                  <a:pt x="22940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234297" y="8229600"/>
            <a:ext cx="2144840" cy="4114800"/>
          </a:xfrm>
          <a:custGeom>
            <a:avLst/>
            <a:gdLst/>
            <a:ahLst/>
            <a:cxnLst/>
            <a:rect l="l" t="t" r="r" b="b"/>
            <a:pathLst>
              <a:path w="2144840" h="4114800">
                <a:moveTo>
                  <a:pt x="0" y="0"/>
                </a:moveTo>
                <a:lnTo>
                  <a:pt x="2144840" y="0"/>
                </a:lnTo>
                <a:lnTo>
                  <a:pt x="2144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79137" y="8229600"/>
            <a:ext cx="2501456" cy="4114800"/>
          </a:xfrm>
          <a:custGeom>
            <a:avLst/>
            <a:gdLst/>
            <a:ahLst/>
            <a:cxnLst/>
            <a:rect l="l" t="t" r="r" b="b"/>
            <a:pathLst>
              <a:path w="2501456" h="4114800">
                <a:moveTo>
                  <a:pt x="0" y="0"/>
                </a:moveTo>
                <a:lnTo>
                  <a:pt x="2501455" y="0"/>
                </a:lnTo>
                <a:lnTo>
                  <a:pt x="2501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80592" y="8229600"/>
            <a:ext cx="2294001" cy="4114800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1" y="0"/>
                </a:lnTo>
                <a:lnTo>
                  <a:pt x="22940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74593" y="8229600"/>
            <a:ext cx="2144840" cy="4114800"/>
          </a:xfrm>
          <a:custGeom>
            <a:avLst/>
            <a:gdLst/>
            <a:ahLst/>
            <a:cxnLst/>
            <a:rect l="l" t="t" r="r" b="b"/>
            <a:pathLst>
              <a:path w="2144840" h="4114800">
                <a:moveTo>
                  <a:pt x="0" y="0"/>
                </a:moveTo>
                <a:lnTo>
                  <a:pt x="2144839" y="0"/>
                </a:lnTo>
                <a:lnTo>
                  <a:pt x="2144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07455" y="266700"/>
            <a:ext cx="14253683" cy="8626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09867" y="-1906793"/>
            <a:ext cx="5578133" cy="2935493"/>
          </a:xfrm>
          <a:custGeom>
            <a:avLst/>
            <a:gdLst/>
            <a:ahLst/>
            <a:cxnLst/>
            <a:rect l="l" t="t" r="r" b="b"/>
            <a:pathLst>
              <a:path w="5578133" h="2935493">
                <a:moveTo>
                  <a:pt x="0" y="0"/>
                </a:moveTo>
                <a:lnTo>
                  <a:pt x="5578133" y="0"/>
                </a:lnTo>
                <a:lnTo>
                  <a:pt x="5578133" y="2935493"/>
                </a:lnTo>
                <a:lnTo>
                  <a:pt x="0" y="29354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18459" y="-2820924"/>
            <a:ext cx="7315200" cy="3849624"/>
          </a:xfrm>
          <a:custGeom>
            <a:avLst/>
            <a:gdLst/>
            <a:ahLst/>
            <a:cxnLst/>
            <a:rect l="l" t="t" r="r" b="b"/>
            <a:pathLst>
              <a:path w="7315200" h="3849624">
                <a:moveTo>
                  <a:pt x="0" y="0"/>
                </a:moveTo>
                <a:lnTo>
                  <a:pt x="7315200" y="0"/>
                </a:lnTo>
                <a:lnTo>
                  <a:pt x="7315200" y="3849624"/>
                </a:lnTo>
                <a:lnTo>
                  <a:pt x="0" y="384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96478" y="1906793"/>
            <a:ext cx="1725644" cy="2057400"/>
          </a:xfrm>
          <a:custGeom>
            <a:avLst/>
            <a:gdLst/>
            <a:ahLst/>
            <a:cxnLst/>
            <a:rect l="l" t="t" r="r" b="b"/>
            <a:pathLst>
              <a:path w="1725644" h="2057400">
                <a:moveTo>
                  <a:pt x="0" y="0"/>
                </a:moveTo>
                <a:lnTo>
                  <a:pt x="1725644" y="0"/>
                </a:lnTo>
                <a:lnTo>
                  <a:pt x="172564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50062" y="-1911311"/>
            <a:ext cx="5578133" cy="2935493"/>
          </a:xfrm>
          <a:custGeom>
            <a:avLst/>
            <a:gdLst/>
            <a:ahLst/>
            <a:cxnLst/>
            <a:rect l="l" t="t" r="r" b="b"/>
            <a:pathLst>
              <a:path w="5578133" h="2935493">
                <a:moveTo>
                  <a:pt x="0" y="0"/>
                </a:moveTo>
                <a:lnTo>
                  <a:pt x="5578133" y="0"/>
                </a:lnTo>
                <a:lnTo>
                  <a:pt x="5578133" y="2935493"/>
                </a:lnTo>
                <a:lnTo>
                  <a:pt x="0" y="29354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90257" y="-1915829"/>
            <a:ext cx="5578133" cy="2935493"/>
          </a:xfrm>
          <a:custGeom>
            <a:avLst/>
            <a:gdLst/>
            <a:ahLst/>
            <a:cxnLst/>
            <a:rect l="l" t="t" r="r" b="b"/>
            <a:pathLst>
              <a:path w="5578133" h="2935493">
                <a:moveTo>
                  <a:pt x="0" y="0"/>
                </a:moveTo>
                <a:lnTo>
                  <a:pt x="5578134" y="0"/>
                </a:lnTo>
                <a:lnTo>
                  <a:pt x="5578134" y="2935492"/>
                </a:lnTo>
                <a:lnTo>
                  <a:pt x="0" y="2935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878" y="2183018"/>
            <a:ext cx="1725644" cy="2057400"/>
          </a:xfrm>
          <a:custGeom>
            <a:avLst/>
            <a:gdLst/>
            <a:ahLst/>
            <a:cxnLst/>
            <a:rect l="l" t="t" r="r" b="b"/>
            <a:pathLst>
              <a:path w="1725644" h="2057400">
                <a:moveTo>
                  <a:pt x="0" y="0"/>
                </a:moveTo>
                <a:lnTo>
                  <a:pt x="1725644" y="0"/>
                </a:lnTo>
                <a:lnTo>
                  <a:pt x="172564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33719" y="0"/>
            <a:ext cx="5117463" cy="2693065"/>
          </a:xfrm>
          <a:custGeom>
            <a:avLst/>
            <a:gdLst/>
            <a:ahLst/>
            <a:cxnLst/>
            <a:rect l="l" t="t" r="r" b="b"/>
            <a:pathLst>
              <a:path w="5117463" h="2693065">
                <a:moveTo>
                  <a:pt x="0" y="0"/>
                </a:moveTo>
                <a:lnTo>
                  <a:pt x="5117463" y="0"/>
                </a:lnTo>
                <a:lnTo>
                  <a:pt x="5117463" y="2693065"/>
                </a:lnTo>
                <a:lnTo>
                  <a:pt x="0" y="26930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3804256" y="0"/>
            <a:ext cx="5117463" cy="2693065"/>
          </a:xfrm>
          <a:custGeom>
            <a:avLst/>
            <a:gdLst/>
            <a:ahLst/>
            <a:cxnLst/>
            <a:rect l="l" t="t" r="r" b="b"/>
            <a:pathLst>
              <a:path w="5117463" h="2693065">
                <a:moveTo>
                  <a:pt x="5117463" y="0"/>
                </a:moveTo>
                <a:lnTo>
                  <a:pt x="0" y="0"/>
                </a:lnTo>
                <a:lnTo>
                  <a:pt x="0" y="2693065"/>
                </a:lnTo>
                <a:lnTo>
                  <a:pt x="5117463" y="2693065"/>
                </a:lnTo>
                <a:lnTo>
                  <a:pt x="511746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2773680" y="2845343"/>
            <a:ext cx="13019559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ngắt giọng, nhấn giọng vào những từ ngữ, những câu thơ nói lên ước mơ của bạn nhỏ.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048" y="202413"/>
            <a:ext cx="18454191" cy="19996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1314" y="4927603"/>
            <a:ext cx="773707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0000"/>
                </a:solidFill>
                <a:latin typeface="Open Sans" panose="020B0606030504020204" pitchFamily="34" charset="0"/>
              </a:rPr>
              <a:t>Em mơ </a:t>
            </a:r>
            <a:r>
              <a:rPr lang="en-US" sz="36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/ </a:t>
            </a:r>
            <a:r>
              <a:rPr lang="vi-VN" sz="36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mình </a:t>
            </a:r>
            <a:r>
              <a:rPr lang="vi-VN" sz="3600" b="1" dirty="0">
                <a:solidFill>
                  <a:srgbClr val="000000"/>
                </a:solidFill>
                <a:latin typeface="Open Sans" panose="020B0606030504020204" pitchFamily="34" charset="0"/>
              </a:rPr>
              <a:t>là cánh én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Gọi nắng </a:t>
            </a:r>
            <a:r>
              <a:rPr lang="vi-VN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xuân </a:t>
            </a:r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về muôn nơi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Trong veo </a:t>
            </a:r>
            <a:r>
              <a:rPr lang="vi-VN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nỗi </a:t>
            </a:r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niềm thương mến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Hoà trong </a:t>
            </a:r>
            <a:r>
              <a:rPr lang="vi-VN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rộn </a:t>
            </a:r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rã tiếng cười</a:t>
            </a:r>
            <a:r>
              <a:rPr lang="vi-VN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  <a:r>
              <a:rPr lang="en-US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//</a:t>
            </a:r>
            <a:endParaRPr lang="vi-VN" sz="36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220252" y="4927603"/>
            <a:ext cx="7772348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0000"/>
                </a:solidFill>
                <a:latin typeface="Open Sans" panose="020B0606030504020204" pitchFamily="34" charset="0"/>
              </a:rPr>
              <a:t>Em mơ </a:t>
            </a:r>
            <a:r>
              <a:rPr lang="en-US" sz="36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/ </a:t>
            </a:r>
            <a:r>
              <a:rPr lang="vi-VN" sz="36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mình </a:t>
            </a:r>
            <a:r>
              <a:rPr lang="vi-VN" sz="3600" b="1" dirty="0">
                <a:solidFill>
                  <a:srgbClr val="000000"/>
                </a:solidFill>
                <a:latin typeface="Open Sans" panose="020B0606030504020204" pitchFamily="34" charset="0"/>
              </a:rPr>
              <a:t>là cơn gió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Giữa </a:t>
            </a:r>
            <a:r>
              <a:rPr lang="vi-VN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ngày</a:t>
            </a:r>
            <a:r>
              <a:rPr lang="en-US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nắng </a:t>
            </a:r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hạ nồng oi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Cùng mây </a:t>
            </a:r>
            <a:r>
              <a:rPr lang="vi-VN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bay </a:t>
            </a:r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đi đây đó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Đem mưa </a:t>
            </a:r>
            <a:r>
              <a:rPr lang="vi-VN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dịu </a:t>
            </a:r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mát muôn nơi</a:t>
            </a:r>
            <a:r>
              <a:rPr lang="vi-VN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  <a:r>
              <a:rPr lang="en-US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//</a:t>
            </a:r>
            <a:endParaRPr lang="vi-VN" sz="36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1314" y="7599172"/>
            <a:ext cx="7737076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mơ</a:t>
            </a:r>
            <a:r>
              <a:rPr lang="en-US" sz="36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/ </a:t>
            </a:r>
            <a:r>
              <a:rPr lang="en-US" sz="36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là</a:t>
            </a:r>
            <a:r>
              <a:rPr lang="en-US" sz="36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vầng</a:t>
            </a:r>
            <a:r>
              <a:rPr lang="en-US" sz="36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trăng</a:t>
            </a:r>
            <a:r>
              <a:rPr lang="en-US" sz="36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tỏ</a:t>
            </a:r>
            <a:endParaRPr lang="en-US" sz="36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Open Sans" panose="020B0606030504020204" pitchFamily="34" charset="0"/>
              </a:rPr>
              <a:t>Lung </a:t>
            </a:r>
            <a:r>
              <a:rPr lang="en-US" sz="3600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linh</a:t>
            </a:r>
            <a:r>
              <a:rPr lang="en-US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giữa</a:t>
            </a:r>
            <a:r>
              <a:rPr lang="en-US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" panose="020B0606030504020204" pitchFamily="34" charset="0"/>
              </a:rPr>
              <a:t>trời</a:t>
            </a:r>
            <a:r>
              <a:rPr lang="en-US" sz="3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" panose="020B0606030504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" panose="020B0606030504020204" pitchFamily="34" charset="0"/>
              </a:rPr>
              <a:t>xanh</a:t>
            </a:r>
            <a:endParaRPr lang="en-US" sz="36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just"/>
            <a:r>
              <a:rPr lang="en-US" sz="3600" dirty="0" err="1">
                <a:solidFill>
                  <a:srgbClr val="000000"/>
                </a:solidFill>
                <a:latin typeface="Open Sans" panose="020B0606030504020204" pitchFamily="34" charset="0"/>
              </a:rPr>
              <a:t>Vui</a:t>
            </a:r>
            <a:r>
              <a:rPr lang="en-US" sz="3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" panose="020B0606030504020204" pitchFamily="34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những</a:t>
            </a:r>
            <a:r>
              <a:rPr lang="en-US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" panose="020B0606030504020204" pitchFamily="34" charset="0"/>
              </a:rPr>
              <a:t>ngôi</a:t>
            </a:r>
            <a:r>
              <a:rPr lang="en-US" sz="3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" panose="020B0606030504020204" pitchFamily="34" charset="0"/>
              </a:rPr>
              <a:t>sao</a:t>
            </a:r>
            <a:r>
              <a:rPr lang="en-US" sz="3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" panose="020B0606030504020204" pitchFamily="34" charset="0"/>
              </a:rPr>
              <a:t>nhỏ</a:t>
            </a:r>
            <a:endParaRPr lang="en-US" sz="36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just"/>
            <a:r>
              <a:rPr lang="en-US" sz="3600" dirty="0" err="1">
                <a:solidFill>
                  <a:srgbClr val="000000"/>
                </a:solidFill>
                <a:latin typeface="Open Sans" panose="020B0606030504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" panose="020B0606030504020204" pitchFamily="34" charset="0"/>
              </a:rPr>
              <a:t>ngàn</a:t>
            </a:r>
            <a:r>
              <a:rPr lang="en-US" sz="3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" panose="020B0606030504020204" pitchFamily="34" charset="0"/>
              </a:rPr>
              <a:t>đôi</a:t>
            </a:r>
            <a:r>
              <a:rPr lang="en-US" sz="3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" panose="020B0606030504020204" pitchFamily="34" charset="0"/>
              </a:rPr>
              <a:t>mắt</a:t>
            </a:r>
            <a:r>
              <a:rPr lang="en-US" sz="3600" dirty="0">
                <a:solidFill>
                  <a:srgbClr val="000000"/>
                </a:solidFill>
                <a:latin typeface="Open Sans" panose="020B0606030504020204" pitchFamily="34" charset="0"/>
              </a:rPr>
              <a:t> long </a:t>
            </a:r>
            <a:r>
              <a:rPr lang="en-US" sz="3600" dirty="0" err="1">
                <a:solidFill>
                  <a:srgbClr val="000000"/>
                </a:solidFill>
                <a:latin typeface="Open Sans" panose="020B0606030504020204" pitchFamily="34" charset="0"/>
              </a:rPr>
              <a:t>lanh</a:t>
            </a:r>
            <a:r>
              <a:rPr lang="en-US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. </a:t>
            </a:r>
            <a:r>
              <a:rPr lang="en-US" sz="36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//</a:t>
            </a:r>
            <a:endParaRPr lang="en-US" sz="36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20252" y="7504703"/>
            <a:ext cx="7772348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0000"/>
                </a:solidFill>
                <a:latin typeface="Open Sans" panose="020B0606030504020204" pitchFamily="34" charset="0"/>
              </a:rPr>
              <a:t>Em mơ </a:t>
            </a:r>
            <a:r>
              <a:rPr lang="en-US" sz="36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/ </a:t>
            </a:r>
            <a:r>
              <a:rPr lang="vi-VN" sz="36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mình </a:t>
            </a:r>
            <a:r>
              <a:rPr lang="vi-VN" sz="3600" b="1" dirty="0">
                <a:solidFill>
                  <a:srgbClr val="000000"/>
                </a:solidFill>
                <a:latin typeface="Open Sans" panose="020B0606030504020204" pitchFamily="34" charset="0"/>
              </a:rPr>
              <a:t>là ngọn lửa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Xua tan giá lạnh mùa đông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Đàn chim vui bay về tổ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Bữa cơm chiều quê ấm nồng</a:t>
            </a:r>
            <a:r>
              <a:rPr lang="vi-VN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...</a:t>
            </a:r>
            <a:r>
              <a:rPr lang="en-US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//</a:t>
            </a:r>
            <a:endParaRPr lang="en-US" sz="36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29391" y="6162149"/>
            <a:ext cx="6708136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Yêu từng dặm dài đất nước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Open Sans" panose="020B0606030504020204" pitchFamily="34" charset="0"/>
              </a:rPr>
              <a:t>Em mơ về con đường xa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Bốn mùa còn bao mơ ước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Ở phía chân trời bao la</a:t>
            </a:r>
            <a:r>
              <a:rPr lang="vi-VN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  <a:r>
              <a:rPr lang="en-US" sz="3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//</a:t>
            </a:r>
            <a:endParaRPr lang="vi-VN" sz="3600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3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29870" y="7854696"/>
            <a:ext cx="7315200" cy="2807208"/>
          </a:xfrm>
          <a:custGeom>
            <a:avLst/>
            <a:gdLst/>
            <a:ahLst/>
            <a:cxnLst/>
            <a:rect l="l" t="t" r="r" b="b"/>
            <a:pathLst>
              <a:path w="7315200" h="2807208">
                <a:moveTo>
                  <a:pt x="0" y="0"/>
                </a:moveTo>
                <a:lnTo>
                  <a:pt x="7315200" y="0"/>
                </a:lnTo>
                <a:lnTo>
                  <a:pt x="7315200" y="2807208"/>
                </a:lnTo>
                <a:lnTo>
                  <a:pt x="0" y="2807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15834" y="7333488"/>
            <a:ext cx="7315200" cy="2953512"/>
          </a:xfrm>
          <a:custGeom>
            <a:avLst/>
            <a:gdLst/>
            <a:ahLst/>
            <a:cxnLst/>
            <a:rect l="l" t="t" r="r" b="b"/>
            <a:pathLst>
              <a:path w="7315200" h="2953512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91404" y="6543617"/>
            <a:ext cx="9271537" cy="3743383"/>
          </a:xfrm>
          <a:custGeom>
            <a:avLst/>
            <a:gdLst/>
            <a:ahLst/>
            <a:cxnLst/>
            <a:rect l="l" t="t" r="r" b="b"/>
            <a:pathLst>
              <a:path w="9271537" h="3743383">
                <a:moveTo>
                  <a:pt x="0" y="0"/>
                </a:moveTo>
                <a:lnTo>
                  <a:pt x="9271537" y="0"/>
                </a:lnTo>
                <a:lnTo>
                  <a:pt x="9271537" y="3743383"/>
                </a:lnTo>
                <a:lnTo>
                  <a:pt x="0" y="37433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/>
          <p:cNvGrpSpPr/>
          <p:nvPr/>
        </p:nvGrpSpPr>
        <p:grpSpPr>
          <a:xfrm>
            <a:off x="1219200" y="1127529"/>
            <a:ext cx="14065878" cy="9448740"/>
            <a:chOff x="1358428" y="861120"/>
            <a:chExt cx="14065878" cy="9448740"/>
          </a:xfrm>
        </p:grpSpPr>
        <p:sp>
          <p:nvSpPr>
            <p:cNvPr id="17" name="Rounded Rectangle 16"/>
            <p:cNvSpPr/>
            <p:nvPr/>
          </p:nvSpPr>
          <p:spPr>
            <a:xfrm>
              <a:off x="1358428" y="861120"/>
              <a:ext cx="14065878" cy="7341131"/>
            </a:xfrm>
            <a:prstGeom prst="roundRect">
              <a:avLst>
                <a:gd name="adj" fmla="val 1185"/>
              </a:avLst>
            </a:prstGeom>
            <a:solidFill>
              <a:schemeClr val="bg1">
                <a:alpha val="50000"/>
              </a:schemeClr>
            </a:solidFill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2704" y="861120"/>
              <a:ext cx="13425297" cy="9448740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Em mơ mình là cánh én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Gọi nắng xuân về muôn nơi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Trong veo nỗi niềm thương mến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Hoà trong rộn rã tiếng cười.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 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Em mơ mình là cơn gió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Giữa ngày nắng hạ nồng oi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Cùng mây bay đi đây đó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Đem mưa dịu mát muôn nơi.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 </a:t>
              </a: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Em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mơ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là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vầng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trăng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tỏ</a:t>
              </a:r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Lung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linh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giữa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trời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thu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xanh</a:t>
              </a:r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Vui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cùng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những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ngôi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sao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nhỏ</a:t>
              </a:r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Như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ngàn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đôi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mắt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long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lanh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.</a:t>
              </a: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Em </a:t>
              </a:r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mơ mình là ngọn lửa</a:t>
              </a:r>
            </a:p>
            <a:p>
              <a:pPr algn="just"/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Xua </a:t>
              </a:r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tan giá lạnh mùa đông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Đàn chim vui bay về tổ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Bữa cơm chiều quê ấm nồng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...</a:t>
              </a:r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vi-VN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Yêu từng dặm dài đất nước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Em mơ về con đường xa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Bốn mùa còn bao mơ ước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Ở phía chân trời bao la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.</a:t>
              </a:r>
            </a:p>
            <a:p>
              <a:pPr algn="r"/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(Nguyễn L</a:t>
              </a:r>
              <a:r>
                <a:rPr lang="en-US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ã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 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hắng)</a:t>
              </a:r>
              <a:endParaRPr lang="vi-VN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630277" y="4851655"/>
            <a:ext cx="1284662" cy="1195078"/>
          </a:xfrm>
          <a:custGeom>
            <a:avLst/>
            <a:gdLst/>
            <a:ahLst/>
            <a:cxnLst/>
            <a:rect l="l" t="t" r="r" b="b"/>
            <a:pathLst>
              <a:path w="2770740" h="2204958">
                <a:moveTo>
                  <a:pt x="0" y="0"/>
                </a:moveTo>
                <a:lnTo>
                  <a:pt x="2770740" y="0"/>
                </a:lnTo>
                <a:lnTo>
                  <a:pt x="2770740" y="2204958"/>
                </a:lnTo>
                <a:lnTo>
                  <a:pt x="0" y="2204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93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01999" y="2709481"/>
            <a:ext cx="1947691" cy="1513024"/>
          </a:xfrm>
          <a:custGeom>
            <a:avLst/>
            <a:gdLst/>
            <a:ahLst/>
            <a:cxnLst/>
            <a:rect l="l" t="t" r="r" b="b"/>
            <a:pathLst>
              <a:path w="3462180" h="2791578">
                <a:moveTo>
                  <a:pt x="0" y="0"/>
                </a:moveTo>
                <a:lnTo>
                  <a:pt x="3462180" y="0"/>
                </a:lnTo>
                <a:lnTo>
                  <a:pt x="3462180" y="2791578"/>
                </a:lnTo>
                <a:lnTo>
                  <a:pt x="0" y="2791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26678" y="7791289"/>
            <a:ext cx="2510252" cy="2020837"/>
          </a:xfrm>
          <a:custGeom>
            <a:avLst/>
            <a:gdLst/>
            <a:ahLst/>
            <a:cxnLst/>
            <a:rect l="l" t="t" r="r" b="b"/>
            <a:pathLst>
              <a:path w="3115781" h="2571545">
                <a:moveTo>
                  <a:pt x="0" y="0"/>
                </a:moveTo>
                <a:lnTo>
                  <a:pt x="3115780" y="0"/>
                </a:lnTo>
                <a:lnTo>
                  <a:pt x="3115780" y="2571545"/>
                </a:lnTo>
                <a:lnTo>
                  <a:pt x="0" y="25715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508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973873" y="8693826"/>
            <a:ext cx="1861100" cy="1265689"/>
          </a:xfrm>
          <a:custGeom>
            <a:avLst/>
            <a:gdLst/>
            <a:ahLst/>
            <a:cxnLst/>
            <a:rect l="l" t="t" r="r" b="b"/>
            <a:pathLst>
              <a:path w="3451030" h="2903916">
                <a:moveTo>
                  <a:pt x="0" y="0"/>
                </a:moveTo>
                <a:lnTo>
                  <a:pt x="3451030" y="0"/>
                </a:lnTo>
                <a:lnTo>
                  <a:pt x="3451030" y="2903915"/>
                </a:lnTo>
                <a:lnTo>
                  <a:pt x="0" y="29039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rcRect/>
            <a:stretch>
              <a:fillRect r="-442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23009" y="5738463"/>
            <a:ext cx="3351761" cy="4548537"/>
          </a:xfrm>
          <a:custGeom>
            <a:avLst/>
            <a:gdLst/>
            <a:ahLst/>
            <a:cxnLst/>
            <a:rect l="l" t="t" r="r" b="b"/>
            <a:pathLst>
              <a:path w="4115022" h="5370655">
                <a:moveTo>
                  <a:pt x="0" y="0"/>
                </a:moveTo>
                <a:lnTo>
                  <a:pt x="4115022" y="0"/>
                </a:lnTo>
                <a:lnTo>
                  <a:pt x="4115022" y="5370655"/>
                </a:lnTo>
                <a:lnTo>
                  <a:pt x="0" y="53706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3348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838200" y="-601941"/>
            <a:ext cx="17051990" cy="2475191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99560" y="1805604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1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675412" y="4278736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2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744856" y="6628619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3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26" name="Cloud 25"/>
          <p:cNvSpPr/>
          <p:nvPr/>
        </p:nvSpPr>
        <p:spPr>
          <a:xfrm>
            <a:off x="14644944" y="2650960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4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14714388" y="5000843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5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9340" y="8133387"/>
            <a:ext cx="9577646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29870" y="7854696"/>
            <a:ext cx="7315200" cy="2807208"/>
          </a:xfrm>
          <a:custGeom>
            <a:avLst/>
            <a:gdLst/>
            <a:ahLst/>
            <a:cxnLst/>
            <a:rect l="l" t="t" r="r" b="b"/>
            <a:pathLst>
              <a:path w="7315200" h="2807208">
                <a:moveTo>
                  <a:pt x="0" y="0"/>
                </a:moveTo>
                <a:lnTo>
                  <a:pt x="7315200" y="0"/>
                </a:lnTo>
                <a:lnTo>
                  <a:pt x="7315200" y="2807208"/>
                </a:lnTo>
                <a:lnTo>
                  <a:pt x="0" y="28072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15834" y="7333488"/>
            <a:ext cx="7315200" cy="2953512"/>
          </a:xfrm>
          <a:custGeom>
            <a:avLst/>
            <a:gdLst/>
            <a:ahLst/>
            <a:cxnLst/>
            <a:rect l="l" t="t" r="r" b="b"/>
            <a:pathLst>
              <a:path w="7315200" h="2953512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91404" y="6543617"/>
            <a:ext cx="9271537" cy="3743383"/>
          </a:xfrm>
          <a:custGeom>
            <a:avLst/>
            <a:gdLst/>
            <a:ahLst/>
            <a:cxnLst/>
            <a:rect l="l" t="t" r="r" b="b"/>
            <a:pathLst>
              <a:path w="9271537" h="3743383">
                <a:moveTo>
                  <a:pt x="0" y="0"/>
                </a:moveTo>
                <a:lnTo>
                  <a:pt x="9271537" y="0"/>
                </a:lnTo>
                <a:lnTo>
                  <a:pt x="9271537" y="3743383"/>
                </a:lnTo>
                <a:lnTo>
                  <a:pt x="0" y="37433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/>
          <p:cNvGrpSpPr/>
          <p:nvPr/>
        </p:nvGrpSpPr>
        <p:grpSpPr>
          <a:xfrm>
            <a:off x="1219200" y="1127529"/>
            <a:ext cx="14065878" cy="9448740"/>
            <a:chOff x="1358428" y="861120"/>
            <a:chExt cx="14065878" cy="9448740"/>
          </a:xfrm>
        </p:grpSpPr>
        <p:sp>
          <p:nvSpPr>
            <p:cNvPr id="17" name="Rounded Rectangle 16"/>
            <p:cNvSpPr/>
            <p:nvPr/>
          </p:nvSpPr>
          <p:spPr>
            <a:xfrm>
              <a:off x="1358428" y="861120"/>
              <a:ext cx="14065878" cy="7341131"/>
            </a:xfrm>
            <a:prstGeom prst="roundRect">
              <a:avLst>
                <a:gd name="adj" fmla="val 1185"/>
              </a:avLst>
            </a:prstGeom>
            <a:solidFill>
              <a:schemeClr val="bg1">
                <a:alpha val="50000"/>
              </a:schemeClr>
            </a:solidFill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2704" y="861120"/>
              <a:ext cx="13425297" cy="9448740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Em mơ mình là cánh én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Gọi nắng xuân về muôn nơi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Trong veo nỗi niềm thương mến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Hoà trong rộn rã tiếng cười.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 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Em mơ mình là cơn gió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Giữa ngày nắng hạ nồng oi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Cùng mây bay đi đây đó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Đem mưa dịu mát muôn nơi.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 </a:t>
              </a: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Em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mơ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là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vầng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trăng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tỏ</a:t>
              </a:r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Lung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linh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giữa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trời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thu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xanh</a:t>
              </a:r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Vui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cùng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những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ngôi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sao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nhỏ</a:t>
              </a:r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Như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ngàn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đôi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mắt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long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lanh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.</a:t>
              </a: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Em </a:t>
              </a:r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mơ mình là ngọn lửa</a:t>
              </a:r>
            </a:p>
            <a:p>
              <a:pPr algn="just"/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Xua </a:t>
              </a:r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tan giá lạnh mùa đông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Đàn chim vui bay về tổ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Bữa cơm chiều quê ấm nồng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...</a:t>
              </a:r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vi-VN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Yêu từng dặm dài đất nước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Em mơ về con đường xa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Bốn mùa còn bao mơ ước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Ở phía chân trời bao la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.</a:t>
              </a:r>
            </a:p>
            <a:p>
              <a:pPr algn="r"/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(Nguyễn L</a:t>
              </a:r>
              <a:r>
                <a:rPr lang="en-US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ã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 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hắng)</a:t>
              </a:r>
              <a:endParaRPr lang="vi-VN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630277" y="4851655"/>
            <a:ext cx="1284662" cy="1195078"/>
          </a:xfrm>
          <a:custGeom>
            <a:avLst/>
            <a:gdLst/>
            <a:ahLst/>
            <a:cxnLst/>
            <a:rect l="l" t="t" r="r" b="b"/>
            <a:pathLst>
              <a:path w="2770740" h="2204958">
                <a:moveTo>
                  <a:pt x="0" y="0"/>
                </a:moveTo>
                <a:lnTo>
                  <a:pt x="2770740" y="0"/>
                </a:lnTo>
                <a:lnTo>
                  <a:pt x="2770740" y="2204958"/>
                </a:lnTo>
                <a:lnTo>
                  <a:pt x="0" y="2204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93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01999" y="2709481"/>
            <a:ext cx="1947691" cy="1513024"/>
          </a:xfrm>
          <a:custGeom>
            <a:avLst/>
            <a:gdLst/>
            <a:ahLst/>
            <a:cxnLst/>
            <a:rect l="l" t="t" r="r" b="b"/>
            <a:pathLst>
              <a:path w="3462180" h="2791578">
                <a:moveTo>
                  <a:pt x="0" y="0"/>
                </a:moveTo>
                <a:lnTo>
                  <a:pt x="3462180" y="0"/>
                </a:lnTo>
                <a:lnTo>
                  <a:pt x="3462180" y="2791578"/>
                </a:lnTo>
                <a:lnTo>
                  <a:pt x="0" y="2791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26678" y="7791289"/>
            <a:ext cx="2510252" cy="2020837"/>
          </a:xfrm>
          <a:custGeom>
            <a:avLst/>
            <a:gdLst/>
            <a:ahLst/>
            <a:cxnLst/>
            <a:rect l="l" t="t" r="r" b="b"/>
            <a:pathLst>
              <a:path w="3115781" h="2571545">
                <a:moveTo>
                  <a:pt x="0" y="0"/>
                </a:moveTo>
                <a:lnTo>
                  <a:pt x="3115780" y="0"/>
                </a:lnTo>
                <a:lnTo>
                  <a:pt x="3115780" y="2571545"/>
                </a:lnTo>
                <a:lnTo>
                  <a:pt x="0" y="25715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508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973873" y="8693826"/>
            <a:ext cx="1861100" cy="1265689"/>
          </a:xfrm>
          <a:custGeom>
            <a:avLst/>
            <a:gdLst/>
            <a:ahLst/>
            <a:cxnLst/>
            <a:rect l="l" t="t" r="r" b="b"/>
            <a:pathLst>
              <a:path w="3451030" h="2903916">
                <a:moveTo>
                  <a:pt x="0" y="0"/>
                </a:moveTo>
                <a:lnTo>
                  <a:pt x="3451030" y="0"/>
                </a:lnTo>
                <a:lnTo>
                  <a:pt x="3451030" y="2903915"/>
                </a:lnTo>
                <a:lnTo>
                  <a:pt x="0" y="29039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rcRect/>
            <a:stretch>
              <a:fillRect r="-442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23009" y="5738463"/>
            <a:ext cx="3351761" cy="4548537"/>
          </a:xfrm>
          <a:custGeom>
            <a:avLst/>
            <a:gdLst/>
            <a:ahLst/>
            <a:cxnLst/>
            <a:rect l="l" t="t" r="r" b="b"/>
            <a:pathLst>
              <a:path w="4115022" h="5370655">
                <a:moveTo>
                  <a:pt x="0" y="0"/>
                </a:moveTo>
                <a:lnTo>
                  <a:pt x="4115022" y="0"/>
                </a:lnTo>
                <a:lnTo>
                  <a:pt x="4115022" y="5370655"/>
                </a:lnTo>
                <a:lnTo>
                  <a:pt x="0" y="53706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3348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838200" y="-601941"/>
            <a:ext cx="17051990" cy="2475191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99560" y="1805604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1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675412" y="4278736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2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744856" y="6628619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3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26" name="Cloud 25"/>
          <p:cNvSpPr/>
          <p:nvPr/>
        </p:nvSpPr>
        <p:spPr>
          <a:xfrm>
            <a:off x="14644944" y="2650960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4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14714388" y="5000843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5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2532" y="8133387"/>
            <a:ext cx="9577646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8229600"/>
            <a:ext cx="2294001" cy="4114800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1" y="0"/>
                </a:lnTo>
                <a:lnTo>
                  <a:pt x="22940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94001" y="8229600"/>
            <a:ext cx="2144839" cy="4114800"/>
          </a:xfrm>
          <a:custGeom>
            <a:avLst/>
            <a:gdLst/>
            <a:ahLst/>
            <a:cxnLst/>
            <a:rect l="l" t="t" r="r" b="b"/>
            <a:pathLst>
              <a:path w="2144839" h="4114800">
                <a:moveTo>
                  <a:pt x="0" y="0"/>
                </a:moveTo>
                <a:lnTo>
                  <a:pt x="2144839" y="0"/>
                </a:lnTo>
                <a:lnTo>
                  <a:pt x="2144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38841" y="8229600"/>
            <a:ext cx="2501456" cy="4114800"/>
          </a:xfrm>
          <a:custGeom>
            <a:avLst/>
            <a:gdLst/>
            <a:ahLst/>
            <a:cxnLst/>
            <a:rect l="l" t="t" r="r" b="b"/>
            <a:pathLst>
              <a:path w="2501456" h="4114800">
                <a:moveTo>
                  <a:pt x="0" y="0"/>
                </a:moveTo>
                <a:lnTo>
                  <a:pt x="2501455" y="0"/>
                </a:lnTo>
                <a:lnTo>
                  <a:pt x="2501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40296" y="8229600"/>
            <a:ext cx="2294001" cy="4114800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1" y="0"/>
                </a:lnTo>
                <a:lnTo>
                  <a:pt x="22940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234297" y="8229600"/>
            <a:ext cx="2144840" cy="4114800"/>
          </a:xfrm>
          <a:custGeom>
            <a:avLst/>
            <a:gdLst/>
            <a:ahLst/>
            <a:cxnLst/>
            <a:rect l="l" t="t" r="r" b="b"/>
            <a:pathLst>
              <a:path w="2144840" h="4114800">
                <a:moveTo>
                  <a:pt x="0" y="0"/>
                </a:moveTo>
                <a:lnTo>
                  <a:pt x="2144840" y="0"/>
                </a:lnTo>
                <a:lnTo>
                  <a:pt x="2144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79137" y="8229600"/>
            <a:ext cx="2501456" cy="4114800"/>
          </a:xfrm>
          <a:custGeom>
            <a:avLst/>
            <a:gdLst/>
            <a:ahLst/>
            <a:cxnLst/>
            <a:rect l="l" t="t" r="r" b="b"/>
            <a:pathLst>
              <a:path w="2501456" h="4114800">
                <a:moveTo>
                  <a:pt x="0" y="0"/>
                </a:moveTo>
                <a:lnTo>
                  <a:pt x="2501455" y="0"/>
                </a:lnTo>
                <a:lnTo>
                  <a:pt x="2501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80592" y="8229600"/>
            <a:ext cx="2294001" cy="4114800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1" y="0"/>
                </a:lnTo>
                <a:lnTo>
                  <a:pt x="22940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74593" y="8229600"/>
            <a:ext cx="2144840" cy="4114800"/>
          </a:xfrm>
          <a:custGeom>
            <a:avLst/>
            <a:gdLst/>
            <a:ahLst/>
            <a:cxnLst/>
            <a:rect l="l" t="t" r="r" b="b"/>
            <a:pathLst>
              <a:path w="2144840" h="4114800">
                <a:moveTo>
                  <a:pt x="0" y="0"/>
                </a:moveTo>
                <a:lnTo>
                  <a:pt x="2144839" y="0"/>
                </a:lnTo>
                <a:lnTo>
                  <a:pt x="2144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14600" y="26377"/>
            <a:ext cx="14253683" cy="87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990600" y="495300"/>
            <a:ext cx="2348440" cy="1890096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1</a:t>
            </a:r>
            <a:endParaRPr lang="en-US" sz="96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81400" y="373548"/>
            <a:ext cx="13792200" cy="2133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6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Mỗi mùa, bạn nhỏ đã mơ ước điều gì?</a:t>
            </a:r>
            <a:endParaRPr lang="en-US" sz="6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6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hãy</a:t>
            </a:r>
            <a:r>
              <a:rPr 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nối</a:t>
            </a:r>
            <a:r>
              <a:rPr 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đúng</a:t>
            </a:r>
            <a:endParaRPr lang="vi-VN" sz="19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Hexagon 4"/>
          <p:cNvSpPr/>
          <p:nvPr/>
        </p:nvSpPr>
        <p:spPr>
          <a:xfrm>
            <a:off x="1548340" y="3345348"/>
            <a:ext cx="4090460" cy="1219200"/>
          </a:xfrm>
          <a:prstGeom prst="hexagon">
            <a:avLst/>
          </a:prstGeom>
          <a:ln w="76200">
            <a:solidFill>
              <a:srgbClr val="F3618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/>
              <a:t>Mùa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xuân</a:t>
            </a:r>
            <a:endParaRPr lang="en-US" sz="4800" b="1" dirty="0"/>
          </a:p>
        </p:txBody>
      </p:sp>
      <p:sp>
        <p:nvSpPr>
          <p:cNvPr id="7" name="Hexagon 6"/>
          <p:cNvSpPr/>
          <p:nvPr/>
        </p:nvSpPr>
        <p:spPr>
          <a:xfrm>
            <a:off x="1537454" y="4945548"/>
            <a:ext cx="4090460" cy="1219200"/>
          </a:xfrm>
          <a:prstGeom prst="hexagon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/>
              <a:t>Mùa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hạ</a:t>
            </a:r>
            <a:endParaRPr lang="en-US" sz="4800" b="1" dirty="0"/>
          </a:p>
        </p:txBody>
      </p:sp>
      <p:sp>
        <p:nvSpPr>
          <p:cNvPr id="8" name="Hexagon 7"/>
          <p:cNvSpPr/>
          <p:nvPr/>
        </p:nvSpPr>
        <p:spPr>
          <a:xfrm>
            <a:off x="1570111" y="6520624"/>
            <a:ext cx="4090460" cy="1219200"/>
          </a:xfrm>
          <a:prstGeom prst="hexagon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/>
              <a:t>Mùa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thu</a:t>
            </a:r>
            <a:endParaRPr lang="en-US" sz="4800" b="1" dirty="0"/>
          </a:p>
        </p:txBody>
      </p:sp>
      <p:sp>
        <p:nvSpPr>
          <p:cNvPr id="9" name="Hexagon 8"/>
          <p:cNvSpPr/>
          <p:nvPr/>
        </p:nvSpPr>
        <p:spPr>
          <a:xfrm>
            <a:off x="1512054" y="8122186"/>
            <a:ext cx="4090460" cy="1219200"/>
          </a:xfrm>
          <a:prstGeom prst="hexagon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/>
              <a:t>Mùa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đông</a:t>
            </a:r>
            <a:endParaRPr lang="en-US" sz="48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6934200" y="3345348"/>
            <a:ext cx="9866086" cy="1219200"/>
          </a:xfrm>
          <a:prstGeom prst="round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Mơ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mình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ngọn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lửa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923314" y="4945548"/>
            <a:ext cx="9866086" cy="1219200"/>
          </a:xfrm>
          <a:prstGeom prst="round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Mơ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mình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cơn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gió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55971" y="6520624"/>
            <a:ext cx="9866086" cy="1219200"/>
          </a:xfrm>
          <a:prstGeom prst="round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Mơ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mình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vầng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trăng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tỏ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97914" y="8122186"/>
            <a:ext cx="9866086" cy="1219200"/>
          </a:xfrm>
          <a:prstGeom prst="round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Mơ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mình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cánh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én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Freeform 10"/>
          <p:cNvSpPr/>
          <p:nvPr/>
        </p:nvSpPr>
        <p:spPr>
          <a:xfrm>
            <a:off x="15869557" y="7966179"/>
            <a:ext cx="1905000" cy="1531213"/>
          </a:xfrm>
          <a:custGeom>
            <a:avLst/>
            <a:gdLst/>
            <a:ahLst/>
            <a:cxnLst/>
            <a:rect l="l" t="t" r="r" b="b"/>
            <a:pathLst>
              <a:path w="2770740" h="2204958">
                <a:moveTo>
                  <a:pt x="0" y="0"/>
                </a:moveTo>
                <a:lnTo>
                  <a:pt x="2770740" y="0"/>
                </a:lnTo>
                <a:lnTo>
                  <a:pt x="2770740" y="2204958"/>
                </a:lnTo>
                <a:lnTo>
                  <a:pt x="0" y="2204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932"/>
            </a:stretch>
          </a:blipFill>
        </p:spPr>
      </p:sp>
      <p:sp>
        <p:nvSpPr>
          <p:cNvPr id="15" name="Freeform 11"/>
          <p:cNvSpPr/>
          <p:nvPr/>
        </p:nvSpPr>
        <p:spPr>
          <a:xfrm>
            <a:off x="15826440" y="3170296"/>
            <a:ext cx="1947691" cy="1513024"/>
          </a:xfrm>
          <a:custGeom>
            <a:avLst/>
            <a:gdLst/>
            <a:ahLst/>
            <a:cxnLst/>
            <a:rect l="l" t="t" r="r" b="b"/>
            <a:pathLst>
              <a:path w="3462180" h="2791578">
                <a:moveTo>
                  <a:pt x="0" y="0"/>
                </a:moveTo>
                <a:lnTo>
                  <a:pt x="3462180" y="0"/>
                </a:lnTo>
                <a:lnTo>
                  <a:pt x="3462180" y="2791578"/>
                </a:lnTo>
                <a:lnTo>
                  <a:pt x="0" y="2791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2"/>
          <p:cNvSpPr/>
          <p:nvPr/>
        </p:nvSpPr>
        <p:spPr>
          <a:xfrm>
            <a:off x="16093083" y="6409353"/>
            <a:ext cx="1765522" cy="1468226"/>
          </a:xfrm>
          <a:custGeom>
            <a:avLst/>
            <a:gdLst/>
            <a:ahLst/>
            <a:cxnLst/>
            <a:rect l="l" t="t" r="r" b="b"/>
            <a:pathLst>
              <a:path w="3115781" h="2571545">
                <a:moveTo>
                  <a:pt x="0" y="0"/>
                </a:moveTo>
                <a:lnTo>
                  <a:pt x="3115780" y="0"/>
                </a:lnTo>
                <a:lnTo>
                  <a:pt x="3115780" y="2571545"/>
                </a:lnTo>
                <a:lnTo>
                  <a:pt x="0" y="2571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 b="-5085"/>
            </a:stretch>
          </a:blipFill>
        </p:spPr>
      </p:sp>
      <p:sp>
        <p:nvSpPr>
          <p:cNvPr id="17" name="Freeform 13"/>
          <p:cNvSpPr/>
          <p:nvPr/>
        </p:nvSpPr>
        <p:spPr>
          <a:xfrm>
            <a:off x="15891507" y="4809154"/>
            <a:ext cx="1861100" cy="1433598"/>
          </a:xfrm>
          <a:custGeom>
            <a:avLst/>
            <a:gdLst/>
            <a:ahLst/>
            <a:cxnLst/>
            <a:rect l="l" t="t" r="r" b="b"/>
            <a:pathLst>
              <a:path w="3451030" h="2903916">
                <a:moveTo>
                  <a:pt x="0" y="0"/>
                </a:moveTo>
                <a:lnTo>
                  <a:pt x="3451030" y="0"/>
                </a:lnTo>
                <a:lnTo>
                  <a:pt x="3451030" y="2903915"/>
                </a:lnTo>
                <a:lnTo>
                  <a:pt x="0" y="29039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 r="-4422"/>
            </a:stretch>
          </a:blipFill>
        </p:spPr>
      </p:sp>
      <p:cxnSp>
        <p:nvCxnSpPr>
          <p:cNvPr id="19" name="Straight Connector 18"/>
          <p:cNvCxnSpPr>
            <a:stCxn id="5" idx="0"/>
            <a:endCxn id="13" idx="1"/>
          </p:cNvCxnSpPr>
          <p:nvPr/>
        </p:nvCxnSpPr>
        <p:spPr>
          <a:xfrm>
            <a:off x="5638800" y="3954948"/>
            <a:ext cx="1259114" cy="4776838"/>
          </a:xfrm>
          <a:prstGeom prst="line">
            <a:avLst/>
          </a:prstGeom>
          <a:ln w="130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1" idx="1"/>
          </p:cNvCxnSpPr>
          <p:nvPr/>
        </p:nvCxnSpPr>
        <p:spPr>
          <a:xfrm>
            <a:off x="5660571" y="5555148"/>
            <a:ext cx="1262743" cy="0"/>
          </a:xfrm>
          <a:prstGeom prst="line">
            <a:avLst/>
          </a:prstGeom>
          <a:ln w="130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2" idx="1"/>
          </p:cNvCxnSpPr>
          <p:nvPr/>
        </p:nvCxnSpPr>
        <p:spPr>
          <a:xfrm flipH="1">
            <a:off x="5678714" y="7130224"/>
            <a:ext cx="1277257" cy="32010"/>
          </a:xfrm>
          <a:prstGeom prst="line">
            <a:avLst/>
          </a:prstGeom>
          <a:ln w="130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1"/>
          </p:cNvCxnSpPr>
          <p:nvPr/>
        </p:nvCxnSpPr>
        <p:spPr>
          <a:xfrm flipH="1">
            <a:off x="5615577" y="3954948"/>
            <a:ext cx="1318623" cy="4842824"/>
          </a:xfrm>
          <a:prstGeom prst="line">
            <a:avLst/>
          </a:prstGeom>
          <a:ln w="130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990600" y="495300"/>
            <a:ext cx="2348440" cy="1890096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2</a:t>
            </a:r>
            <a:endParaRPr lang="en-US" sz="96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81400" y="495300"/>
            <a:ext cx="13792200" cy="18900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ln w="3175">
                  <a:solidFill>
                    <a:sysClr val="windowText" lastClr="000000"/>
                  </a:solidFill>
                </a:ln>
                <a:solidFill>
                  <a:srgbClr val="F3618D"/>
                </a:solidFill>
              </a:rPr>
              <a:t>Cùng bạn hỏi – đáp về lí do bạn nhỏ có những mơ ước đó trong mỗi mùa.</a:t>
            </a:r>
            <a:endParaRPr lang="vi-VN" sz="16600" b="1" dirty="0">
              <a:ln w="3175">
                <a:solidFill>
                  <a:sysClr val="windowText" lastClr="000000"/>
                </a:solidFill>
              </a:ln>
              <a:solidFill>
                <a:srgbClr val="F3618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4907188"/>
            <a:ext cx="12556355" cy="50167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4000" b="1" dirty="0" smtClean="0"/>
              <a:t>1/</a:t>
            </a:r>
            <a:r>
              <a:rPr lang="vi-VN" sz="4000" b="1" dirty="0" smtClean="0"/>
              <a:t> </a:t>
            </a:r>
            <a:r>
              <a:rPr lang="vi-VN" sz="4000" b="1" dirty="0"/>
              <a:t>Vì sao bạn nhỏ mơ là cơn gió?</a:t>
            </a:r>
          </a:p>
          <a:p>
            <a:r>
              <a:rPr lang="vi-VN" sz="4000" dirty="0"/>
              <a:t>- Vì bạn nhỏ muốn cùng mây bay đi đây đó, đem mưa dịu mát khắp muôn nơi vào những ngày hè nắng gắt.</a:t>
            </a:r>
          </a:p>
          <a:p>
            <a:r>
              <a:rPr lang="en-US" sz="4000" b="1" dirty="0" smtClean="0"/>
              <a:t>2/</a:t>
            </a:r>
            <a:r>
              <a:rPr lang="vi-VN" sz="4000" b="1" dirty="0" smtClean="0"/>
              <a:t> </a:t>
            </a:r>
            <a:r>
              <a:rPr lang="vi-VN" sz="4000" b="1" dirty="0"/>
              <a:t>Vì sao bạn nhỏ mơ là vầng trăng tỏ?</a:t>
            </a:r>
          </a:p>
          <a:p>
            <a:r>
              <a:rPr lang="vi-VN" sz="4000" dirty="0"/>
              <a:t>- Vì bạn nhỏ muốn được sáng lung linh giữa bầu trời và vui đùa cùng những ngôi sao nhỏ.</a:t>
            </a:r>
          </a:p>
          <a:p>
            <a:r>
              <a:rPr lang="en-US" sz="4000" b="1" dirty="0" smtClean="0"/>
              <a:t>3/</a:t>
            </a:r>
            <a:r>
              <a:rPr lang="vi-VN" sz="4000" b="1" dirty="0" smtClean="0"/>
              <a:t> </a:t>
            </a:r>
            <a:r>
              <a:rPr lang="vi-VN" sz="4000" b="1" dirty="0"/>
              <a:t>Vì sao bạn nhỏ mơ là ngọn lửa?</a:t>
            </a:r>
          </a:p>
          <a:p>
            <a:r>
              <a:rPr lang="vi-VN" sz="4000" dirty="0"/>
              <a:t>- Vì bạn nhỏ muốn xua tan cái giá lạnh mùa đông.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555" y="5436901"/>
            <a:ext cx="4487045" cy="448704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19200" y="2628900"/>
            <a:ext cx="16306800" cy="1905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M: 	-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Vì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sao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bạn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nhỏ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mơ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làm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cánh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én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?</a:t>
            </a:r>
          </a:p>
          <a:p>
            <a:pPr algn="just"/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	-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Vì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bạn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nhỏ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muốn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gọi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mùa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xuân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ấm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áp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,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tươi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vui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trở</a:t>
            </a: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ln w="3175">
                  <a:noFill/>
                </a:ln>
                <a:solidFill>
                  <a:schemeClr val="tx1"/>
                </a:solidFill>
              </a:rPr>
              <a:t>về</a:t>
            </a:r>
            <a:endParaRPr lang="vi-VN" sz="11500" b="1" dirty="0">
              <a:ln w="31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990600" y="495300"/>
            <a:ext cx="2348440" cy="1890096"/>
          </a:xfrm>
          <a:prstGeom prst="cloud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VN-Yahoo" panose="02040603050506020204" pitchFamily="18" charset="0"/>
              </a:rPr>
              <a:t>3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SVN-Yaho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81400" y="373548"/>
            <a:ext cx="14249400" cy="2133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accent4">
                    <a:lumMod val="75000"/>
                  </a:schemeClr>
                </a:solidFill>
              </a:rPr>
              <a:t>Theo mơ ước của bạn nhỏ, khung cảnh mỗi mùa hiện ra có gì đẹp? Em thích khung cảnh nào nhất? Vì sao?</a:t>
            </a:r>
            <a:endParaRPr lang="vi-VN" sz="115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90600" y="2857500"/>
            <a:ext cx="12160811" cy="4267200"/>
            <a:chOff x="990600" y="2857500"/>
            <a:chExt cx="12160811" cy="4267200"/>
          </a:xfrm>
        </p:grpSpPr>
        <p:sp>
          <p:nvSpPr>
            <p:cNvPr id="8" name="Rectangle 7"/>
            <p:cNvSpPr/>
            <p:nvPr/>
          </p:nvSpPr>
          <p:spPr>
            <a:xfrm>
              <a:off x="990600" y="2857500"/>
              <a:ext cx="12160811" cy="426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42999" y="3009900"/>
              <a:ext cx="11811001" cy="39703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just">
                <a:spcAft>
                  <a:spcPts val="0"/>
                </a:spcAft>
                <a:buSzPts val="1000"/>
                <a:tabLst>
                  <a:tab pos="457200" algn="l"/>
                </a:tabLst>
              </a:pPr>
              <a:r>
                <a:rPr lang="vi-VN" sz="3600" dirty="0"/>
                <a:t>Theo mơ ước của bạn nhỏ, khung cảnh mỗi mùa hiện ra đều mang những nét đặc trưng riêng của từng mùa </a:t>
              </a:r>
              <a:endParaRPr lang="en-US" sz="3600" dirty="0" smtClean="0"/>
            </a:p>
            <a:p>
              <a:pPr marL="457200" lvl="0" indent="-457200" algn="just">
                <a:spcAft>
                  <a:spcPts val="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en-US" sz="3600" b="1" dirty="0" err="1" smtClean="0">
                  <a:solidFill>
                    <a:srgbClr val="000000"/>
                  </a:solidFill>
                  <a:ea typeface="Times New Roman" panose="02020603050405020304" pitchFamily="18" charset="0"/>
                </a:rPr>
                <a:t>Mùa</a:t>
              </a:r>
              <a:r>
                <a:rPr lang="en-US" sz="3600" b="1" dirty="0" smtClean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xuân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: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nắng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muôn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nơi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rộn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rã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a typeface="Times New Roman" panose="02020603050405020304" pitchFamily="18" charset="0"/>
                </a:rPr>
                <a:t>tiếng</a:t>
              </a:r>
              <a:r>
                <a:rPr lang="en-US" sz="3600" dirty="0" smtClean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cười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en-US" sz="3600" dirty="0">
                <a:ea typeface="Calibri" panose="020F0502020204030204" pitchFamily="34" charset="0"/>
              </a:endParaRPr>
            </a:p>
            <a:p>
              <a:pPr marL="457200" lvl="0" indent="-457200" algn="just">
                <a:spcAft>
                  <a:spcPts val="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Mùa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hạ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: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nắng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oi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nồng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mây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gió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dịu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a typeface="Times New Roman" panose="02020603050405020304" pitchFamily="18" charset="0"/>
                </a:rPr>
                <a:t>mát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en-US" sz="3600" dirty="0">
                <a:ea typeface="Calibri" panose="020F0502020204030204" pitchFamily="34" charset="0"/>
              </a:endParaRPr>
            </a:p>
            <a:p>
              <a:pPr marL="457200" lvl="0" indent="-457200" algn="just">
                <a:spcAft>
                  <a:spcPts val="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Mùa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thu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: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vầng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trăng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tỏ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lung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linh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, </a:t>
              </a:r>
              <a:r>
                <a:rPr lang="en-US" sz="3600" dirty="0" err="1" smtClean="0">
                  <a:solidFill>
                    <a:srgbClr val="000000"/>
                  </a:solidFill>
                  <a:ea typeface="Times New Roman" panose="02020603050405020304" pitchFamily="18" charset="0"/>
                </a:rPr>
                <a:t>những</a:t>
              </a:r>
              <a:r>
                <a:rPr lang="en-US" sz="3600" dirty="0" smtClean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ngôi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sao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nhỏ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như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ngàn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con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mắt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long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lanh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en-US" sz="3600" dirty="0">
                <a:ea typeface="Calibri" panose="020F0502020204030204" pitchFamily="34" charset="0"/>
              </a:endParaRPr>
            </a:p>
            <a:p>
              <a:pPr marL="457200" lvl="0" indent="-457200" algn="just">
                <a:spcAft>
                  <a:spcPts val="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Mùa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đông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: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giá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lạnh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bữa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cơm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ấm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a typeface="Times New Roman" panose="02020603050405020304" pitchFamily="18" charset="0"/>
                </a:rPr>
                <a:t>nồng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en-US" sz="3600" dirty="0">
                <a:ea typeface="Calibri" panose="020F050202020403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990599" y="7341996"/>
            <a:ext cx="12160811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khung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dù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lạnh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bữa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cơm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ấm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nồng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đầm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ấm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tụ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, sum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vầy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411" y="5663365"/>
            <a:ext cx="5182309" cy="46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1016000" y="495300"/>
            <a:ext cx="2348440" cy="1890096"/>
          </a:xfrm>
          <a:prstGeom prst="cloud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SVN-Yahoo" panose="02040603050506020204" pitchFamily="18" charset="0"/>
              </a:rPr>
              <a:t>4</a:t>
            </a:r>
            <a:endParaRPr lang="en-US" sz="9600" dirty="0"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SVN-Yaho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81400" y="335448"/>
            <a:ext cx="137922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C00000"/>
                </a:solidFill>
              </a:rPr>
              <a:t>Theo em, khổ thơ cuối muốn nói điều gì về mơ ước của tuổi thơ? </a:t>
            </a:r>
            <a:endParaRPr lang="en-US" sz="4400" dirty="0" smtClean="0">
              <a:solidFill>
                <a:srgbClr val="C00000"/>
              </a:solidFill>
            </a:endParaRPr>
          </a:p>
          <a:p>
            <a:pPr algn="ctr"/>
            <a:r>
              <a:rPr lang="vi-VN" sz="4400" dirty="0" smtClean="0">
                <a:solidFill>
                  <a:srgbClr val="C00000"/>
                </a:solidFill>
              </a:rPr>
              <a:t>Chọn </a:t>
            </a:r>
            <a:r>
              <a:rPr lang="vi-VN" sz="4400" dirty="0">
                <a:solidFill>
                  <a:srgbClr val="C00000"/>
                </a:solidFill>
              </a:rPr>
              <a:t>câu trả lời dưới đây hoặc nêu ý kiến của em.</a:t>
            </a:r>
            <a:endParaRPr lang="vi-VN" sz="11500" dirty="0">
              <a:solidFill>
                <a:srgbClr val="C00000"/>
              </a:solidFill>
            </a:endParaRPr>
          </a:p>
        </p:txBody>
      </p:sp>
      <p:sp>
        <p:nvSpPr>
          <p:cNvPr id="5" name="Hexagon 4"/>
          <p:cNvSpPr/>
          <p:nvPr/>
        </p:nvSpPr>
        <p:spPr>
          <a:xfrm>
            <a:off x="1850572" y="3619500"/>
            <a:ext cx="1575860" cy="1219200"/>
          </a:xfrm>
          <a:prstGeom prst="hexagon">
            <a:avLst/>
          </a:prstGeom>
          <a:ln w="76200">
            <a:solidFill>
              <a:srgbClr val="F3618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Hexagon 6"/>
          <p:cNvSpPr/>
          <p:nvPr/>
        </p:nvSpPr>
        <p:spPr>
          <a:xfrm>
            <a:off x="1839686" y="5219700"/>
            <a:ext cx="1575860" cy="1219200"/>
          </a:xfrm>
          <a:prstGeom prst="hexagon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Hexagon 7"/>
          <p:cNvSpPr/>
          <p:nvPr/>
        </p:nvSpPr>
        <p:spPr>
          <a:xfrm>
            <a:off x="1872343" y="6794776"/>
            <a:ext cx="1575860" cy="1219200"/>
          </a:xfrm>
          <a:prstGeom prst="hexagon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81400" y="3619500"/>
            <a:ext cx="13966371" cy="1219200"/>
          </a:xfrm>
          <a:prstGeom prst="roundRect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Mơ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ước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tuổi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thơ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nối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dài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tới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tận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chân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trời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70514" y="5219700"/>
            <a:ext cx="13966371" cy="1219200"/>
          </a:xfrm>
          <a:prstGeom prst="roundRect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Mơ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ước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cho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được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đến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mọi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miền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đất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nước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03171" y="6794776"/>
            <a:ext cx="13966371" cy="1219200"/>
          </a:xfrm>
          <a:prstGeom prst="roundRect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Mơ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ước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đứa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trẻ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thơ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đi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tới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tương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lai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60273" y="8364133"/>
            <a:ext cx="14478000" cy="1263973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Chia </a:t>
            </a:r>
            <a:r>
              <a:rPr lang="en-US" sz="4400" b="1" dirty="0" err="1" smtClean="0">
                <a:solidFill>
                  <a:schemeClr val="bg1"/>
                </a:solidFill>
              </a:rPr>
              <a:t>sẻ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lựa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chọn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của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em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và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nêu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lí</a:t>
            </a:r>
            <a:r>
              <a:rPr lang="en-US" sz="4400" b="1" dirty="0" smtClean="0">
                <a:solidFill>
                  <a:schemeClr val="bg1"/>
                </a:solidFill>
              </a:rPr>
              <a:t> do </a:t>
            </a:r>
            <a:r>
              <a:rPr lang="en-US" sz="4400" b="1" dirty="0" err="1" smtClean="0">
                <a:solidFill>
                  <a:schemeClr val="bg1"/>
                </a:solidFill>
              </a:rPr>
              <a:t>vì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sao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em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chọn</a:t>
            </a:r>
            <a:endParaRPr lang="vi-VN" sz="1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8700" y="2552700"/>
            <a:ext cx="16230600" cy="6629400"/>
            <a:chOff x="2362199" y="4427052"/>
            <a:chExt cx="13792200" cy="4552720"/>
          </a:xfrm>
        </p:grpSpPr>
        <p:sp>
          <p:nvSpPr>
            <p:cNvPr id="3" name="Rounded Rectangle 2"/>
            <p:cNvSpPr/>
            <p:nvPr/>
          </p:nvSpPr>
          <p:spPr>
            <a:xfrm>
              <a:off x="2362199" y="4427052"/>
              <a:ext cx="13792200" cy="4552720"/>
            </a:xfrm>
            <a:prstGeom prst="roundRect">
              <a:avLst>
                <a:gd name="adj" fmla="val 463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 sz="6600" dirty="0">
                <a:solidFill>
                  <a:srgbClr val="C0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705098" y="4531712"/>
              <a:ext cx="13106400" cy="4249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5000"/>
                </a:lnSpc>
                <a:spcAft>
                  <a:spcPts val="0"/>
                </a:spcAft>
              </a:pPr>
              <a:r>
                <a:rPr lang="en-US" sz="6000" dirty="0" smtClean="0">
                  <a:ea typeface="Calibri" panose="020F0502020204030204" pitchFamily="34" charset="0"/>
                </a:rPr>
                <a:t>	</a:t>
              </a:r>
              <a:r>
                <a:rPr lang="en-US" sz="6000" dirty="0" err="1" smtClean="0">
                  <a:ea typeface="Calibri" panose="020F0502020204030204" pitchFamily="34" charset="0"/>
                </a:rPr>
                <a:t>Ước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mơ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của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mỗi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người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đều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rất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đẹp</a:t>
              </a:r>
              <a:r>
                <a:rPr lang="en-US" sz="6000" dirty="0" smtClean="0">
                  <a:ea typeface="Calibri" panose="020F0502020204030204" pitchFamily="34" charset="0"/>
                </a:rPr>
                <a:t>, </a:t>
              </a:r>
              <a:r>
                <a:rPr lang="en-US" sz="6000" dirty="0" err="1" smtClean="0">
                  <a:ea typeface="Calibri" panose="020F0502020204030204" pitchFamily="34" charset="0"/>
                </a:rPr>
                <a:t>rất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đáng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trân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trọng</a:t>
              </a:r>
              <a:r>
                <a:rPr lang="en-US" sz="6000" dirty="0" smtClean="0">
                  <a:ea typeface="Calibri" panose="020F0502020204030204" pitchFamily="34" charset="0"/>
                </a:rPr>
                <a:t>. Con </a:t>
              </a:r>
              <a:r>
                <a:rPr lang="en-US" sz="6000" dirty="0" err="1" smtClean="0">
                  <a:ea typeface="Calibri" panose="020F0502020204030204" pitchFamily="34" charset="0"/>
                </a:rPr>
                <a:t>người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cần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nuôi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dưỡng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những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hoài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bão</a:t>
              </a:r>
              <a:r>
                <a:rPr lang="en-US" sz="6000" dirty="0" smtClean="0">
                  <a:ea typeface="Calibri" panose="020F0502020204030204" pitchFamily="34" charset="0"/>
                </a:rPr>
                <a:t>, </a:t>
              </a:r>
              <a:r>
                <a:rPr lang="en-US" sz="6000" dirty="0" err="1" smtClean="0">
                  <a:ea typeface="Calibri" panose="020F0502020204030204" pitchFamily="34" charset="0"/>
                </a:rPr>
                <a:t>ước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mơ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đẹp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đẽ</a:t>
              </a:r>
              <a:r>
                <a:rPr lang="en-US" sz="6000" dirty="0" smtClean="0">
                  <a:ea typeface="Calibri" panose="020F0502020204030204" pitchFamily="34" charset="0"/>
                </a:rPr>
                <a:t>, </a:t>
              </a:r>
              <a:r>
                <a:rPr lang="en-US" sz="6000" dirty="0" err="1" smtClean="0">
                  <a:ea typeface="Calibri" panose="020F0502020204030204" pitchFamily="34" charset="0"/>
                </a:rPr>
                <a:t>hướng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tới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những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điều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tốt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đẹp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trong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cuộc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sống</a:t>
              </a:r>
              <a:r>
                <a:rPr lang="en-US" sz="6000" dirty="0" smtClean="0">
                  <a:ea typeface="Calibri" panose="020F0502020204030204" pitchFamily="34" charset="0"/>
                </a:rPr>
                <a:t>, </a:t>
              </a:r>
              <a:r>
                <a:rPr lang="en-US" sz="6000" dirty="0" err="1" smtClean="0">
                  <a:ea typeface="Calibri" panose="020F0502020204030204" pitchFamily="34" charset="0"/>
                </a:rPr>
                <a:t>cho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mọi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người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xung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quanh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và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cho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bản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thân</a:t>
              </a:r>
              <a:r>
                <a:rPr lang="en-US" sz="6000" dirty="0" smtClean="0">
                  <a:ea typeface="Calibri" panose="020F0502020204030204" pitchFamily="34" charset="0"/>
                </a:rPr>
                <a:t> </a:t>
              </a:r>
              <a:r>
                <a:rPr lang="en-US" sz="6000" dirty="0" err="1" smtClean="0">
                  <a:ea typeface="Calibri" panose="020F0502020204030204" pitchFamily="34" charset="0"/>
                </a:rPr>
                <a:t>mình</a:t>
              </a:r>
              <a:r>
                <a:rPr lang="en-US" sz="6000" dirty="0" smtClean="0">
                  <a:ea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5372100" y="809084"/>
            <a:ext cx="7543800" cy="129540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#9Slide03 SVNNeutraface 2" panose="02000600040000020004" pitchFamily="2" charset="0"/>
              </a:rPr>
              <a:t>NỘI DUNG</a:t>
            </a:r>
            <a:endParaRPr lang="en-US" sz="8000" dirty="0">
              <a:latin typeface="#9Slide03 SVNNeutraface 2" panose="02000600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" t="-2247" r="65029"/>
          <a:stretch/>
        </p:blipFill>
        <p:spPr>
          <a:xfrm>
            <a:off x="-609599" y="1866900"/>
            <a:ext cx="6476999" cy="84464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4876800" y="2476500"/>
            <a:ext cx="12877800" cy="224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28600" y="419100"/>
            <a:ext cx="12420600" cy="2286000"/>
          </a:xfrm>
          <a:prstGeom prst="wedgeRoundRectCallout">
            <a:avLst>
              <a:gd name="adj1" fmla="val 52419"/>
              <a:gd name="adj2" fmla="val 92500"/>
              <a:gd name="adj3" fmla="val 16667"/>
            </a:avLst>
          </a:prstGeom>
          <a:solidFill>
            <a:schemeClr val="accent6">
              <a:lumMod val="50000"/>
            </a:schemeClr>
          </a:solidFill>
          <a:ln w="762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400" y="2933700"/>
            <a:ext cx="7773074" cy="77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0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29870" y="7854696"/>
            <a:ext cx="7315200" cy="2807208"/>
          </a:xfrm>
          <a:custGeom>
            <a:avLst/>
            <a:gdLst/>
            <a:ahLst/>
            <a:cxnLst/>
            <a:rect l="l" t="t" r="r" b="b"/>
            <a:pathLst>
              <a:path w="7315200" h="2807208">
                <a:moveTo>
                  <a:pt x="0" y="0"/>
                </a:moveTo>
                <a:lnTo>
                  <a:pt x="7315200" y="0"/>
                </a:lnTo>
                <a:lnTo>
                  <a:pt x="7315200" y="2807208"/>
                </a:lnTo>
                <a:lnTo>
                  <a:pt x="0" y="28072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15834" y="7333488"/>
            <a:ext cx="7315200" cy="2953512"/>
          </a:xfrm>
          <a:custGeom>
            <a:avLst/>
            <a:gdLst/>
            <a:ahLst/>
            <a:cxnLst/>
            <a:rect l="l" t="t" r="r" b="b"/>
            <a:pathLst>
              <a:path w="7315200" h="2953512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91404" y="6543617"/>
            <a:ext cx="9271537" cy="3743383"/>
          </a:xfrm>
          <a:custGeom>
            <a:avLst/>
            <a:gdLst/>
            <a:ahLst/>
            <a:cxnLst/>
            <a:rect l="l" t="t" r="r" b="b"/>
            <a:pathLst>
              <a:path w="9271537" h="3743383">
                <a:moveTo>
                  <a:pt x="0" y="0"/>
                </a:moveTo>
                <a:lnTo>
                  <a:pt x="9271537" y="0"/>
                </a:lnTo>
                <a:lnTo>
                  <a:pt x="9271537" y="3743383"/>
                </a:lnTo>
                <a:lnTo>
                  <a:pt x="0" y="37433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/>
          <p:cNvGrpSpPr/>
          <p:nvPr/>
        </p:nvGrpSpPr>
        <p:grpSpPr>
          <a:xfrm>
            <a:off x="2097975" y="1333500"/>
            <a:ext cx="7535729" cy="10926068"/>
            <a:chOff x="1358428" y="861120"/>
            <a:chExt cx="7535729" cy="10926068"/>
          </a:xfrm>
        </p:grpSpPr>
        <p:sp>
          <p:nvSpPr>
            <p:cNvPr id="17" name="Rounded Rectangle 16"/>
            <p:cNvSpPr/>
            <p:nvPr/>
          </p:nvSpPr>
          <p:spPr>
            <a:xfrm>
              <a:off x="1358428" y="861120"/>
              <a:ext cx="7535729" cy="7341131"/>
            </a:xfrm>
            <a:prstGeom prst="roundRect">
              <a:avLst>
                <a:gd name="adj" fmla="val 1185"/>
              </a:avLst>
            </a:prstGeom>
            <a:solidFill>
              <a:schemeClr val="bg1">
                <a:alpha val="50000"/>
              </a:schemeClr>
            </a:solidFill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2704" y="861120"/>
              <a:ext cx="6382189" cy="10926068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Em mơ mình là cánh én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Gọi nắng xuân về muôn nơi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Trong veo nỗi niềm thương mến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Hoà trong rộn rã tiếng cười.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 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Em mơ mình là cơn gió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Giữa ngày nắng hạ nồng oi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Cùng mây bay đi đây đó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Đem mưa dịu mát muôn nơi.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 </a:t>
              </a: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Em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mơ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là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vầng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trăng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tỏ</a:t>
              </a:r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Lung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linh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giữa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trời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thu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xanh</a:t>
              </a:r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Vui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cùng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những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ngôi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sao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nhỏ</a:t>
              </a:r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Như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ngàn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đôi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mắt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long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lanh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.</a:t>
              </a: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r"/>
              <a:endParaRPr lang="vi-VN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630277" y="4851655"/>
            <a:ext cx="1284662" cy="1195078"/>
          </a:xfrm>
          <a:custGeom>
            <a:avLst/>
            <a:gdLst/>
            <a:ahLst/>
            <a:cxnLst/>
            <a:rect l="l" t="t" r="r" b="b"/>
            <a:pathLst>
              <a:path w="2770740" h="2204958">
                <a:moveTo>
                  <a:pt x="0" y="0"/>
                </a:moveTo>
                <a:lnTo>
                  <a:pt x="2770740" y="0"/>
                </a:lnTo>
                <a:lnTo>
                  <a:pt x="2770740" y="2204958"/>
                </a:lnTo>
                <a:lnTo>
                  <a:pt x="0" y="2204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93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01999" y="2709481"/>
            <a:ext cx="1947691" cy="1513024"/>
          </a:xfrm>
          <a:custGeom>
            <a:avLst/>
            <a:gdLst/>
            <a:ahLst/>
            <a:cxnLst/>
            <a:rect l="l" t="t" r="r" b="b"/>
            <a:pathLst>
              <a:path w="3462180" h="2791578">
                <a:moveTo>
                  <a:pt x="0" y="0"/>
                </a:moveTo>
                <a:lnTo>
                  <a:pt x="3462180" y="0"/>
                </a:lnTo>
                <a:lnTo>
                  <a:pt x="3462180" y="2791578"/>
                </a:lnTo>
                <a:lnTo>
                  <a:pt x="0" y="2791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26678" y="7791289"/>
            <a:ext cx="2510252" cy="2020837"/>
          </a:xfrm>
          <a:custGeom>
            <a:avLst/>
            <a:gdLst/>
            <a:ahLst/>
            <a:cxnLst/>
            <a:rect l="l" t="t" r="r" b="b"/>
            <a:pathLst>
              <a:path w="3115781" h="2571545">
                <a:moveTo>
                  <a:pt x="0" y="0"/>
                </a:moveTo>
                <a:lnTo>
                  <a:pt x="3115780" y="0"/>
                </a:lnTo>
                <a:lnTo>
                  <a:pt x="3115780" y="2571545"/>
                </a:lnTo>
                <a:lnTo>
                  <a:pt x="0" y="25715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508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973873" y="8693826"/>
            <a:ext cx="1861100" cy="1265689"/>
          </a:xfrm>
          <a:custGeom>
            <a:avLst/>
            <a:gdLst/>
            <a:ahLst/>
            <a:cxnLst/>
            <a:rect l="l" t="t" r="r" b="b"/>
            <a:pathLst>
              <a:path w="3451030" h="2903916">
                <a:moveTo>
                  <a:pt x="0" y="0"/>
                </a:moveTo>
                <a:lnTo>
                  <a:pt x="3451030" y="0"/>
                </a:lnTo>
                <a:lnTo>
                  <a:pt x="3451030" y="2903915"/>
                </a:lnTo>
                <a:lnTo>
                  <a:pt x="0" y="29039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rcRect/>
            <a:stretch>
              <a:fillRect r="-442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23009" y="5738463"/>
            <a:ext cx="3351761" cy="4548537"/>
          </a:xfrm>
          <a:custGeom>
            <a:avLst/>
            <a:gdLst/>
            <a:ahLst/>
            <a:cxnLst/>
            <a:rect l="l" t="t" r="r" b="b"/>
            <a:pathLst>
              <a:path w="4115022" h="5370655">
                <a:moveTo>
                  <a:pt x="0" y="0"/>
                </a:moveTo>
                <a:lnTo>
                  <a:pt x="4115022" y="0"/>
                </a:lnTo>
                <a:lnTo>
                  <a:pt x="4115022" y="5370655"/>
                </a:lnTo>
                <a:lnTo>
                  <a:pt x="0" y="53706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3348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662650" y="-463616"/>
            <a:ext cx="17051990" cy="2475191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1578335" y="2011575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1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1554187" y="4484707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2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1623631" y="6834590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3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04948" y="3345342"/>
            <a:ext cx="4644220" cy="175432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/>
              <a:t>Học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thuộc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lòng</a:t>
            </a:r>
            <a:r>
              <a:rPr lang="en-US" sz="5400" b="1" dirty="0" smtClean="0"/>
              <a:t> </a:t>
            </a:r>
          </a:p>
          <a:p>
            <a:pPr algn="ctr"/>
            <a:r>
              <a:rPr lang="en-US" sz="5400" b="1" dirty="0" err="1" smtClean="0"/>
              <a:t>khổ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thơ</a:t>
            </a:r>
            <a:r>
              <a:rPr lang="en-US" sz="5400" b="1" dirty="0" smtClean="0"/>
              <a:t> 1, 2, 3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1047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8229600"/>
            <a:ext cx="2294001" cy="4114800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1" y="0"/>
                </a:lnTo>
                <a:lnTo>
                  <a:pt x="22940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94001" y="8229600"/>
            <a:ext cx="2144839" cy="4114800"/>
          </a:xfrm>
          <a:custGeom>
            <a:avLst/>
            <a:gdLst/>
            <a:ahLst/>
            <a:cxnLst/>
            <a:rect l="l" t="t" r="r" b="b"/>
            <a:pathLst>
              <a:path w="2144839" h="4114800">
                <a:moveTo>
                  <a:pt x="0" y="0"/>
                </a:moveTo>
                <a:lnTo>
                  <a:pt x="2144839" y="0"/>
                </a:lnTo>
                <a:lnTo>
                  <a:pt x="2144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38841" y="8229600"/>
            <a:ext cx="2501456" cy="4114800"/>
          </a:xfrm>
          <a:custGeom>
            <a:avLst/>
            <a:gdLst/>
            <a:ahLst/>
            <a:cxnLst/>
            <a:rect l="l" t="t" r="r" b="b"/>
            <a:pathLst>
              <a:path w="2501456" h="4114800">
                <a:moveTo>
                  <a:pt x="0" y="0"/>
                </a:moveTo>
                <a:lnTo>
                  <a:pt x="2501455" y="0"/>
                </a:lnTo>
                <a:lnTo>
                  <a:pt x="2501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40296" y="8229600"/>
            <a:ext cx="2294001" cy="4114800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1" y="0"/>
                </a:lnTo>
                <a:lnTo>
                  <a:pt x="22940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234297" y="8229600"/>
            <a:ext cx="2144840" cy="4114800"/>
          </a:xfrm>
          <a:custGeom>
            <a:avLst/>
            <a:gdLst/>
            <a:ahLst/>
            <a:cxnLst/>
            <a:rect l="l" t="t" r="r" b="b"/>
            <a:pathLst>
              <a:path w="2144840" h="4114800">
                <a:moveTo>
                  <a:pt x="0" y="0"/>
                </a:moveTo>
                <a:lnTo>
                  <a:pt x="2144840" y="0"/>
                </a:lnTo>
                <a:lnTo>
                  <a:pt x="2144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79137" y="8229600"/>
            <a:ext cx="2501456" cy="4114800"/>
          </a:xfrm>
          <a:custGeom>
            <a:avLst/>
            <a:gdLst/>
            <a:ahLst/>
            <a:cxnLst/>
            <a:rect l="l" t="t" r="r" b="b"/>
            <a:pathLst>
              <a:path w="2501456" h="4114800">
                <a:moveTo>
                  <a:pt x="0" y="0"/>
                </a:moveTo>
                <a:lnTo>
                  <a:pt x="2501455" y="0"/>
                </a:lnTo>
                <a:lnTo>
                  <a:pt x="2501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80592" y="8229600"/>
            <a:ext cx="2294001" cy="4114800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1" y="0"/>
                </a:lnTo>
                <a:lnTo>
                  <a:pt x="22940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74593" y="8229600"/>
            <a:ext cx="2144840" cy="4114800"/>
          </a:xfrm>
          <a:custGeom>
            <a:avLst/>
            <a:gdLst/>
            <a:ahLst/>
            <a:cxnLst/>
            <a:rect l="l" t="t" r="r" b="b"/>
            <a:pathLst>
              <a:path w="2144840" h="4114800">
                <a:moveTo>
                  <a:pt x="0" y="0"/>
                </a:moveTo>
                <a:lnTo>
                  <a:pt x="2144839" y="0"/>
                </a:lnTo>
                <a:lnTo>
                  <a:pt x="2144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00200" y="1104900"/>
            <a:ext cx="15472989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4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990600" y="495300"/>
            <a:ext cx="2348440" cy="189009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1</a:t>
            </a:r>
            <a:endParaRPr lang="en-US" sz="96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81400" y="495300"/>
            <a:ext cx="13792200" cy="1890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Tìm những thành ngữ nói về ước mơ của con người.</a:t>
            </a:r>
            <a:endParaRPr lang="vi-VN" sz="19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81540" y="3086100"/>
            <a:ext cx="5715000" cy="1600200"/>
          </a:xfrm>
          <a:prstGeom prst="roundRect">
            <a:avLst/>
          </a:prstGeom>
          <a:solidFill>
            <a:schemeClr val="bg1"/>
          </a:solidFill>
          <a:ln w="139700"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</a:rPr>
              <a:t>Cầu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được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ước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thấy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38370" y="3086100"/>
            <a:ext cx="5715000" cy="1600200"/>
          </a:xfrm>
          <a:prstGeom prst="roundRect">
            <a:avLst/>
          </a:prstGeom>
          <a:solidFill>
            <a:schemeClr val="bg1"/>
          </a:solidFill>
          <a:ln w="139700"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C00000"/>
                </a:solidFill>
              </a:rPr>
              <a:t>Ư</a:t>
            </a:r>
            <a:r>
              <a:rPr lang="en-US" sz="4000" b="1" dirty="0" err="1" smtClean="0">
                <a:solidFill>
                  <a:srgbClr val="C00000"/>
                </a:solidFill>
              </a:rPr>
              <a:t>ớc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sao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được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vậy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395200" y="3086100"/>
            <a:ext cx="5715000" cy="1600200"/>
          </a:xfrm>
          <a:prstGeom prst="roundRect">
            <a:avLst/>
          </a:prstGeom>
          <a:solidFill>
            <a:schemeClr val="bg1"/>
          </a:solidFill>
          <a:ln w="1397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</a:rPr>
              <a:t>Được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voi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đòi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tiên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1540" y="5067300"/>
            <a:ext cx="5715000" cy="1600200"/>
          </a:xfrm>
          <a:prstGeom prst="roundRect">
            <a:avLst/>
          </a:prstGeom>
          <a:solidFill>
            <a:schemeClr val="bg1"/>
          </a:solidFill>
          <a:ln w="1397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</a:rPr>
              <a:t>Cò</a:t>
            </a:r>
            <a:r>
              <a:rPr lang="en-US" sz="4000" b="1" dirty="0" smtClean="0">
                <a:solidFill>
                  <a:srgbClr val="C00000"/>
                </a:solidFill>
              </a:rPr>
              <a:t> bay </a:t>
            </a:r>
            <a:r>
              <a:rPr lang="en-US" sz="4000" b="1" dirty="0" err="1" smtClean="0">
                <a:solidFill>
                  <a:srgbClr val="C00000"/>
                </a:solidFill>
              </a:rPr>
              <a:t>thẳng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cánh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38370" y="5067300"/>
            <a:ext cx="5715000" cy="1600200"/>
          </a:xfrm>
          <a:prstGeom prst="roundRect">
            <a:avLst/>
          </a:prstGeom>
          <a:solidFill>
            <a:schemeClr val="bg1"/>
          </a:solidFill>
          <a:ln w="139700"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</a:rPr>
              <a:t>Muốn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gì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được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nấy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395200" y="5067300"/>
            <a:ext cx="5715000" cy="1600200"/>
          </a:xfrm>
          <a:prstGeom prst="roundRect">
            <a:avLst/>
          </a:prstGeom>
          <a:solidFill>
            <a:schemeClr val="bg1"/>
          </a:solidFill>
          <a:ln w="1397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</a:rPr>
              <a:t>Rừng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vàng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biển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bạc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559919"/>
            <a:ext cx="10439400" cy="37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3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FDB1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FDB1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FDB1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990600" y="495300"/>
            <a:ext cx="2348440" cy="189009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VN-Yahoo" panose="02040603050506020204" pitchFamily="18" charset="0"/>
              </a:rPr>
              <a:t>2</a:t>
            </a:r>
            <a:endParaRPr lang="en-US" sz="9600" dirty="0"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SVN-Yaho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81400" y="495300"/>
            <a:ext cx="14706600" cy="18900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Từ ngữ nào dưới đây có nghĩa giống với từ </a:t>
            </a:r>
            <a:r>
              <a:rPr lang="vi-VN" sz="4400" b="1" i="1" dirty="0">
                <a:solidFill>
                  <a:schemeClr val="accent2">
                    <a:lumMod val="75000"/>
                  </a:schemeClr>
                </a:solidFill>
              </a:rPr>
              <a:t>ước </a:t>
            </a:r>
            <a:r>
              <a:rPr lang="en-US" sz="4400" b="1" i="1" dirty="0" err="1" smtClean="0">
                <a:solidFill>
                  <a:schemeClr val="accent2">
                    <a:lumMod val="75000"/>
                  </a:schemeClr>
                </a:solidFill>
              </a:rPr>
              <a:t>mơ</a:t>
            </a:r>
            <a:r>
              <a:rPr lang="vi-VN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vi-VN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Đặt câu với 2 trong số các từ tìm được.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30828" y="3336944"/>
            <a:ext cx="3733800" cy="12954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cao</a:t>
            </a:r>
            <a:r>
              <a:rPr lang="en-US" sz="4800" dirty="0" smtClean="0"/>
              <a:t> </a:t>
            </a:r>
            <a:r>
              <a:rPr lang="en-US" sz="4800" dirty="0" err="1" smtClean="0"/>
              <a:t>đẹp</a:t>
            </a:r>
            <a:endParaRPr lang="en-US" sz="4800" dirty="0"/>
          </a:p>
        </p:txBody>
      </p:sp>
      <p:sp>
        <p:nvSpPr>
          <p:cNvPr id="7" name="Rounded Rectangle 6"/>
          <p:cNvSpPr/>
          <p:nvPr/>
        </p:nvSpPr>
        <p:spPr>
          <a:xfrm>
            <a:off x="1730828" y="5227040"/>
            <a:ext cx="3733800" cy="12954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mong</a:t>
            </a:r>
            <a:r>
              <a:rPr lang="en-US" sz="4800" dirty="0" smtClean="0"/>
              <a:t> </a:t>
            </a:r>
            <a:r>
              <a:rPr lang="en-US" sz="4800" dirty="0" err="1" smtClean="0"/>
              <a:t>ước</a:t>
            </a:r>
            <a:endParaRPr lang="en-US" sz="4800" dirty="0"/>
          </a:p>
        </p:txBody>
      </p:sp>
      <p:sp>
        <p:nvSpPr>
          <p:cNvPr id="8" name="Rounded Rectangle 7"/>
          <p:cNvSpPr/>
          <p:nvPr/>
        </p:nvSpPr>
        <p:spPr>
          <a:xfrm>
            <a:off x="5769428" y="3336944"/>
            <a:ext cx="3733800" cy="12954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ao</a:t>
            </a:r>
            <a:r>
              <a:rPr lang="en-US" sz="4800" dirty="0" smtClean="0"/>
              <a:t> </a:t>
            </a:r>
            <a:r>
              <a:rPr lang="en-US" sz="4800" dirty="0" err="1" smtClean="0"/>
              <a:t>ước</a:t>
            </a:r>
            <a:endParaRPr lang="en-US" sz="4800" dirty="0"/>
          </a:p>
        </p:txBody>
      </p:sp>
      <p:sp>
        <p:nvSpPr>
          <p:cNvPr id="9" name="Rounded Rectangle 8"/>
          <p:cNvSpPr/>
          <p:nvPr/>
        </p:nvSpPr>
        <p:spPr>
          <a:xfrm>
            <a:off x="5769428" y="5218748"/>
            <a:ext cx="3733800" cy="12954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to </a:t>
            </a:r>
            <a:r>
              <a:rPr lang="en-US" sz="4800" dirty="0" err="1" smtClean="0"/>
              <a:t>lớn</a:t>
            </a:r>
            <a:endParaRPr lang="en-US" sz="4800" dirty="0"/>
          </a:p>
        </p:txBody>
      </p:sp>
      <p:sp>
        <p:nvSpPr>
          <p:cNvPr id="10" name="Rounded Rectangle 9"/>
          <p:cNvSpPr/>
          <p:nvPr/>
        </p:nvSpPr>
        <p:spPr>
          <a:xfrm>
            <a:off x="9793514" y="3336944"/>
            <a:ext cx="3733800" cy="12954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ngóng</a:t>
            </a:r>
            <a:r>
              <a:rPr lang="en-US" sz="4800" dirty="0" smtClean="0"/>
              <a:t> </a:t>
            </a:r>
            <a:r>
              <a:rPr lang="en-US" sz="4800" dirty="0" err="1" smtClean="0"/>
              <a:t>trông</a:t>
            </a:r>
            <a:endParaRPr lang="en-US" sz="4800" dirty="0"/>
          </a:p>
        </p:txBody>
      </p:sp>
      <p:sp>
        <p:nvSpPr>
          <p:cNvPr id="11" name="Rounded Rectangle 10"/>
          <p:cNvSpPr/>
          <p:nvPr/>
        </p:nvSpPr>
        <p:spPr>
          <a:xfrm>
            <a:off x="9793514" y="5218748"/>
            <a:ext cx="3733800" cy="12954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khát</a:t>
            </a:r>
            <a:r>
              <a:rPr lang="en-US" sz="4800" dirty="0" smtClean="0"/>
              <a:t> </a:t>
            </a:r>
            <a:r>
              <a:rPr lang="en-US" sz="4800" dirty="0" err="1" smtClean="0"/>
              <a:t>vọng</a:t>
            </a:r>
            <a:endParaRPr lang="en-US" sz="4800" dirty="0"/>
          </a:p>
        </p:txBody>
      </p:sp>
      <p:sp>
        <p:nvSpPr>
          <p:cNvPr id="12" name="Rounded Rectangle 11"/>
          <p:cNvSpPr/>
          <p:nvPr/>
        </p:nvSpPr>
        <p:spPr>
          <a:xfrm>
            <a:off x="13832114" y="3336944"/>
            <a:ext cx="3733800" cy="12954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hoài</a:t>
            </a:r>
            <a:r>
              <a:rPr lang="en-US" sz="4800" dirty="0" smtClean="0"/>
              <a:t> </a:t>
            </a:r>
            <a:r>
              <a:rPr lang="en-US" sz="4800" dirty="0" err="1" smtClean="0"/>
              <a:t>bão</a:t>
            </a:r>
            <a:endParaRPr lang="en-US" sz="4800" dirty="0"/>
          </a:p>
        </p:txBody>
      </p:sp>
      <p:sp>
        <p:nvSpPr>
          <p:cNvPr id="13" name="Rounded Rectangle 12"/>
          <p:cNvSpPr/>
          <p:nvPr/>
        </p:nvSpPr>
        <p:spPr>
          <a:xfrm>
            <a:off x="13832114" y="5218748"/>
            <a:ext cx="3733800" cy="12954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kì</a:t>
            </a:r>
            <a:r>
              <a:rPr lang="en-US" sz="4800" dirty="0" smtClean="0"/>
              <a:t> </a:t>
            </a:r>
            <a:r>
              <a:rPr lang="en-US" sz="4800" dirty="0" err="1" smtClean="0"/>
              <a:t>diệu</a:t>
            </a:r>
            <a:endParaRPr lang="en-US" sz="4800" dirty="0"/>
          </a:p>
        </p:txBody>
      </p:sp>
      <p:sp>
        <p:nvSpPr>
          <p:cNvPr id="14" name="Rectangle 13"/>
          <p:cNvSpPr/>
          <p:nvPr/>
        </p:nvSpPr>
        <p:spPr>
          <a:xfrm>
            <a:off x="2835728" y="7117136"/>
            <a:ext cx="13335000" cy="212365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Đặt </a:t>
            </a:r>
            <a:r>
              <a:rPr lang="vi-VN" sz="4400" b="1" dirty="0">
                <a:solidFill>
                  <a:srgbClr val="000000"/>
                </a:solidFill>
                <a:latin typeface="Open Sans" panose="020B0606030504020204" pitchFamily="34" charset="0"/>
              </a:rPr>
              <a:t>câu:</a:t>
            </a:r>
          </a:p>
          <a:p>
            <a:pPr algn="just"/>
            <a:r>
              <a:rPr lang="vi-VN" sz="4400" dirty="0">
                <a:solidFill>
                  <a:srgbClr val="000000"/>
                </a:solidFill>
                <a:latin typeface="Open Sans" panose="020B0606030504020204" pitchFamily="34" charset="0"/>
              </a:rPr>
              <a:t>- Em có mong ước trở thành phi hành gia.</a:t>
            </a:r>
          </a:p>
          <a:p>
            <a:pPr algn="just"/>
            <a:r>
              <a:rPr lang="vi-VN" sz="4400" dirty="0">
                <a:solidFill>
                  <a:srgbClr val="000000"/>
                </a:solidFill>
                <a:latin typeface="Open Sans" panose="020B0606030504020204" pitchFamily="34" charset="0"/>
              </a:rPr>
              <a:t>- Bạn ấy có khát vọng mãnh liệt.</a:t>
            </a:r>
            <a:endParaRPr lang="vi-VN" sz="4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81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411" y="5663365"/>
            <a:ext cx="5182309" cy="4623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933700"/>
            <a:ext cx="12991702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5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90308" y="-1424818"/>
            <a:ext cx="6426592" cy="3349861"/>
          </a:xfrm>
          <a:custGeom>
            <a:avLst/>
            <a:gdLst/>
            <a:ahLst/>
            <a:cxnLst/>
            <a:rect l="l" t="t" r="r" b="b"/>
            <a:pathLst>
              <a:path w="6426592" h="3349861">
                <a:moveTo>
                  <a:pt x="0" y="0"/>
                </a:moveTo>
                <a:lnTo>
                  <a:pt x="6426592" y="0"/>
                </a:lnTo>
                <a:lnTo>
                  <a:pt x="6426592" y="3349861"/>
                </a:lnTo>
                <a:lnTo>
                  <a:pt x="0" y="3349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55944" y="-450393"/>
            <a:ext cx="2723997" cy="2958186"/>
          </a:xfrm>
          <a:custGeom>
            <a:avLst/>
            <a:gdLst/>
            <a:ahLst/>
            <a:cxnLst/>
            <a:rect l="l" t="t" r="r" b="b"/>
            <a:pathLst>
              <a:path w="2723997" h="2958186">
                <a:moveTo>
                  <a:pt x="0" y="0"/>
                </a:moveTo>
                <a:lnTo>
                  <a:pt x="2723997" y="0"/>
                </a:lnTo>
                <a:lnTo>
                  <a:pt x="2723997" y="2958186"/>
                </a:lnTo>
                <a:lnTo>
                  <a:pt x="0" y="2958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29870" y="7854696"/>
            <a:ext cx="7315200" cy="2807208"/>
          </a:xfrm>
          <a:custGeom>
            <a:avLst/>
            <a:gdLst/>
            <a:ahLst/>
            <a:cxnLst/>
            <a:rect l="l" t="t" r="r" b="b"/>
            <a:pathLst>
              <a:path w="7315200" h="2807208">
                <a:moveTo>
                  <a:pt x="0" y="0"/>
                </a:moveTo>
                <a:lnTo>
                  <a:pt x="7315200" y="0"/>
                </a:lnTo>
                <a:lnTo>
                  <a:pt x="7315200" y="2807208"/>
                </a:lnTo>
                <a:lnTo>
                  <a:pt x="0" y="28072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15834" y="7333488"/>
            <a:ext cx="7315200" cy="2953512"/>
          </a:xfrm>
          <a:custGeom>
            <a:avLst/>
            <a:gdLst/>
            <a:ahLst/>
            <a:cxnLst/>
            <a:rect l="l" t="t" r="r" b="b"/>
            <a:pathLst>
              <a:path w="7315200" h="2953512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91404" y="6543617"/>
            <a:ext cx="9271537" cy="3743383"/>
          </a:xfrm>
          <a:custGeom>
            <a:avLst/>
            <a:gdLst/>
            <a:ahLst/>
            <a:cxnLst/>
            <a:rect l="l" t="t" r="r" b="b"/>
            <a:pathLst>
              <a:path w="9271537" h="3743383">
                <a:moveTo>
                  <a:pt x="0" y="0"/>
                </a:moveTo>
                <a:lnTo>
                  <a:pt x="9271537" y="0"/>
                </a:lnTo>
                <a:lnTo>
                  <a:pt x="9271537" y="3743383"/>
                </a:lnTo>
                <a:lnTo>
                  <a:pt x="0" y="37433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59749" y="4916345"/>
            <a:ext cx="4115022" cy="5370655"/>
          </a:xfrm>
          <a:custGeom>
            <a:avLst/>
            <a:gdLst/>
            <a:ahLst/>
            <a:cxnLst/>
            <a:rect l="l" t="t" r="r" b="b"/>
            <a:pathLst>
              <a:path w="4115022" h="5370655">
                <a:moveTo>
                  <a:pt x="0" y="0"/>
                </a:moveTo>
                <a:lnTo>
                  <a:pt x="4115022" y="0"/>
                </a:lnTo>
                <a:lnTo>
                  <a:pt x="4115022" y="5370655"/>
                </a:lnTo>
                <a:lnTo>
                  <a:pt x="0" y="53706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334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71864" y="2507793"/>
            <a:ext cx="2770740" cy="2204958"/>
          </a:xfrm>
          <a:custGeom>
            <a:avLst/>
            <a:gdLst/>
            <a:ahLst/>
            <a:cxnLst/>
            <a:rect l="l" t="t" r="r" b="b"/>
            <a:pathLst>
              <a:path w="2770740" h="2204958">
                <a:moveTo>
                  <a:pt x="0" y="0"/>
                </a:moveTo>
                <a:lnTo>
                  <a:pt x="2770740" y="0"/>
                </a:lnTo>
                <a:lnTo>
                  <a:pt x="2770740" y="2204958"/>
                </a:lnTo>
                <a:lnTo>
                  <a:pt x="0" y="2204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3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728659" y="2291133"/>
            <a:ext cx="3462180" cy="2791578"/>
          </a:xfrm>
          <a:custGeom>
            <a:avLst/>
            <a:gdLst/>
            <a:ahLst/>
            <a:cxnLst/>
            <a:rect l="l" t="t" r="r" b="b"/>
            <a:pathLst>
              <a:path w="3462180" h="2791578">
                <a:moveTo>
                  <a:pt x="0" y="0"/>
                </a:moveTo>
                <a:lnTo>
                  <a:pt x="3462180" y="0"/>
                </a:lnTo>
                <a:lnTo>
                  <a:pt x="3462180" y="2791578"/>
                </a:lnTo>
                <a:lnTo>
                  <a:pt x="0" y="27915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71980" y="5257844"/>
            <a:ext cx="3115781" cy="2571545"/>
          </a:xfrm>
          <a:custGeom>
            <a:avLst/>
            <a:gdLst/>
            <a:ahLst/>
            <a:cxnLst/>
            <a:rect l="l" t="t" r="r" b="b"/>
            <a:pathLst>
              <a:path w="3115781" h="2571545">
                <a:moveTo>
                  <a:pt x="0" y="0"/>
                </a:moveTo>
                <a:lnTo>
                  <a:pt x="3115780" y="0"/>
                </a:lnTo>
                <a:lnTo>
                  <a:pt x="3115780" y="2571545"/>
                </a:lnTo>
                <a:lnTo>
                  <a:pt x="0" y="2571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508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695664" y="6543617"/>
            <a:ext cx="3451030" cy="2903916"/>
          </a:xfrm>
          <a:custGeom>
            <a:avLst/>
            <a:gdLst/>
            <a:ahLst/>
            <a:cxnLst/>
            <a:rect l="l" t="t" r="r" b="b"/>
            <a:pathLst>
              <a:path w="3451030" h="2903916">
                <a:moveTo>
                  <a:pt x="0" y="0"/>
                </a:moveTo>
                <a:lnTo>
                  <a:pt x="3451030" y="0"/>
                </a:lnTo>
                <a:lnTo>
                  <a:pt x="3451030" y="2903915"/>
                </a:lnTo>
                <a:lnTo>
                  <a:pt x="0" y="29039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67822" y="6168273"/>
            <a:ext cx="5271750" cy="4817061"/>
          </a:xfrm>
          <a:custGeom>
            <a:avLst/>
            <a:gdLst/>
            <a:ahLst/>
            <a:cxnLst/>
            <a:rect l="l" t="t" r="r" b="b"/>
            <a:pathLst>
              <a:path w="5271750" h="4817061">
                <a:moveTo>
                  <a:pt x="0" y="0"/>
                </a:moveTo>
                <a:lnTo>
                  <a:pt x="5271750" y="0"/>
                </a:lnTo>
                <a:lnTo>
                  <a:pt x="5271750" y="4817061"/>
                </a:lnTo>
                <a:lnTo>
                  <a:pt x="0" y="48170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329" y="-301511"/>
            <a:ext cx="3016425" cy="3016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54" y="9258300"/>
            <a:ext cx="932769" cy="957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106826" y="-1361004"/>
            <a:ext cx="15021846" cy="1009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66900"/>
            <a:ext cx="16459200" cy="792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2217099"/>
            <a:ext cx="14782800" cy="707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1/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thù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Bốn</a:t>
            </a:r>
            <a:r>
              <a:rPr lang="en-US" sz="28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sz="28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mơ</a:t>
            </a:r>
            <a:r>
              <a:rPr lang="en-US" sz="28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28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nhấn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giọng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mơ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mơ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trân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Con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nuôi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bão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đẽ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2/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3/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bão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trách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29389"/>
            <a:ext cx="16228959" cy="1737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386">
            <a:off x="4006841" y="457413"/>
            <a:ext cx="10896291" cy="7812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144" y="1486048"/>
            <a:ext cx="14253683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4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40169" y="-450393"/>
            <a:ext cx="2292426" cy="2375436"/>
          </a:xfrm>
          <a:custGeom>
            <a:avLst/>
            <a:gdLst/>
            <a:ahLst/>
            <a:cxnLst/>
            <a:rect l="l" t="t" r="r" b="b"/>
            <a:pathLst>
              <a:path w="2723997" h="2958186">
                <a:moveTo>
                  <a:pt x="0" y="0"/>
                </a:moveTo>
                <a:lnTo>
                  <a:pt x="2723997" y="0"/>
                </a:lnTo>
                <a:lnTo>
                  <a:pt x="2723997" y="2958186"/>
                </a:lnTo>
                <a:lnTo>
                  <a:pt x="0" y="2958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29870" y="7854696"/>
            <a:ext cx="7315200" cy="2807208"/>
          </a:xfrm>
          <a:custGeom>
            <a:avLst/>
            <a:gdLst/>
            <a:ahLst/>
            <a:cxnLst/>
            <a:rect l="l" t="t" r="r" b="b"/>
            <a:pathLst>
              <a:path w="7315200" h="2807208">
                <a:moveTo>
                  <a:pt x="0" y="0"/>
                </a:moveTo>
                <a:lnTo>
                  <a:pt x="7315200" y="0"/>
                </a:lnTo>
                <a:lnTo>
                  <a:pt x="7315200" y="2807208"/>
                </a:lnTo>
                <a:lnTo>
                  <a:pt x="0" y="28072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15834" y="7333488"/>
            <a:ext cx="7315200" cy="2953512"/>
          </a:xfrm>
          <a:custGeom>
            <a:avLst/>
            <a:gdLst/>
            <a:ahLst/>
            <a:cxnLst/>
            <a:rect l="l" t="t" r="r" b="b"/>
            <a:pathLst>
              <a:path w="7315200" h="2953512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91404" y="6543617"/>
            <a:ext cx="9271537" cy="3743383"/>
          </a:xfrm>
          <a:custGeom>
            <a:avLst/>
            <a:gdLst/>
            <a:ahLst/>
            <a:cxnLst/>
            <a:rect l="l" t="t" r="r" b="b"/>
            <a:pathLst>
              <a:path w="9271537" h="3743383">
                <a:moveTo>
                  <a:pt x="0" y="0"/>
                </a:moveTo>
                <a:lnTo>
                  <a:pt x="9271537" y="0"/>
                </a:lnTo>
                <a:lnTo>
                  <a:pt x="9271537" y="3743383"/>
                </a:lnTo>
                <a:lnTo>
                  <a:pt x="0" y="37433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/>
          <p:cNvGrpSpPr/>
          <p:nvPr/>
        </p:nvGrpSpPr>
        <p:grpSpPr>
          <a:xfrm>
            <a:off x="1551362" y="1127529"/>
            <a:ext cx="13733716" cy="9448740"/>
            <a:chOff x="1690590" y="861120"/>
            <a:chExt cx="13733716" cy="9448740"/>
          </a:xfrm>
        </p:grpSpPr>
        <p:sp>
          <p:nvSpPr>
            <p:cNvPr id="17" name="Rounded Rectangle 16"/>
            <p:cNvSpPr/>
            <p:nvPr/>
          </p:nvSpPr>
          <p:spPr>
            <a:xfrm>
              <a:off x="1690590" y="861120"/>
              <a:ext cx="13733716" cy="7341131"/>
            </a:xfrm>
            <a:prstGeom prst="roundRect">
              <a:avLst>
                <a:gd name="adj" fmla="val 1185"/>
              </a:avLst>
            </a:prstGeom>
            <a:solidFill>
              <a:schemeClr val="bg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2704" y="861120"/>
              <a:ext cx="13425297" cy="9448740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Em mơ mình là cánh én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Gọi nắng xuân về muôn nơi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Trong veo nỗi niềm thương mến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Hoà trong rộn rã tiếng cười.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 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Em mơ mình là cơn gió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Giữa ngày nắng hạ nồng oi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Cùng mây bay đi đây đó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Đem mưa dịu mát muôn nơi.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 </a:t>
              </a: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Em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mơ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là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vầng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trăng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tỏ</a:t>
              </a:r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Lung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linh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giữa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trời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thu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xanh</a:t>
              </a:r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Vui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cùng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những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ngôi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sao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nhỏ</a:t>
              </a:r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Như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ngàn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đôi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mắt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long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lanh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.</a:t>
              </a: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Em </a:t>
              </a:r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mơ mình là ngọn lửa</a:t>
              </a:r>
            </a:p>
            <a:p>
              <a:pPr algn="just"/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Xua </a:t>
              </a:r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tan giá lạnh mùa đông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Đàn chim vui bay về tổ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Bữa cơm chiều quê ấm nồng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...</a:t>
              </a:r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vi-VN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Yêu từng dặm dài đất nước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Em mơ về con đường xa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Bốn mùa còn bao mơ ước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Ở phía chân trời bao la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.</a:t>
              </a:r>
            </a:p>
            <a:p>
              <a:pPr algn="r"/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(Nguyễn L</a:t>
              </a:r>
              <a:r>
                <a:rPr lang="en-US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ã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 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hắng)</a:t>
              </a:r>
              <a:endParaRPr lang="vi-VN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85078" y="3422596"/>
            <a:ext cx="2770740" cy="2204958"/>
          </a:xfrm>
          <a:custGeom>
            <a:avLst/>
            <a:gdLst/>
            <a:ahLst/>
            <a:cxnLst/>
            <a:rect l="l" t="t" r="r" b="b"/>
            <a:pathLst>
              <a:path w="2770740" h="2204958">
                <a:moveTo>
                  <a:pt x="0" y="0"/>
                </a:moveTo>
                <a:lnTo>
                  <a:pt x="2770740" y="0"/>
                </a:lnTo>
                <a:lnTo>
                  <a:pt x="2770740" y="2204958"/>
                </a:lnTo>
                <a:lnTo>
                  <a:pt x="0" y="2204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93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167799" y="435946"/>
            <a:ext cx="3462180" cy="2791578"/>
          </a:xfrm>
          <a:custGeom>
            <a:avLst/>
            <a:gdLst/>
            <a:ahLst/>
            <a:cxnLst/>
            <a:rect l="l" t="t" r="r" b="b"/>
            <a:pathLst>
              <a:path w="3462180" h="2791578">
                <a:moveTo>
                  <a:pt x="0" y="0"/>
                </a:moveTo>
                <a:lnTo>
                  <a:pt x="3462180" y="0"/>
                </a:lnTo>
                <a:lnTo>
                  <a:pt x="3462180" y="2791578"/>
                </a:lnTo>
                <a:lnTo>
                  <a:pt x="0" y="2791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617769" y="6782780"/>
            <a:ext cx="3115781" cy="2571545"/>
          </a:xfrm>
          <a:custGeom>
            <a:avLst/>
            <a:gdLst/>
            <a:ahLst/>
            <a:cxnLst/>
            <a:rect l="l" t="t" r="r" b="b"/>
            <a:pathLst>
              <a:path w="3115781" h="2571545">
                <a:moveTo>
                  <a:pt x="0" y="0"/>
                </a:moveTo>
                <a:lnTo>
                  <a:pt x="3115780" y="0"/>
                </a:lnTo>
                <a:lnTo>
                  <a:pt x="3115780" y="2571545"/>
                </a:lnTo>
                <a:lnTo>
                  <a:pt x="0" y="25715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508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972702" y="7318615"/>
            <a:ext cx="3304898" cy="2903916"/>
          </a:xfrm>
          <a:custGeom>
            <a:avLst/>
            <a:gdLst/>
            <a:ahLst/>
            <a:cxnLst/>
            <a:rect l="l" t="t" r="r" b="b"/>
            <a:pathLst>
              <a:path w="3451030" h="2903916">
                <a:moveTo>
                  <a:pt x="0" y="0"/>
                </a:moveTo>
                <a:lnTo>
                  <a:pt x="3451030" y="0"/>
                </a:lnTo>
                <a:lnTo>
                  <a:pt x="3451030" y="2903915"/>
                </a:lnTo>
                <a:lnTo>
                  <a:pt x="0" y="29039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rcRect/>
            <a:stretch>
              <a:fillRect r="-442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34342" y="7829389"/>
            <a:ext cx="3464436" cy="2632194"/>
          </a:xfrm>
          <a:custGeom>
            <a:avLst/>
            <a:gdLst/>
            <a:ahLst/>
            <a:cxnLst/>
            <a:rect l="l" t="t" r="r" b="b"/>
            <a:pathLst>
              <a:path w="5271750" h="4817061">
                <a:moveTo>
                  <a:pt x="0" y="0"/>
                </a:moveTo>
                <a:lnTo>
                  <a:pt x="5271750" y="0"/>
                </a:lnTo>
                <a:lnTo>
                  <a:pt x="5271750" y="4817061"/>
                </a:lnTo>
                <a:lnTo>
                  <a:pt x="0" y="48170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23009" y="5738463"/>
            <a:ext cx="3351761" cy="4548537"/>
          </a:xfrm>
          <a:custGeom>
            <a:avLst/>
            <a:gdLst/>
            <a:ahLst/>
            <a:cxnLst/>
            <a:rect l="l" t="t" r="r" b="b"/>
            <a:pathLst>
              <a:path w="4115022" h="5370655">
                <a:moveTo>
                  <a:pt x="0" y="0"/>
                </a:moveTo>
                <a:lnTo>
                  <a:pt x="4115022" y="0"/>
                </a:lnTo>
                <a:lnTo>
                  <a:pt x="4115022" y="5370655"/>
                </a:lnTo>
                <a:lnTo>
                  <a:pt x="0" y="53706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b="-3348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514877" y="-635982"/>
            <a:ext cx="17051990" cy="2475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88063" y="8159454"/>
            <a:ext cx="4669941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">
            <a:extLst>
              <a:ext uri="{FF2B5EF4-FFF2-40B4-BE49-F238E27FC236}">
                <a16:creationId xmlns:a16="http://schemas.microsoft.com/office/drawing/2014/main" id="{D7BDA9EF-A416-8A43-E030-103C9DA17DE2}"/>
              </a:ext>
            </a:extLst>
          </p:cNvPr>
          <p:cNvSpPr/>
          <p:nvPr/>
        </p:nvSpPr>
        <p:spPr>
          <a:xfrm>
            <a:off x="6096000" y="2029246"/>
            <a:ext cx="11353800" cy="2860358"/>
          </a:xfrm>
          <a:prstGeom prst="wedgeRoundRectCallout">
            <a:avLst>
              <a:gd name="adj1" fmla="val -45429"/>
              <a:gd name="adj2" fmla="val 73234"/>
              <a:gd name="adj3" fmla="val 16667"/>
            </a:avLst>
          </a:prstGeom>
          <a:solidFill>
            <a:schemeClr val="accent3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altLang="zh-CN" sz="81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81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81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thơ</a:t>
            </a:r>
            <a:r>
              <a:rPr lang="en-US" altLang="zh-CN" sz="81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81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81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chia </a:t>
            </a:r>
            <a:r>
              <a:rPr lang="en-US" altLang="zh-CN" sz="81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81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81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81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81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81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81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nhiêu</a:t>
            </a:r>
            <a:r>
              <a:rPr lang="en-US" altLang="zh-CN" sz="81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81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khổ</a:t>
            </a:r>
            <a:r>
              <a:rPr lang="en-US" altLang="zh-CN" sz="81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lang="zh-CN" altLang="en-US" sz="8100" b="1" dirty="0">
              <a:solidFill>
                <a:prstClr val="white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5" name="矩形 2">
            <a:extLst>
              <a:ext uri="{FF2B5EF4-FFF2-40B4-BE49-F238E27FC236}">
                <a16:creationId xmlns:a16="http://schemas.microsoft.com/office/drawing/2014/main" id="{BD29C7B4-55D0-4511-0C35-AFCD21E96697}"/>
              </a:ext>
            </a:extLst>
          </p:cNvPr>
          <p:cNvSpPr/>
          <p:nvPr/>
        </p:nvSpPr>
        <p:spPr>
          <a:xfrm>
            <a:off x="8229600" y="5905500"/>
            <a:ext cx="9458991" cy="2860358"/>
          </a:xfrm>
          <a:prstGeom prst="wedgeRoundRectCallout">
            <a:avLst>
              <a:gd name="adj1" fmla="val -70025"/>
              <a:gd name="adj2" fmla="val -108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altLang="zh-CN" sz="81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81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81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thơ</a:t>
            </a:r>
            <a:r>
              <a:rPr lang="en-US" altLang="zh-CN" sz="81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chia </a:t>
            </a:r>
            <a:r>
              <a:rPr lang="en-US" altLang="zh-CN" sz="81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81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81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81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8100" b="1" dirty="0" smtClean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5 </a:t>
            </a:r>
            <a:r>
              <a:rPr lang="en-US" altLang="zh-CN" sz="81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khổ</a:t>
            </a:r>
            <a:r>
              <a:rPr lang="en-US" altLang="zh-CN" sz="81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81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thơ</a:t>
            </a:r>
            <a:endParaRPr lang="zh-CN" altLang="en-US" sz="8100" b="1" dirty="0">
              <a:solidFill>
                <a:srgbClr val="CA3446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2029246"/>
            <a:ext cx="6609709" cy="82577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218577"/>
            <a:ext cx="6602540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29870" y="7854696"/>
            <a:ext cx="7315200" cy="2807208"/>
          </a:xfrm>
          <a:custGeom>
            <a:avLst/>
            <a:gdLst/>
            <a:ahLst/>
            <a:cxnLst/>
            <a:rect l="l" t="t" r="r" b="b"/>
            <a:pathLst>
              <a:path w="7315200" h="2807208">
                <a:moveTo>
                  <a:pt x="0" y="0"/>
                </a:moveTo>
                <a:lnTo>
                  <a:pt x="7315200" y="0"/>
                </a:lnTo>
                <a:lnTo>
                  <a:pt x="7315200" y="2807208"/>
                </a:lnTo>
                <a:lnTo>
                  <a:pt x="0" y="2807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15834" y="7333488"/>
            <a:ext cx="7315200" cy="2953512"/>
          </a:xfrm>
          <a:custGeom>
            <a:avLst/>
            <a:gdLst/>
            <a:ahLst/>
            <a:cxnLst/>
            <a:rect l="l" t="t" r="r" b="b"/>
            <a:pathLst>
              <a:path w="7315200" h="2953512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91404" y="6543617"/>
            <a:ext cx="9271537" cy="3743383"/>
          </a:xfrm>
          <a:custGeom>
            <a:avLst/>
            <a:gdLst/>
            <a:ahLst/>
            <a:cxnLst/>
            <a:rect l="l" t="t" r="r" b="b"/>
            <a:pathLst>
              <a:path w="9271537" h="3743383">
                <a:moveTo>
                  <a:pt x="0" y="0"/>
                </a:moveTo>
                <a:lnTo>
                  <a:pt x="9271537" y="0"/>
                </a:lnTo>
                <a:lnTo>
                  <a:pt x="9271537" y="3743383"/>
                </a:lnTo>
                <a:lnTo>
                  <a:pt x="0" y="37433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/>
          <p:cNvGrpSpPr/>
          <p:nvPr/>
        </p:nvGrpSpPr>
        <p:grpSpPr>
          <a:xfrm>
            <a:off x="1219200" y="1127529"/>
            <a:ext cx="14065878" cy="9448740"/>
            <a:chOff x="1358428" y="861120"/>
            <a:chExt cx="14065878" cy="9448740"/>
          </a:xfrm>
        </p:grpSpPr>
        <p:sp>
          <p:nvSpPr>
            <p:cNvPr id="17" name="Rounded Rectangle 16"/>
            <p:cNvSpPr/>
            <p:nvPr/>
          </p:nvSpPr>
          <p:spPr>
            <a:xfrm>
              <a:off x="1358428" y="861120"/>
              <a:ext cx="14065878" cy="7341131"/>
            </a:xfrm>
            <a:prstGeom prst="roundRect">
              <a:avLst>
                <a:gd name="adj" fmla="val 1185"/>
              </a:avLst>
            </a:prstGeom>
            <a:solidFill>
              <a:schemeClr val="bg1">
                <a:alpha val="50000"/>
              </a:schemeClr>
            </a:solidFill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2704" y="861120"/>
              <a:ext cx="13425297" cy="9448740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Em mơ mình là cánh én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Gọi nắng xuân về muôn nơi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Trong veo nỗi niềm thương mến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Hoà trong rộn rã tiếng cười.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 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Em mơ mình là cơn gió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Giữa ngày nắng hạ nồng oi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Cùng mây bay đi đây đó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Đem mưa dịu mát muôn nơi.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 </a:t>
              </a: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Em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mơ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là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vầng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trăng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tỏ</a:t>
              </a:r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Lung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linh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giữa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trời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thu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xanh</a:t>
              </a:r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Vui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cùng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những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ngôi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sao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nhỏ</a:t>
              </a:r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Như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ngàn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đôi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mắt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long </a:t>
              </a:r>
              <a:r>
                <a:rPr lang="en-US" sz="32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lanh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.</a:t>
              </a: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en-US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Em </a:t>
              </a:r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mơ mình là ngọn lửa</a:t>
              </a:r>
            </a:p>
            <a:p>
              <a:pPr algn="just"/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Xua </a:t>
              </a:r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tan giá lạnh mùa đông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Đàn chim vui bay về tổ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Bữa cơm chiều quê ấm nồng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...</a:t>
              </a:r>
              <a:endParaRPr lang="en-US" sz="32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endParaRPr lang="vi-VN" sz="32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Yêu từng dặm dài đất nước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Em mơ về con đường xa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Bốn mùa còn bao mơ ước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Ở phía chân trời bao la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.</a:t>
              </a:r>
            </a:p>
            <a:p>
              <a:pPr algn="r"/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(Nguyễn L</a:t>
              </a:r>
              <a:r>
                <a:rPr lang="en-US" sz="32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ã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 </a:t>
              </a:r>
              <a:r>
                <a:rPr lang="en-US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</a:t>
              </a:r>
              <a:r>
                <a:rPr lang="vi-VN" sz="32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hắng)</a:t>
              </a:r>
              <a:endParaRPr lang="vi-VN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630277" y="4851655"/>
            <a:ext cx="1284662" cy="1195078"/>
          </a:xfrm>
          <a:custGeom>
            <a:avLst/>
            <a:gdLst/>
            <a:ahLst/>
            <a:cxnLst/>
            <a:rect l="l" t="t" r="r" b="b"/>
            <a:pathLst>
              <a:path w="2770740" h="2204958">
                <a:moveTo>
                  <a:pt x="0" y="0"/>
                </a:moveTo>
                <a:lnTo>
                  <a:pt x="2770740" y="0"/>
                </a:lnTo>
                <a:lnTo>
                  <a:pt x="2770740" y="2204958"/>
                </a:lnTo>
                <a:lnTo>
                  <a:pt x="0" y="2204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93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01999" y="2709481"/>
            <a:ext cx="1947691" cy="1513024"/>
          </a:xfrm>
          <a:custGeom>
            <a:avLst/>
            <a:gdLst/>
            <a:ahLst/>
            <a:cxnLst/>
            <a:rect l="l" t="t" r="r" b="b"/>
            <a:pathLst>
              <a:path w="3462180" h="2791578">
                <a:moveTo>
                  <a:pt x="0" y="0"/>
                </a:moveTo>
                <a:lnTo>
                  <a:pt x="3462180" y="0"/>
                </a:lnTo>
                <a:lnTo>
                  <a:pt x="3462180" y="2791578"/>
                </a:lnTo>
                <a:lnTo>
                  <a:pt x="0" y="2791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26678" y="7791289"/>
            <a:ext cx="2510252" cy="2020837"/>
          </a:xfrm>
          <a:custGeom>
            <a:avLst/>
            <a:gdLst/>
            <a:ahLst/>
            <a:cxnLst/>
            <a:rect l="l" t="t" r="r" b="b"/>
            <a:pathLst>
              <a:path w="3115781" h="2571545">
                <a:moveTo>
                  <a:pt x="0" y="0"/>
                </a:moveTo>
                <a:lnTo>
                  <a:pt x="3115780" y="0"/>
                </a:lnTo>
                <a:lnTo>
                  <a:pt x="3115780" y="2571545"/>
                </a:lnTo>
                <a:lnTo>
                  <a:pt x="0" y="25715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508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973873" y="8693826"/>
            <a:ext cx="1861100" cy="1265689"/>
          </a:xfrm>
          <a:custGeom>
            <a:avLst/>
            <a:gdLst/>
            <a:ahLst/>
            <a:cxnLst/>
            <a:rect l="l" t="t" r="r" b="b"/>
            <a:pathLst>
              <a:path w="3451030" h="2903916">
                <a:moveTo>
                  <a:pt x="0" y="0"/>
                </a:moveTo>
                <a:lnTo>
                  <a:pt x="3451030" y="0"/>
                </a:lnTo>
                <a:lnTo>
                  <a:pt x="3451030" y="2903915"/>
                </a:lnTo>
                <a:lnTo>
                  <a:pt x="0" y="29039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rcRect/>
            <a:stretch>
              <a:fillRect r="-442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23009" y="5738463"/>
            <a:ext cx="3351761" cy="4548537"/>
          </a:xfrm>
          <a:custGeom>
            <a:avLst/>
            <a:gdLst/>
            <a:ahLst/>
            <a:cxnLst/>
            <a:rect l="l" t="t" r="r" b="b"/>
            <a:pathLst>
              <a:path w="4115022" h="5370655">
                <a:moveTo>
                  <a:pt x="0" y="0"/>
                </a:moveTo>
                <a:lnTo>
                  <a:pt x="4115022" y="0"/>
                </a:lnTo>
                <a:lnTo>
                  <a:pt x="4115022" y="5370655"/>
                </a:lnTo>
                <a:lnTo>
                  <a:pt x="0" y="53706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3348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838200" y="-601941"/>
            <a:ext cx="17051990" cy="2475191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57403" y="1837072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1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675412" y="4278736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2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744856" y="6628619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3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26" name="Cloud 25"/>
          <p:cNvSpPr/>
          <p:nvPr/>
        </p:nvSpPr>
        <p:spPr>
          <a:xfrm>
            <a:off x="14644944" y="2650960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4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14714388" y="5000843"/>
            <a:ext cx="1069768" cy="8500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SVN-Yahoo" panose="02040603050506020204" pitchFamily="18" charset="0"/>
              </a:rPr>
              <a:t>5</a:t>
            </a:r>
            <a:endParaRPr lang="en-US" sz="4800" dirty="0">
              <a:solidFill>
                <a:schemeClr val="tx1"/>
              </a:solidFill>
              <a:latin typeface="SVN-Yaho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4817" y="7985419"/>
            <a:ext cx="9577646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2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63" y="22060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09867" y="-1906793"/>
            <a:ext cx="5578133" cy="2935493"/>
          </a:xfrm>
          <a:custGeom>
            <a:avLst/>
            <a:gdLst/>
            <a:ahLst/>
            <a:cxnLst/>
            <a:rect l="l" t="t" r="r" b="b"/>
            <a:pathLst>
              <a:path w="5578133" h="2935493">
                <a:moveTo>
                  <a:pt x="0" y="0"/>
                </a:moveTo>
                <a:lnTo>
                  <a:pt x="5578133" y="0"/>
                </a:lnTo>
                <a:lnTo>
                  <a:pt x="5578133" y="2935493"/>
                </a:lnTo>
                <a:lnTo>
                  <a:pt x="0" y="29354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18459" y="-2820924"/>
            <a:ext cx="7315200" cy="3849624"/>
          </a:xfrm>
          <a:custGeom>
            <a:avLst/>
            <a:gdLst/>
            <a:ahLst/>
            <a:cxnLst/>
            <a:rect l="l" t="t" r="r" b="b"/>
            <a:pathLst>
              <a:path w="7315200" h="3849624">
                <a:moveTo>
                  <a:pt x="0" y="0"/>
                </a:moveTo>
                <a:lnTo>
                  <a:pt x="7315200" y="0"/>
                </a:lnTo>
                <a:lnTo>
                  <a:pt x="7315200" y="3849624"/>
                </a:lnTo>
                <a:lnTo>
                  <a:pt x="0" y="384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96478" y="1906793"/>
            <a:ext cx="1725644" cy="2057400"/>
          </a:xfrm>
          <a:custGeom>
            <a:avLst/>
            <a:gdLst/>
            <a:ahLst/>
            <a:cxnLst/>
            <a:rect l="l" t="t" r="r" b="b"/>
            <a:pathLst>
              <a:path w="1725644" h="2057400">
                <a:moveTo>
                  <a:pt x="0" y="0"/>
                </a:moveTo>
                <a:lnTo>
                  <a:pt x="1725644" y="0"/>
                </a:lnTo>
                <a:lnTo>
                  <a:pt x="172564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50062" y="-1911311"/>
            <a:ext cx="5578133" cy="2935493"/>
          </a:xfrm>
          <a:custGeom>
            <a:avLst/>
            <a:gdLst/>
            <a:ahLst/>
            <a:cxnLst/>
            <a:rect l="l" t="t" r="r" b="b"/>
            <a:pathLst>
              <a:path w="5578133" h="2935493">
                <a:moveTo>
                  <a:pt x="0" y="0"/>
                </a:moveTo>
                <a:lnTo>
                  <a:pt x="5578133" y="0"/>
                </a:lnTo>
                <a:lnTo>
                  <a:pt x="5578133" y="2935493"/>
                </a:lnTo>
                <a:lnTo>
                  <a:pt x="0" y="29354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90257" y="-1915829"/>
            <a:ext cx="5578133" cy="2935493"/>
          </a:xfrm>
          <a:custGeom>
            <a:avLst/>
            <a:gdLst/>
            <a:ahLst/>
            <a:cxnLst/>
            <a:rect l="l" t="t" r="r" b="b"/>
            <a:pathLst>
              <a:path w="5578133" h="2935493">
                <a:moveTo>
                  <a:pt x="0" y="0"/>
                </a:moveTo>
                <a:lnTo>
                  <a:pt x="5578134" y="0"/>
                </a:lnTo>
                <a:lnTo>
                  <a:pt x="5578134" y="2935492"/>
                </a:lnTo>
                <a:lnTo>
                  <a:pt x="0" y="2935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878" y="2183018"/>
            <a:ext cx="1725644" cy="2057400"/>
          </a:xfrm>
          <a:custGeom>
            <a:avLst/>
            <a:gdLst/>
            <a:ahLst/>
            <a:cxnLst/>
            <a:rect l="l" t="t" r="r" b="b"/>
            <a:pathLst>
              <a:path w="1725644" h="2057400">
                <a:moveTo>
                  <a:pt x="0" y="0"/>
                </a:moveTo>
                <a:lnTo>
                  <a:pt x="1725644" y="0"/>
                </a:lnTo>
                <a:lnTo>
                  <a:pt x="172564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33719" y="0"/>
            <a:ext cx="5117463" cy="2693065"/>
          </a:xfrm>
          <a:custGeom>
            <a:avLst/>
            <a:gdLst/>
            <a:ahLst/>
            <a:cxnLst/>
            <a:rect l="l" t="t" r="r" b="b"/>
            <a:pathLst>
              <a:path w="5117463" h="2693065">
                <a:moveTo>
                  <a:pt x="0" y="0"/>
                </a:moveTo>
                <a:lnTo>
                  <a:pt x="5117463" y="0"/>
                </a:lnTo>
                <a:lnTo>
                  <a:pt x="5117463" y="2693065"/>
                </a:lnTo>
                <a:lnTo>
                  <a:pt x="0" y="26930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3804256" y="0"/>
            <a:ext cx="5117463" cy="2693065"/>
          </a:xfrm>
          <a:custGeom>
            <a:avLst/>
            <a:gdLst/>
            <a:ahLst/>
            <a:cxnLst/>
            <a:rect l="l" t="t" r="r" b="b"/>
            <a:pathLst>
              <a:path w="5117463" h="2693065">
                <a:moveTo>
                  <a:pt x="5117463" y="0"/>
                </a:moveTo>
                <a:lnTo>
                  <a:pt x="0" y="0"/>
                </a:lnTo>
                <a:lnTo>
                  <a:pt x="0" y="2693065"/>
                </a:lnTo>
                <a:lnTo>
                  <a:pt x="5117463" y="2693065"/>
                </a:lnTo>
                <a:lnTo>
                  <a:pt x="511746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3999729" y="3767928"/>
            <a:ext cx="5881799" cy="1596178"/>
            <a:chOff x="533400" y="2530254"/>
            <a:chExt cx="6781800" cy="2937688"/>
          </a:xfrm>
        </p:grpSpPr>
        <p:sp>
          <p:nvSpPr>
            <p:cNvPr id="14" name="Cloud 13"/>
            <p:cNvSpPr/>
            <p:nvPr/>
          </p:nvSpPr>
          <p:spPr>
            <a:xfrm>
              <a:off x="533400" y="2530254"/>
              <a:ext cx="6781800" cy="293768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05736" y="2983384"/>
              <a:ext cx="4222547" cy="2068137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143864" y="3772544"/>
            <a:ext cx="5881799" cy="1596178"/>
            <a:chOff x="533400" y="2530254"/>
            <a:chExt cx="6781800" cy="2937688"/>
          </a:xfrm>
        </p:grpSpPr>
        <p:sp>
          <p:nvSpPr>
            <p:cNvPr id="17" name="Cloud 16"/>
            <p:cNvSpPr/>
            <p:nvPr/>
          </p:nvSpPr>
          <p:spPr>
            <a:xfrm>
              <a:off x="533400" y="2530254"/>
              <a:ext cx="6781800" cy="293768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09516" y="2931476"/>
              <a:ext cx="3988688" cy="2068137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muôn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09162" y="6116749"/>
            <a:ext cx="5881799" cy="1596179"/>
            <a:chOff x="533400" y="2530254"/>
            <a:chExt cx="6781800" cy="2937688"/>
          </a:xfrm>
        </p:grpSpPr>
        <p:sp>
          <p:nvSpPr>
            <p:cNvPr id="20" name="Cloud 19"/>
            <p:cNvSpPr/>
            <p:nvPr/>
          </p:nvSpPr>
          <p:spPr>
            <a:xfrm>
              <a:off x="533400" y="2530254"/>
              <a:ext cx="6781800" cy="293768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91805" y="2910515"/>
              <a:ext cx="3634933" cy="206813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nỗi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niềm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035061" y="6100641"/>
            <a:ext cx="5881799" cy="1596179"/>
            <a:chOff x="533400" y="2530254"/>
            <a:chExt cx="6781800" cy="2937688"/>
          </a:xfrm>
        </p:grpSpPr>
        <p:sp>
          <p:nvSpPr>
            <p:cNvPr id="23" name="Cloud 22"/>
            <p:cNvSpPr/>
            <p:nvPr/>
          </p:nvSpPr>
          <p:spPr>
            <a:xfrm>
              <a:off x="533400" y="2530254"/>
              <a:ext cx="6781800" cy="293768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53555" y="2940161"/>
              <a:ext cx="3143074" cy="206813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nồng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oi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7362" y="4535903"/>
            <a:ext cx="5248408" cy="575109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185236" y="8158293"/>
            <a:ext cx="6810207" cy="1596179"/>
            <a:chOff x="533400" y="2530254"/>
            <a:chExt cx="6781800" cy="2937688"/>
          </a:xfrm>
        </p:grpSpPr>
        <p:sp>
          <p:nvSpPr>
            <p:cNvPr id="26" name="Cloud 19"/>
            <p:cNvSpPr/>
            <p:nvPr/>
          </p:nvSpPr>
          <p:spPr>
            <a:xfrm>
              <a:off x="533400" y="2530254"/>
              <a:ext cx="6781800" cy="293768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5063" y="3027996"/>
              <a:ext cx="6218473" cy="206813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lạnh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2275" y="1011532"/>
            <a:ext cx="16235055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1002</Words>
  <Application>Microsoft Office PowerPoint</Application>
  <PresentationFormat>Custom</PresentationFormat>
  <Paragraphs>262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SVN-Newton</vt:lpstr>
      <vt:lpstr>思源黑体</vt:lpstr>
      <vt:lpstr>#9Slide07 HoneyCream</vt:lpstr>
      <vt:lpstr>#9Slide03 SVNNeutraface 2</vt:lpstr>
      <vt:lpstr>Open Sans</vt:lpstr>
      <vt:lpstr>字魂131号-酷乐潮玩体</vt:lpstr>
      <vt:lpstr>Times New Roman</vt:lpstr>
      <vt:lpstr>SVN-Yahoo</vt:lpstr>
      <vt:lpstr>Wingdings</vt:lpstr>
      <vt:lpstr>思源黑体 CN Medium</vt:lpstr>
      <vt:lpstr>Calibri</vt:lpstr>
      <vt:lpstr>Arial</vt:lpstr>
      <vt:lpstr>Cambria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Spring Presentation in Blue Green and Pink Hand Drawn Style</dc:title>
  <cp:lastModifiedBy>Laptop T&amp;T</cp:lastModifiedBy>
  <cp:revision>29</cp:revision>
  <dcterms:created xsi:type="dcterms:W3CDTF">2006-08-16T00:00:00Z</dcterms:created>
  <dcterms:modified xsi:type="dcterms:W3CDTF">2023-11-07T06:14:20Z</dcterms:modified>
  <dc:identifier>DAFxZa246i0</dc:identifier>
</cp:coreProperties>
</file>