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Lst>
  <p:sldIdLst>
    <p:sldId id="274" r:id="rId4"/>
    <p:sldId id="280" r:id="rId5"/>
    <p:sldId id="270" r:id="rId6"/>
    <p:sldId id="285" r:id="rId7"/>
    <p:sldId id="284" r:id="rId8"/>
    <p:sldId id="281" r:id="rId9"/>
    <p:sldId id="268" r:id="rId10"/>
    <p:sldId id="289" r:id="rId11"/>
    <p:sldId id="290" r:id="rId12"/>
    <p:sldId id="287" r:id="rId13"/>
    <p:sldId id="275" r:id="rId14"/>
    <p:sldId id="291" r:id="rId15"/>
    <p:sldId id="292" r:id="rId16"/>
    <p:sldId id="293" r:id="rId17"/>
    <p:sldId id="282" r:id="rId18"/>
    <p:sldId id="294" r:id="rId19"/>
    <p:sldId id="256" r:id="rId20"/>
    <p:sldId id="286" r:id="rId21"/>
  </p:sldIdLst>
  <p:sldSz cx="18288000" cy="10287000"/>
  <p:notesSz cx="6858000" cy="9144000"/>
  <p:embeddedFontLst>
    <p:embeddedFont>
      <p:font typeface="#9Slide07 HoneyCream" pitchFamily="2" charset="0"/>
      <p:regular r:id="rId22"/>
    </p:embeddedFont>
    <p:embeddedFont>
      <p:font typeface="SVN-Newton" panose="02040603050506020204" pitchFamily="18" charset="0"/>
      <p:regular r:id="rId23"/>
    </p:embeddedFont>
    <p:embeddedFont>
      <p:font typeface="#9Slide03 AmpleSoft Bold" panose="02000000000000000000" pitchFamily="2" charset="0"/>
      <p:regular r:id="rId24"/>
    </p:embeddedFont>
    <p:embeddedFont>
      <p:font typeface="Caveat Brush" panose="020B0604020202020204" charset="0"/>
      <p:regular r:id="rId25"/>
    </p:embeddedFont>
    <p:embeddedFont>
      <p:font typeface="#9Slide03 IcielNovecento sans E" panose="00000900000000000000" pitchFamily="2" charset="0"/>
      <p:bold r:id="rId26"/>
    </p:embeddedFont>
    <p:embeddedFont>
      <p:font typeface="Calibri" panose="020F0502020204030204" pitchFamily="34" charset="0"/>
      <p:regular r:id="rId27"/>
      <p:bold r:id="rId28"/>
      <p:italic r:id="rId29"/>
      <p:boldItalic r:id="rId30"/>
    </p:embeddedFont>
    <p:embeddedFont>
      <p:font typeface="Roboto" panose="02000000000000000000" pitchFamily="2"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font" Target="fonts/font1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10/13/2023</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2155644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0175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092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3980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9355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0157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0146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000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4206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899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1905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352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2134745183"/>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17159021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7" Type="http://schemas.openxmlformats.org/officeDocument/2006/relationships/image" Target="../media/image21.png"/><Relationship Id="rId12"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5.wdp"/><Relationship Id="rId4" Type="http://schemas.openxmlformats.org/officeDocument/2006/relationships/image" Target="../media/image65.sv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9.png"/><Relationship Id="rId3" Type="http://schemas.openxmlformats.org/officeDocument/2006/relationships/image" Target="../media/image65.sv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 Id="rId1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4.png"/><Relationship Id="rId1" Type="http://schemas.openxmlformats.org/officeDocument/2006/relationships/slideLayout" Target="../slideLayouts/slideLayout19.xml"/><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65.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65.sv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65.sv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76300"/>
            <a:ext cx="16659891" cy="12081599"/>
          </a:xfrm>
          <a:prstGeom prst="rect">
            <a:avLst/>
          </a:prstGeom>
        </p:spPr>
      </p:pic>
      <p:sp>
        <p:nvSpPr>
          <p:cNvPr id="10" name="TextBox 10"/>
          <p:cNvSpPr txBox="1"/>
          <p:nvPr/>
        </p:nvSpPr>
        <p:spPr>
          <a:xfrm>
            <a:off x="4974926" y="2661378"/>
            <a:ext cx="8338148" cy="1501308"/>
          </a:xfrm>
          <a:prstGeom prst="rect">
            <a:avLst/>
          </a:prstGeom>
        </p:spPr>
        <p:txBody>
          <a:bodyPr lIns="0" tIns="0" rIns="0" bIns="0" rtlCol="0" anchor="t">
            <a:spAutoFit/>
          </a:bodyPr>
          <a:lstStyle/>
          <a:p>
            <a:pPr algn="ctr">
              <a:lnSpc>
                <a:spcPts val="11011"/>
              </a:lnSpc>
            </a:pPr>
            <a:endParaRPr lang="en-US" sz="12100" spc="-193" dirty="0">
              <a:solidFill>
                <a:srgbClr val="F8AB2B"/>
              </a:solidFill>
              <a:latin typeface="Caveat Brush"/>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1" y="8267700"/>
            <a:ext cx="1631815" cy="16744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6918" y="-397492"/>
            <a:ext cx="3809524" cy="3809524"/>
          </a:xfrm>
          <a:prstGeom prst="rect">
            <a:avLst/>
          </a:prstGeom>
        </p:spPr>
      </p:pic>
      <p:pic>
        <p:nvPicPr>
          <p:cNvPr id="16" name="Picture 15"/>
          <p:cNvPicPr>
            <a:picLocks noChangeAspect="1"/>
          </p:cNvPicPr>
          <p:nvPr/>
        </p:nvPicPr>
        <p:blipFill>
          <a:blip r:embed="rId6"/>
          <a:stretch>
            <a:fillRect/>
          </a:stretch>
        </p:blipFill>
        <p:spPr>
          <a:xfrm>
            <a:off x="2611698" y="1790700"/>
            <a:ext cx="11327350" cy="8364437"/>
          </a:xfrm>
          <a:prstGeom prst="rect">
            <a:avLst/>
          </a:prstGeom>
        </p:spPr>
      </p:pic>
    </p:spTree>
    <p:extLst>
      <p:ext uri="{BB962C8B-B14F-4D97-AF65-F5344CB8AC3E}">
        <p14:creationId xmlns:p14="http://schemas.microsoft.com/office/powerpoint/2010/main" val="358769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026" name="Picture 2" descr="A Genetic Mutation Could Explain How Beethoven Died | Discover Magazin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100" l="10000" r="92050"/>
                    </a14:imgEffect>
                  </a14:imgLayer>
                </a14:imgProps>
              </a:ext>
              <a:ext uri="{28A0092B-C50C-407E-A947-70E740481C1C}">
                <a14:useLocalDpi xmlns:a14="http://schemas.microsoft.com/office/drawing/2010/main" val="0"/>
              </a:ext>
            </a:extLst>
          </a:blip>
          <a:srcRect/>
          <a:stretch>
            <a:fillRect/>
          </a:stretch>
        </p:blipFill>
        <p:spPr bwMode="auto">
          <a:xfrm>
            <a:off x="-762000" y="5596350"/>
            <a:ext cx="4931794" cy="493179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2740967" y="1965862"/>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tiếng nhạc </a:t>
                </a:r>
              </a:p>
              <a:p>
                <a:pPr algn="ctr"/>
                <a:r>
                  <a:rPr lang="vi-VN" sz="4800" dirty="0" smtClean="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490412" y="250003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dòng sông </a:t>
                </a:r>
              </a:p>
              <a:p>
                <a:pPr algn="ctr"/>
                <a:r>
                  <a:rPr lang="vi-VN" sz="4800" dirty="0" smtClean="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4743" y="7926442"/>
            <a:ext cx="5238721" cy="2601702"/>
          </a:xfrm>
          <a:prstGeom prst="rect">
            <a:avLst/>
          </a:prstGeom>
        </p:spPr>
      </p:pic>
      <p:pic>
        <p:nvPicPr>
          <p:cNvPr id="9" name="Picture 8"/>
          <p:cNvPicPr>
            <a:picLocks noChangeAspect="1"/>
          </p:cNvPicPr>
          <p:nvPr/>
        </p:nvPicPr>
        <p:blipFill>
          <a:blip r:embed="rId12"/>
          <a:stretch>
            <a:fillRect/>
          </a:stretch>
        </p:blipFill>
        <p:spPr>
          <a:xfrm>
            <a:off x="1262716" y="569927"/>
            <a:ext cx="15686368" cy="2505673"/>
          </a:xfrm>
          <a:prstGeom prst="rect">
            <a:avLst/>
          </a:prstGeom>
        </p:spPr>
      </p:pic>
    </p:spTree>
    <p:extLst>
      <p:ext uri="{BB962C8B-B14F-4D97-AF65-F5344CB8AC3E}">
        <p14:creationId xmlns:p14="http://schemas.microsoft.com/office/powerpoint/2010/main" val="39738017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randombar(horizontal)">
                                      <p:cBhvr>
                                        <p:cTn id="13" dur="500"/>
                                        <p:tgtEl>
                                          <p:spTgt spid="50"/>
                                        </p:tgtEl>
                                      </p:cBhvr>
                                    </p:animEffect>
                                  </p:childTnLst>
                                </p:cTn>
                              </p:par>
                              <p:par>
                                <p:cTn id="14" presetID="14"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additive="base">
                                        <p:cTn id="21" dur="500" fill="hold"/>
                                        <p:tgtEl>
                                          <p:spTgt spid="51"/>
                                        </p:tgtEl>
                                        <p:attrNameLst>
                                          <p:attrName>ppt_x</p:attrName>
                                        </p:attrNameLst>
                                      </p:cBhvr>
                                      <p:tavLst>
                                        <p:tav tm="0">
                                          <p:val>
                                            <p:strVal val="0-#ppt_w/2"/>
                                          </p:val>
                                        </p:tav>
                                        <p:tav tm="100000">
                                          <p:val>
                                            <p:strVal val="#ppt_x"/>
                                          </p:val>
                                        </p:tav>
                                      </p:tavLst>
                                    </p:anim>
                                    <p:anim calcmode="lin" valueType="num">
                                      <p:cBhvr additive="base">
                                        <p:cTn id="22"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7584" y="16233"/>
            <a:ext cx="18270415"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duotone>
                  <a:schemeClr val="accent2">
                    <a:shade val="45000"/>
                    <a:satMod val="135000"/>
                  </a:schemeClr>
                  <a:prstClr val="white"/>
                </a:duotone>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rgbClr val="EDEDED"/>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7" name="Picture 16"/>
          <p:cNvPicPr>
            <a:picLocks noChangeAspect="1"/>
          </p:cNvPicPr>
          <p:nvPr/>
        </p:nvPicPr>
        <p:blipFill>
          <a:blip r:embed="rId4"/>
          <a:stretch>
            <a:fillRect/>
          </a:stretch>
        </p:blipFill>
        <p:spPr>
          <a:xfrm>
            <a:off x="1181722" y="637775"/>
            <a:ext cx="16448434" cy="2639797"/>
          </a:xfrm>
          <a:prstGeom prst="rect">
            <a:avLst/>
          </a:prstGeom>
        </p:spPr>
      </p:pic>
      <p:grpSp>
        <p:nvGrpSpPr>
          <p:cNvPr id="31" name="Group 30"/>
          <p:cNvGrpSpPr/>
          <p:nvPr/>
        </p:nvGrpSpPr>
        <p:grpSpPr>
          <a:xfrm>
            <a:off x="2536355" y="4165987"/>
            <a:ext cx="5913154" cy="1952457"/>
            <a:chOff x="2045830" y="4120843"/>
            <a:chExt cx="5913154" cy="1952457"/>
          </a:xfrm>
        </p:grpSpPr>
        <p:grpSp>
          <p:nvGrpSpPr>
            <p:cNvPr id="12" name="Group 11"/>
            <p:cNvGrpSpPr/>
            <p:nvPr/>
          </p:nvGrpSpPr>
          <p:grpSpPr>
            <a:xfrm>
              <a:off x="2045830" y="4716470"/>
              <a:ext cx="4422197" cy="910895"/>
              <a:chOff x="1521403" y="3491690"/>
              <a:chExt cx="4422197" cy="910895"/>
            </a:xfrm>
          </p:grpSpPr>
          <p:sp>
            <p:nvSpPr>
              <p:cNvPr id="48" name="Rounded Rectangle 47"/>
              <p:cNvSpPr/>
              <p:nvPr/>
            </p:nvSpPr>
            <p:spPr>
              <a:xfrm>
                <a:off x="1521403" y="3491690"/>
                <a:ext cx="4422197" cy="910895"/>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smtClean="0">
                    <a:solidFill>
                      <a:sysClr val="windowText" lastClr="000000"/>
                    </a:solidFill>
                  </a:rPr>
                  <a:t>           </a:t>
                </a:r>
                <a:r>
                  <a:rPr lang="en-US" sz="4800" dirty="0" err="1" smtClean="0">
                    <a:solidFill>
                      <a:sysClr val="windowText" lastClr="000000"/>
                    </a:solidFill>
                  </a:rPr>
                  <a:t>như</a:t>
                </a:r>
                <a:r>
                  <a:rPr lang="en-US" sz="4800" dirty="0" smtClean="0">
                    <a:solidFill>
                      <a:sysClr val="windowText" lastClr="000000"/>
                    </a:solidFill>
                  </a:rPr>
                  <a:t> </a:t>
                </a:r>
                <a:r>
                  <a:rPr lang="en-US" sz="4800" dirty="0" err="1" smtClean="0">
                    <a:solidFill>
                      <a:sysClr val="windowText" lastClr="000000"/>
                    </a:solidFill>
                  </a:rPr>
                  <a:t>bụt</a:t>
                </a:r>
                <a:endParaRPr lang="en-US" sz="4800" dirty="0">
                  <a:solidFill>
                    <a:sysClr val="windowText" lastClr="000000"/>
                  </a:solidFill>
                </a:endParaRPr>
              </a:p>
            </p:txBody>
          </p:sp>
          <p:sp>
            <p:nvSpPr>
              <p:cNvPr id="9" name="Rectangle 8"/>
              <p:cNvSpPr/>
              <p:nvPr/>
            </p:nvSpPr>
            <p:spPr>
              <a:xfrm>
                <a:off x="1676400" y="3543300"/>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a:t>
                </a:r>
                <a:endParaRPr lang="en-US" sz="4400" dirty="0">
                  <a:solidFill>
                    <a:schemeClr val="tx1"/>
                  </a:solidFill>
                </a:endParaRPr>
              </a:p>
            </p:txBody>
          </p:sp>
        </p:grpSp>
        <p:pic>
          <p:nvPicPr>
            <p:cNvPr id="18" name="Picture 2" descr="ông bụt Tiếng Anh là gì"/>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7190" l="10000" r="90000">
                          <a14:foregroundMark x1="53613" y1="25950" x2="57871" y2="46281"/>
                          <a14:foregroundMark x1="49613" y1="6446" x2="40000" y2="14132"/>
                          <a14:foregroundMark x1="37032" y1="9008" x2="37032" y2="9008"/>
                        </a14:backgroundRemoval>
                      </a14:imgEffect>
                    </a14:imgLayer>
                  </a14:imgProps>
                </a:ext>
                <a:ext uri="{28A0092B-C50C-407E-A947-70E740481C1C}">
                  <a14:useLocalDpi xmlns:a14="http://schemas.microsoft.com/office/drawing/2010/main" val="0"/>
                </a:ext>
              </a:extLst>
            </a:blip>
            <a:srcRect/>
            <a:stretch>
              <a:fillRect/>
            </a:stretch>
          </p:blipFill>
          <p:spPr bwMode="auto">
            <a:xfrm>
              <a:off x="5457903" y="4120843"/>
              <a:ext cx="2501081" cy="19524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9677400" y="4412042"/>
            <a:ext cx="6408470" cy="1661258"/>
            <a:chOff x="8069530" y="4249718"/>
            <a:chExt cx="6408470" cy="1661258"/>
          </a:xfrm>
        </p:grpSpPr>
        <p:grpSp>
          <p:nvGrpSpPr>
            <p:cNvPr id="11" name="Group 10"/>
            <p:cNvGrpSpPr/>
            <p:nvPr/>
          </p:nvGrpSpPr>
          <p:grpSpPr>
            <a:xfrm>
              <a:off x="8069530" y="4710633"/>
              <a:ext cx="4422197" cy="914400"/>
              <a:chOff x="1521403" y="4720864"/>
              <a:chExt cx="4422197" cy="914400"/>
            </a:xfrm>
          </p:grpSpPr>
          <p:sp>
            <p:nvSpPr>
              <p:cNvPr id="49" name="Rounded Rectangle 48"/>
              <p:cNvSpPr/>
              <p:nvPr/>
            </p:nvSpPr>
            <p:spPr>
              <a:xfrm>
                <a:off x="1521403" y="4720864"/>
                <a:ext cx="4422197" cy="914400"/>
              </a:xfrm>
              <a:prstGeom prst="roundRect">
                <a:avLst/>
              </a:prstGeom>
              <a:solidFill>
                <a:schemeClr val="bg1"/>
              </a:solidFill>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smtClean="0">
                    <a:solidFill>
                      <a:sysClr val="windowText" lastClr="000000"/>
                    </a:solidFill>
                  </a:rPr>
                  <a:t>             </a:t>
                </a:r>
                <a:r>
                  <a:rPr lang="en-US" sz="4800" dirty="0" err="1" smtClean="0">
                    <a:solidFill>
                      <a:sysClr val="windowText" lastClr="000000"/>
                    </a:solidFill>
                  </a:rPr>
                  <a:t>như</a:t>
                </a:r>
                <a:r>
                  <a:rPr lang="en-US" sz="4800" dirty="0" smtClean="0">
                    <a:solidFill>
                      <a:sysClr val="windowText" lastClr="000000"/>
                    </a:solidFill>
                  </a:rPr>
                  <a:t> than</a:t>
                </a:r>
                <a:endParaRPr lang="en-US" sz="4800" dirty="0">
                  <a:solidFill>
                    <a:sysClr val="windowText" lastClr="000000"/>
                  </a:solidFill>
                </a:endParaRPr>
              </a:p>
            </p:txBody>
          </p:sp>
          <p:sp>
            <p:nvSpPr>
              <p:cNvPr id="29" name="Rectangle 28"/>
              <p:cNvSpPr/>
              <p:nvPr/>
            </p:nvSpPr>
            <p:spPr>
              <a:xfrm>
                <a:off x="1676400" y="4783646"/>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a:t>
                </a:r>
                <a:endParaRPr lang="en-US" sz="4400" dirty="0">
                  <a:solidFill>
                    <a:schemeClr val="tx1"/>
                  </a:solidFill>
                </a:endParaRPr>
              </a:p>
            </p:txBody>
          </p:sp>
        </p:grpSp>
        <p:pic>
          <p:nvPicPr>
            <p:cNvPr id="20" name="Picture 6" descr="Tư vấn công bố hợp quy sản phẩm than đá"/>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11814175" y="4249718"/>
              <a:ext cx="2663825" cy="1661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1475162" y="6141131"/>
            <a:ext cx="6085031" cy="1469316"/>
            <a:chOff x="2016801" y="6101859"/>
            <a:chExt cx="6085031" cy="1469316"/>
          </a:xfrm>
        </p:grpSpPr>
        <p:grpSp>
          <p:nvGrpSpPr>
            <p:cNvPr id="34" name="Group 33"/>
            <p:cNvGrpSpPr/>
            <p:nvPr/>
          </p:nvGrpSpPr>
          <p:grpSpPr>
            <a:xfrm>
              <a:off x="2016801" y="6379143"/>
              <a:ext cx="4422197" cy="910895"/>
              <a:chOff x="1521403" y="3491690"/>
              <a:chExt cx="4422197" cy="910895"/>
            </a:xfrm>
          </p:grpSpPr>
          <p:sp>
            <p:nvSpPr>
              <p:cNvPr id="35" name="Rounded Rectangle 34"/>
              <p:cNvSpPr/>
              <p:nvPr/>
            </p:nvSpPr>
            <p:spPr>
              <a:xfrm>
                <a:off x="1521403" y="3491690"/>
                <a:ext cx="4422197" cy="910895"/>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smtClean="0">
                    <a:solidFill>
                      <a:sysClr val="windowText" lastClr="000000"/>
                    </a:solidFill>
                  </a:rPr>
                  <a:t>           </a:t>
                </a:r>
                <a:r>
                  <a:rPr lang="en-US" sz="4800" dirty="0" err="1" smtClean="0">
                    <a:solidFill>
                      <a:sysClr val="windowText" lastClr="000000"/>
                    </a:solidFill>
                  </a:rPr>
                  <a:t>như</a:t>
                </a:r>
                <a:r>
                  <a:rPr lang="en-US" sz="4800" dirty="0" smtClean="0">
                    <a:solidFill>
                      <a:sysClr val="windowText" lastClr="000000"/>
                    </a:solidFill>
                  </a:rPr>
                  <a:t> </a:t>
                </a:r>
                <a:r>
                  <a:rPr lang="en-US" sz="4800" dirty="0" err="1" smtClean="0">
                    <a:solidFill>
                      <a:sysClr val="windowText" lastClr="000000"/>
                    </a:solidFill>
                  </a:rPr>
                  <a:t>gấc</a:t>
                </a:r>
                <a:endParaRPr lang="en-US" sz="4800" dirty="0">
                  <a:solidFill>
                    <a:sysClr val="windowText" lastClr="000000"/>
                  </a:solidFill>
                </a:endParaRPr>
              </a:p>
            </p:txBody>
          </p:sp>
          <p:sp>
            <p:nvSpPr>
              <p:cNvPr id="36" name="Rectangle 35"/>
              <p:cNvSpPr/>
              <p:nvPr/>
            </p:nvSpPr>
            <p:spPr>
              <a:xfrm>
                <a:off x="1676400" y="3543300"/>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a:t>
                </a:r>
                <a:endParaRPr lang="en-US" sz="4400" dirty="0">
                  <a:solidFill>
                    <a:schemeClr val="tx1"/>
                  </a:solidFill>
                </a:endParaRPr>
              </a:p>
            </p:txBody>
          </p:sp>
        </p:grpSp>
        <p:pic>
          <p:nvPicPr>
            <p:cNvPr id="21" name="Picture 8" descr="Quả gấc trong Tiếng Anh là gì: Định Nghĩa &amp; Ví dụ"/>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7858" y="6101859"/>
              <a:ext cx="2203974" cy="1469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9185192" y="5934163"/>
            <a:ext cx="5352779" cy="1637012"/>
            <a:chOff x="8084863" y="5877774"/>
            <a:chExt cx="5352779" cy="1637012"/>
          </a:xfrm>
        </p:grpSpPr>
        <p:grpSp>
          <p:nvGrpSpPr>
            <p:cNvPr id="14" name="Group 13"/>
            <p:cNvGrpSpPr/>
            <p:nvPr/>
          </p:nvGrpSpPr>
          <p:grpSpPr>
            <a:xfrm>
              <a:off x="8084863" y="6339593"/>
              <a:ext cx="4391530" cy="914400"/>
              <a:chOff x="1521403" y="6008549"/>
              <a:chExt cx="4391530" cy="914400"/>
            </a:xfrm>
          </p:grpSpPr>
          <p:sp>
            <p:nvSpPr>
              <p:cNvPr id="50" name="Rounded Rectangle 49"/>
              <p:cNvSpPr/>
              <p:nvPr/>
            </p:nvSpPr>
            <p:spPr>
              <a:xfrm>
                <a:off x="1521403" y="6008549"/>
                <a:ext cx="4391530" cy="914400"/>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smtClean="0">
                    <a:solidFill>
                      <a:sysClr val="windowText" lastClr="000000"/>
                    </a:solidFill>
                  </a:rPr>
                  <a:t>           </a:t>
                </a:r>
                <a:r>
                  <a:rPr lang="en-US" sz="4800" dirty="0" err="1" smtClean="0">
                    <a:solidFill>
                      <a:sysClr val="windowText" lastClr="000000"/>
                    </a:solidFill>
                  </a:rPr>
                  <a:t>như</a:t>
                </a:r>
                <a:r>
                  <a:rPr lang="en-US" sz="4800" dirty="0" smtClean="0">
                    <a:solidFill>
                      <a:sysClr val="windowText" lastClr="000000"/>
                    </a:solidFill>
                  </a:rPr>
                  <a:t> ma</a:t>
                </a:r>
                <a:endParaRPr lang="en-US" sz="4800" dirty="0">
                  <a:solidFill>
                    <a:sysClr val="windowText" lastClr="000000"/>
                  </a:solidFill>
                </a:endParaRPr>
              </a:p>
            </p:txBody>
          </p:sp>
          <p:sp>
            <p:nvSpPr>
              <p:cNvPr id="30" name="Rectangle 29"/>
              <p:cNvSpPr/>
              <p:nvPr/>
            </p:nvSpPr>
            <p:spPr>
              <a:xfrm>
                <a:off x="1689461" y="6059084"/>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a:t>
                </a:r>
                <a:endParaRPr lang="en-US" sz="4400" dirty="0">
                  <a:solidFill>
                    <a:schemeClr val="tx1"/>
                  </a:solidFill>
                </a:endParaRPr>
              </a:p>
            </p:txBody>
          </p:sp>
        </p:grpSp>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96839" l="9654" r="98543">
                          <a14:foregroundMark x1="53552" y1="29285" x2="53552" y2="29285"/>
                          <a14:foregroundMark x1="61020" y1="19468" x2="61020" y2="19468"/>
                          <a14:foregroundMark x1="45537" y1="18469" x2="45537" y2="18469"/>
                          <a14:foregroundMark x1="35883" y1="38436" x2="61020" y2="65890"/>
                          <a14:foregroundMark x1="75592" y1="33111" x2="51366" y2="61564"/>
                          <a14:foregroundMark x1="79599" y1="50915" x2="55191" y2="70383"/>
                          <a14:foregroundMark x1="44080" y1="32779" x2="57195" y2="48918"/>
                          <a14:foregroundMark x1="63388" y1="24293" x2="59381" y2="47587"/>
                          <a14:foregroundMark x1="65392" y1="20133" x2="69945" y2="28952"/>
                          <a14:foregroundMark x1="66485" y1="11314" x2="39891" y2="27621"/>
                          <a14:foregroundMark x1="55191" y1="10815" x2="36794" y2="22463"/>
                          <a14:foregroundMark x1="32240" y1="31281" x2="32240" y2="43428"/>
                          <a14:foregroundMark x1="24226" y1="28952" x2="31876" y2="40100"/>
                          <a14:foregroundMark x1="24590" y1="41098" x2="56284" y2="68552"/>
                          <a14:foregroundMark x1="82149" y1="42097" x2="82149" y2="42097"/>
                          <a14:foregroundMark x1="85246" y1="40100" x2="82149" y2="47587"/>
                          <a14:foregroundMark x1="58834" y1="71880" x2="72495" y2="83527"/>
                        </a14:backgroundRemoval>
                      </a14:imgEffect>
                    </a14:imgLayer>
                  </a14:imgProps>
                </a:ext>
              </a:extLst>
            </a:blip>
            <a:stretch>
              <a:fillRect/>
            </a:stretch>
          </p:blipFill>
          <p:spPr>
            <a:xfrm>
              <a:off x="11942268" y="5877774"/>
              <a:ext cx="1495374" cy="1637012"/>
            </a:xfrm>
            <a:prstGeom prst="rect">
              <a:avLst/>
            </a:prstGeom>
          </p:spPr>
        </p:pic>
      </p:grpSp>
      <p:grpSp>
        <p:nvGrpSpPr>
          <p:cNvPr id="24" name="Group 23"/>
          <p:cNvGrpSpPr/>
          <p:nvPr/>
        </p:nvGrpSpPr>
        <p:grpSpPr>
          <a:xfrm>
            <a:off x="2691352" y="7596949"/>
            <a:ext cx="5758895" cy="1732748"/>
            <a:chOff x="2032041" y="7622134"/>
            <a:chExt cx="5758895" cy="1732748"/>
          </a:xfrm>
        </p:grpSpPr>
        <p:grpSp>
          <p:nvGrpSpPr>
            <p:cNvPr id="37" name="Group 36"/>
            <p:cNvGrpSpPr/>
            <p:nvPr/>
          </p:nvGrpSpPr>
          <p:grpSpPr>
            <a:xfrm>
              <a:off x="2032041" y="8121778"/>
              <a:ext cx="4600988" cy="914400"/>
              <a:chOff x="1521403" y="4720864"/>
              <a:chExt cx="4422197" cy="914400"/>
            </a:xfrm>
          </p:grpSpPr>
          <p:sp>
            <p:nvSpPr>
              <p:cNvPr id="38" name="Rounded Rectangle 37"/>
              <p:cNvSpPr/>
              <p:nvPr/>
            </p:nvSpPr>
            <p:spPr>
              <a:xfrm>
                <a:off x="1521403" y="4720864"/>
                <a:ext cx="4422197" cy="914400"/>
              </a:xfrm>
              <a:prstGeom prst="roundRect">
                <a:avLst/>
              </a:prstGeom>
              <a:solidFill>
                <a:schemeClr val="bg1"/>
              </a:solidFill>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smtClean="0">
                    <a:solidFill>
                      <a:sysClr val="windowText" lastClr="000000"/>
                    </a:solidFill>
                  </a:rPr>
                  <a:t>             </a:t>
                </a:r>
                <a:r>
                  <a:rPr lang="en-US" sz="4800" dirty="0" err="1" smtClean="0">
                    <a:solidFill>
                      <a:sysClr val="windowText" lastClr="000000"/>
                    </a:solidFill>
                  </a:rPr>
                  <a:t>như</a:t>
                </a:r>
                <a:r>
                  <a:rPr lang="en-US" sz="4800" dirty="0" smtClean="0">
                    <a:solidFill>
                      <a:sysClr val="windowText" lastClr="000000"/>
                    </a:solidFill>
                  </a:rPr>
                  <a:t> </a:t>
                </a:r>
                <a:r>
                  <a:rPr lang="en-US" sz="4800" dirty="0" err="1" smtClean="0">
                    <a:solidFill>
                      <a:sysClr val="windowText" lastClr="000000"/>
                    </a:solidFill>
                  </a:rPr>
                  <a:t>tuyết</a:t>
                </a:r>
                <a:endParaRPr lang="en-US" sz="4800" dirty="0">
                  <a:solidFill>
                    <a:sysClr val="windowText" lastClr="000000"/>
                  </a:solidFill>
                </a:endParaRPr>
              </a:p>
            </p:txBody>
          </p:sp>
          <p:sp>
            <p:nvSpPr>
              <p:cNvPr id="39" name="Rectangle 38"/>
              <p:cNvSpPr/>
              <p:nvPr/>
            </p:nvSpPr>
            <p:spPr>
              <a:xfrm>
                <a:off x="1676400" y="4783646"/>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a:t>
                </a:r>
                <a:endParaRPr lang="en-US" sz="4400" dirty="0">
                  <a:solidFill>
                    <a:schemeClr val="tx1"/>
                  </a:solidFill>
                </a:endParaRPr>
              </a:p>
            </p:txBody>
          </p:sp>
        </p:grpSp>
        <p:pic>
          <p:nvPicPr>
            <p:cNvPr id="1034" name="Picture 10" descr="Over 200 Free Snowman Vectors - Pixabay - Pixaba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67008" y="7622134"/>
              <a:ext cx="1323928" cy="17327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9677400" y="7337244"/>
            <a:ext cx="5383416" cy="1953292"/>
            <a:chOff x="9405939" y="7524316"/>
            <a:chExt cx="5383416" cy="1953292"/>
          </a:xfrm>
        </p:grpSpPr>
        <p:grpSp>
          <p:nvGrpSpPr>
            <p:cNvPr id="40" name="Group 39"/>
            <p:cNvGrpSpPr/>
            <p:nvPr/>
          </p:nvGrpSpPr>
          <p:grpSpPr>
            <a:xfrm>
              <a:off x="9405939" y="8214594"/>
              <a:ext cx="4391530" cy="914400"/>
              <a:chOff x="1521403" y="6008549"/>
              <a:chExt cx="4391530" cy="914400"/>
            </a:xfrm>
          </p:grpSpPr>
          <p:sp>
            <p:nvSpPr>
              <p:cNvPr id="41" name="Rounded Rectangle 40"/>
              <p:cNvSpPr/>
              <p:nvPr/>
            </p:nvSpPr>
            <p:spPr>
              <a:xfrm>
                <a:off x="1521403" y="6008549"/>
                <a:ext cx="4391530" cy="914400"/>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smtClean="0">
                    <a:solidFill>
                      <a:sysClr val="windowText" lastClr="000000"/>
                    </a:solidFill>
                  </a:rPr>
                  <a:t>           </a:t>
                </a:r>
                <a:r>
                  <a:rPr lang="en-US" sz="4800" dirty="0" err="1" smtClean="0">
                    <a:solidFill>
                      <a:sysClr val="windowText" lastClr="000000"/>
                    </a:solidFill>
                  </a:rPr>
                  <a:t>như</a:t>
                </a:r>
                <a:r>
                  <a:rPr lang="en-US" sz="4800" dirty="0" smtClean="0">
                    <a:solidFill>
                      <a:sysClr val="windowText" lastClr="000000"/>
                    </a:solidFill>
                  </a:rPr>
                  <a:t> </a:t>
                </a:r>
                <a:r>
                  <a:rPr lang="en-US" sz="4800" dirty="0" err="1" smtClean="0">
                    <a:solidFill>
                      <a:sysClr val="windowText" lastClr="000000"/>
                    </a:solidFill>
                  </a:rPr>
                  <a:t>tiên</a:t>
                </a:r>
                <a:endParaRPr lang="en-US" sz="4800" dirty="0">
                  <a:solidFill>
                    <a:sysClr val="windowText" lastClr="000000"/>
                  </a:solidFill>
                </a:endParaRPr>
              </a:p>
            </p:txBody>
          </p:sp>
          <p:sp>
            <p:nvSpPr>
              <p:cNvPr id="42" name="Rectangle 41"/>
              <p:cNvSpPr/>
              <p:nvPr/>
            </p:nvSpPr>
            <p:spPr>
              <a:xfrm>
                <a:off x="1689461" y="6059084"/>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a:t>
                </a:r>
                <a:endParaRPr lang="en-US" sz="4400" dirty="0">
                  <a:solidFill>
                    <a:schemeClr val="tx1"/>
                  </a:solidFill>
                </a:endParaRPr>
              </a:p>
            </p:txBody>
          </p:sp>
        </p:grpSp>
        <p:pic>
          <p:nvPicPr>
            <p:cNvPr id="1036" name="Picture 12" descr="Hình ảnh Cô Tiên Nhỏ PNG, Vector, PSD, và biểu tượng để tải về miễn phí |  pngtree"/>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4417" l="10500" r="90500"/>
                      </a14:imgEffect>
                    </a14:imgLayer>
                  </a14:imgProps>
                </a:ext>
                <a:ext uri="{28A0092B-C50C-407E-A947-70E740481C1C}">
                  <a14:useLocalDpi xmlns:a14="http://schemas.microsoft.com/office/drawing/2010/main" val="0"/>
                </a:ext>
              </a:extLst>
            </a:blip>
            <a:srcRect/>
            <a:stretch>
              <a:fillRect/>
            </a:stretch>
          </p:blipFill>
          <p:spPr bwMode="auto">
            <a:xfrm>
              <a:off x="12836063" y="7524316"/>
              <a:ext cx="1953292" cy="195329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3160677" y="3230602"/>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bg1"/>
                </a:solidFill>
              </a:rPr>
              <a:t>trắng</a:t>
            </a:r>
            <a:endParaRPr lang="en-US" sz="4800" dirty="0">
              <a:solidFill>
                <a:schemeClr val="bg1"/>
              </a:solidFill>
            </a:endParaRPr>
          </a:p>
        </p:txBody>
      </p:sp>
      <p:sp>
        <p:nvSpPr>
          <p:cNvPr id="44" name="Rectangle 43"/>
          <p:cNvSpPr/>
          <p:nvPr/>
        </p:nvSpPr>
        <p:spPr>
          <a:xfrm>
            <a:off x="5251827" y="3218365"/>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bg1"/>
                </a:solidFill>
              </a:rPr>
              <a:t>đen</a:t>
            </a:r>
            <a:endParaRPr lang="en-US" sz="4800" dirty="0">
              <a:solidFill>
                <a:schemeClr val="bg1"/>
              </a:solidFill>
            </a:endParaRPr>
          </a:p>
        </p:txBody>
      </p:sp>
      <p:sp>
        <p:nvSpPr>
          <p:cNvPr id="54" name="Rectangle 53"/>
          <p:cNvSpPr/>
          <p:nvPr/>
        </p:nvSpPr>
        <p:spPr>
          <a:xfrm>
            <a:off x="7318338" y="3218364"/>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bg1"/>
                </a:solidFill>
              </a:rPr>
              <a:t>đỏ</a:t>
            </a:r>
            <a:endParaRPr lang="en-US" sz="4800" dirty="0">
              <a:solidFill>
                <a:schemeClr val="bg1"/>
              </a:solidFill>
            </a:endParaRPr>
          </a:p>
        </p:txBody>
      </p:sp>
      <p:sp>
        <p:nvSpPr>
          <p:cNvPr id="55" name="Rectangle 54"/>
          <p:cNvSpPr/>
          <p:nvPr/>
        </p:nvSpPr>
        <p:spPr>
          <a:xfrm>
            <a:off x="9405939" y="3242840"/>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bg1"/>
                </a:solidFill>
              </a:rPr>
              <a:t>hiền</a:t>
            </a:r>
            <a:endParaRPr lang="en-US" sz="4800" dirty="0">
              <a:solidFill>
                <a:schemeClr val="bg1"/>
              </a:solidFill>
            </a:endParaRPr>
          </a:p>
        </p:txBody>
      </p:sp>
      <p:sp>
        <p:nvSpPr>
          <p:cNvPr id="57" name="Rectangle 56"/>
          <p:cNvSpPr/>
          <p:nvPr/>
        </p:nvSpPr>
        <p:spPr>
          <a:xfrm>
            <a:off x="11497089" y="3230603"/>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bg1"/>
                </a:solidFill>
              </a:rPr>
              <a:t>xấu</a:t>
            </a:r>
            <a:endParaRPr lang="en-US" sz="4800" dirty="0">
              <a:solidFill>
                <a:schemeClr val="bg1"/>
              </a:solidFill>
            </a:endParaRPr>
          </a:p>
        </p:txBody>
      </p:sp>
      <p:sp>
        <p:nvSpPr>
          <p:cNvPr id="59" name="Rectangle 58"/>
          <p:cNvSpPr/>
          <p:nvPr/>
        </p:nvSpPr>
        <p:spPr>
          <a:xfrm>
            <a:off x="13563600" y="3230602"/>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bg1"/>
                </a:solidFill>
              </a:rPr>
              <a:t>đẹp</a:t>
            </a:r>
            <a:endParaRPr lang="en-US" sz="4800" dirty="0">
              <a:solidFill>
                <a:schemeClr val="bg1"/>
              </a:solidFill>
            </a:endParaRPr>
          </a:p>
        </p:txBody>
      </p:sp>
    </p:spTree>
    <p:extLst>
      <p:ext uri="{BB962C8B-B14F-4D97-AF65-F5344CB8AC3E}">
        <p14:creationId xmlns:p14="http://schemas.microsoft.com/office/powerpoint/2010/main" val="68193060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ppt_x"/>
                                          </p:val>
                                        </p:tav>
                                        <p:tav tm="100000">
                                          <p:val>
                                            <p:strVal val="#ppt_x"/>
                                          </p:val>
                                        </p:tav>
                                      </p:tavLst>
                                    </p:anim>
                                    <p:anim calcmode="lin" valueType="num">
                                      <p:cBhvr additive="base">
                                        <p:cTn id="28" dur="500" fill="hold"/>
                                        <p:tgtEl>
                                          <p:spTgt spid="5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ppt_x"/>
                                          </p:val>
                                        </p:tav>
                                        <p:tav tm="100000">
                                          <p:val>
                                            <p:strVal val="#ppt_x"/>
                                          </p:val>
                                        </p:tav>
                                      </p:tavLst>
                                    </p:anim>
                                    <p:anim calcmode="lin" valueType="num">
                                      <p:cBhvr additive="base">
                                        <p:cTn id="32" dur="500" fill="hold"/>
                                        <p:tgtEl>
                                          <p:spTgt spid="59"/>
                                        </p:tgtEl>
                                        <p:attrNameLst>
                                          <p:attrName>ppt_y</p:attrName>
                                        </p:attrNameLst>
                                      </p:cBhvr>
                                      <p:tavLst>
                                        <p:tav tm="0">
                                          <p:val>
                                            <p:strVal val="1+#ppt_h/2"/>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par>
                                <p:cTn id="36" presetID="14" presetClass="entr" presetSubtype="1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randombar(horizontal)">
                                      <p:cBhvr>
                                        <p:cTn id="38" dur="500"/>
                                        <p:tgtEl>
                                          <p:spTgt spid="28"/>
                                        </p:tgtEl>
                                      </p:cBhvr>
                                    </p:animEffect>
                                  </p:childTnLst>
                                </p:cTn>
                              </p:par>
                              <p:par>
                                <p:cTn id="39" presetID="14" presetClass="entr" presetSubtype="1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par>
                                <p:cTn id="42" presetID="14" presetClass="entr" presetSubtype="1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par>
                                <p:cTn id="45" presetID="14" presetClass="entr" presetSubtype="1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par>
                                <p:cTn id="48" presetID="14" presetClass="entr" presetSubtype="1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randombar(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8.33333E-7 0.00401 L -0.3651 0.15416 " pathEditMode="relative" rAng="0" ptsTypes="AA">
                                      <p:cBhvr>
                                        <p:cTn id="54" dur="2000" fill="hold"/>
                                        <p:tgtEl>
                                          <p:spTgt spid="55"/>
                                        </p:tgtEl>
                                        <p:attrNameLst>
                                          <p:attrName>ppt_x</p:attrName>
                                          <p:attrName>ppt_y</p:attrName>
                                        </p:attrNameLst>
                                      </p:cBhvr>
                                      <p:rCtr x="-18255" y="7500"/>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6.94444E-7 2.22222E-6 L 0.25564 0.17037 " pathEditMode="relative" rAng="0" ptsTypes="AA">
                                      <p:cBhvr>
                                        <p:cTn id="58" dur="2000" fill="hold"/>
                                        <p:tgtEl>
                                          <p:spTgt spid="44"/>
                                        </p:tgtEl>
                                        <p:attrNameLst>
                                          <p:attrName>ppt_x</p:attrName>
                                          <p:attrName>ppt_y</p:attrName>
                                        </p:attrNameLst>
                                      </p:cBhvr>
                                      <p:rCtr x="12778" y="8519"/>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1.52778E-6 2.22222E-6 L -0.30929 0.31991 " pathEditMode="relative" rAng="0" ptsTypes="AA">
                                      <p:cBhvr>
                                        <p:cTn id="62" dur="2000" fill="hold"/>
                                        <p:tgtEl>
                                          <p:spTgt spid="54"/>
                                        </p:tgtEl>
                                        <p:attrNameLst>
                                          <p:attrName>ppt_x</p:attrName>
                                          <p:attrName>ppt_y</p:attrName>
                                        </p:attrNameLst>
                                      </p:cBhvr>
                                      <p:rCtr x="-15469" y="15988"/>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3.75E-6 -2.34568E-6 L -0.11345 0.31636 " pathEditMode="relative" rAng="0" ptsTypes="AA">
                                      <p:cBhvr>
                                        <p:cTn id="66" dur="2000" fill="hold"/>
                                        <p:tgtEl>
                                          <p:spTgt spid="57"/>
                                        </p:tgtEl>
                                        <p:attrNameLst>
                                          <p:attrName>ppt_x</p:attrName>
                                          <p:attrName>ppt_y</p:attrName>
                                        </p:attrNameLst>
                                      </p:cBhvr>
                                      <p:rCtr x="-5677" y="15818"/>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22222E-6 -2.34568E-6 L -0.01129 0.47932 " pathEditMode="relative" rAng="0" ptsTypes="AA">
                                      <p:cBhvr>
                                        <p:cTn id="70" dur="2000" fill="hold"/>
                                        <p:tgtEl>
                                          <p:spTgt spid="16"/>
                                        </p:tgtEl>
                                        <p:attrNameLst>
                                          <p:attrName>ppt_x</p:attrName>
                                          <p:attrName>ppt_y</p:attrName>
                                        </p:attrNameLst>
                                      </p:cBhvr>
                                      <p:rCtr x="-564" y="23966"/>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4.58333E-6 -2.34568E-6 L -0.20104 0.47192 " pathEditMode="relative" rAng="0" ptsTypes="AA">
                                      <p:cBhvr>
                                        <p:cTn id="74" dur="2000" fill="hold"/>
                                        <p:tgtEl>
                                          <p:spTgt spid="59"/>
                                        </p:tgtEl>
                                        <p:attrNameLst>
                                          <p:attrName>ppt_x</p:attrName>
                                          <p:attrName>ppt_y</p:attrName>
                                        </p:attrNameLst>
                                      </p:cBhvr>
                                      <p:rCtr x="-10052" y="235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4" grpId="0" animBg="1"/>
      <p:bldP spid="44" grpId="1" animBg="1"/>
      <p:bldP spid="54" grpId="0" animBg="1"/>
      <p:bldP spid="54" grpId="1" animBg="1"/>
      <p:bldP spid="55" grpId="0" animBg="1"/>
      <p:bldP spid="55" grpId="1" animBg="1"/>
      <p:bldP spid="57" grpId="0" animBg="1"/>
      <p:bldP spid="57" grpId="1" animBg="1"/>
      <p:bldP spid="59" grpId="0" animBg="1"/>
      <p:bldP spid="5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smtClean="0">
              <a:solidFill>
                <a:srgbClr val="000000"/>
              </a:solidFill>
              <a:latin typeface="OpenSans"/>
            </a:endParaRPr>
          </a:p>
          <a:p>
            <a:r>
              <a:rPr lang="en-US" sz="3100" dirty="0" smtClean="0">
                <a:solidFill>
                  <a:srgbClr val="000000"/>
                </a:solidFill>
                <a:latin typeface="OpenSans"/>
              </a:rPr>
              <a:t>E</a:t>
            </a:r>
            <a:r>
              <a:rPr lang="vi-VN" sz="3100" dirty="0" smtClean="0">
                <a:solidFill>
                  <a:srgbClr val="000000"/>
                </a:solidFill>
                <a:latin typeface="OpenSans"/>
              </a:rPr>
              <a:t>m </a:t>
            </a:r>
            <a:r>
              <a:rPr lang="vi-VN" sz="3100" dirty="0">
                <a:solidFill>
                  <a:srgbClr val="000000"/>
                </a:solidFill>
                <a:latin typeface="OpenSans"/>
              </a:rPr>
              <a:t>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smtClean="0">
                <a:solidFill>
                  <a:srgbClr val="000000"/>
                </a:solidFill>
                <a:latin typeface="OpenSans"/>
              </a:rPr>
              <a:t>         </a:t>
            </a:r>
            <a:r>
              <a:rPr lang="vi-VN" sz="3100" i="1" dirty="0" smtClean="0">
                <a:solidFill>
                  <a:srgbClr val="000000"/>
                </a:solidFill>
                <a:latin typeface="OpenSans"/>
              </a:rPr>
              <a:t>(</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248400" y="1714500"/>
            <a:ext cx="11811000" cy="3810000"/>
          </a:xfrm>
          <a:prstGeom prst="borderCallout1">
            <a:avLst>
              <a:gd name="adj1" fmla="val 22922"/>
              <a:gd name="adj2" fmla="val -100"/>
              <a:gd name="adj3" fmla="val 29061"/>
              <a:gd name="adj4" fmla="val -1712"/>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i="1" dirty="0" smtClean="0">
                <a:solidFill>
                  <a:srgbClr val="C00000"/>
                </a:solidFill>
              </a:rPr>
              <a:t>a. </a:t>
            </a:r>
            <a:r>
              <a:rPr lang="en-US" sz="4400" dirty="0" err="1" smtClean="0">
                <a:solidFill>
                  <a:schemeClr val="tx1"/>
                </a:solidFill>
              </a:rPr>
              <a:t>Tìm</a:t>
            </a:r>
            <a:r>
              <a:rPr lang="en-US" sz="4400" dirty="0" smtClean="0">
                <a:solidFill>
                  <a:schemeClr val="tx1"/>
                </a:solidFill>
              </a:rPr>
              <a:t> </a:t>
            </a:r>
            <a:r>
              <a:rPr lang="en-US" sz="4400" dirty="0" err="1" smtClean="0">
                <a:solidFill>
                  <a:schemeClr val="tx1"/>
                </a:solidFill>
              </a:rPr>
              <a:t>các</a:t>
            </a:r>
            <a:r>
              <a:rPr lang="en-US" sz="4400" dirty="0" smtClean="0">
                <a:solidFill>
                  <a:schemeClr val="tx1"/>
                </a:solidFill>
              </a:rPr>
              <a:t> </a:t>
            </a:r>
            <a:r>
              <a:rPr lang="en-US" sz="4400" dirty="0" err="1" smtClean="0">
                <a:solidFill>
                  <a:schemeClr val="tx1"/>
                </a:solidFill>
              </a:rPr>
              <a:t>tính</a:t>
            </a:r>
            <a:r>
              <a:rPr lang="en-US" sz="4400" dirty="0" smtClean="0">
                <a:solidFill>
                  <a:schemeClr val="tx1"/>
                </a:solidFill>
              </a:rPr>
              <a:t> </a:t>
            </a:r>
            <a:r>
              <a:rPr lang="en-US" sz="4400" dirty="0" err="1" smtClean="0">
                <a:solidFill>
                  <a:schemeClr val="tx1"/>
                </a:solidFill>
              </a:rPr>
              <a:t>từ</a:t>
            </a:r>
            <a:r>
              <a:rPr lang="en-US" sz="4400" dirty="0" smtClean="0">
                <a:solidFill>
                  <a:schemeClr val="tx1"/>
                </a:solidFill>
              </a:rPr>
              <a:t> </a:t>
            </a:r>
            <a:r>
              <a:rPr lang="en-US" sz="4400" dirty="0" err="1" smtClean="0">
                <a:solidFill>
                  <a:schemeClr val="tx1"/>
                </a:solidFill>
              </a:rPr>
              <a:t>chỉ</a:t>
            </a:r>
            <a:r>
              <a:rPr lang="en-US" sz="4400" dirty="0" smtClean="0">
                <a:solidFill>
                  <a:schemeClr val="tx1"/>
                </a:solidFill>
              </a:rPr>
              <a:t> </a:t>
            </a:r>
            <a:r>
              <a:rPr lang="en-US" sz="4400" dirty="0" err="1" smtClean="0">
                <a:solidFill>
                  <a:schemeClr val="tx1"/>
                </a:solidFill>
              </a:rPr>
              <a:t>màu</a:t>
            </a:r>
            <a:r>
              <a:rPr lang="en-US" sz="4400" dirty="0" smtClean="0">
                <a:solidFill>
                  <a:schemeClr val="tx1"/>
                </a:solidFill>
              </a:rPr>
              <a:t> </a:t>
            </a:r>
            <a:r>
              <a:rPr lang="en-US" sz="4400" dirty="0" err="1" smtClean="0">
                <a:solidFill>
                  <a:schemeClr val="tx1"/>
                </a:solidFill>
              </a:rPr>
              <a:t>xanh</a:t>
            </a:r>
            <a:r>
              <a:rPr lang="en-US" sz="4400" dirty="0" smtClean="0">
                <a:solidFill>
                  <a:schemeClr val="tx1"/>
                </a:solidFill>
              </a:rPr>
              <a:t> </a:t>
            </a:r>
            <a:r>
              <a:rPr lang="en-US" sz="4400" dirty="0" err="1" smtClean="0">
                <a:solidFill>
                  <a:schemeClr val="tx1"/>
                </a:solidFill>
              </a:rPr>
              <a:t>trong</a:t>
            </a:r>
            <a:r>
              <a:rPr lang="en-US" sz="4400" dirty="0" smtClean="0">
                <a:solidFill>
                  <a:schemeClr val="tx1"/>
                </a:solidFill>
              </a:rPr>
              <a:t> </a:t>
            </a:r>
            <a:r>
              <a:rPr lang="en-US" sz="4400" dirty="0" err="1" smtClean="0">
                <a:solidFill>
                  <a:schemeClr val="tx1"/>
                </a:solidFill>
              </a:rPr>
              <a:t>đoạn</a:t>
            </a:r>
            <a:r>
              <a:rPr lang="en-US" sz="4400" dirty="0" smtClean="0">
                <a:solidFill>
                  <a:schemeClr val="tx1"/>
                </a:solidFill>
              </a:rPr>
              <a:t> </a:t>
            </a:r>
            <a:r>
              <a:rPr lang="en-US" sz="4400" dirty="0" err="1" smtClean="0">
                <a:solidFill>
                  <a:schemeClr val="tx1"/>
                </a:solidFill>
              </a:rPr>
              <a:t>thơ</a:t>
            </a:r>
            <a:r>
              <a:rPr lang="en-US" sz="4400" dirty="0" smtClean="0">
                <a:solidFill>
                  <a:schemeClr val="tx1"/>
                </a:solidFill>
              </a:rPr>
              <a:t>. </a:t>
            </a:r>
            <a:r>
              <a:rPr lang="en-US" sz="4400" dirty="0" err="1" smtClean="0">
                <a:solidFill>
                  <a:schemeClr val="tx1"/>
                </a:solidFill>
              </a:rPr>
              <a:t>Mỗi</a:t>
            </a:r>
            <a:r>
              <a:rPr lang="en-US" sz="4400" dirty="0" smtClean="0">
                <a:solidFill>
                  <a:schemeClr val="tx1"/>
                </a:solidFill>
              </a:rPr>
              <a:t> </a:t>
            </a:r>
            <a:r>
              <a:rPr lang="en-US" sz="4400" dirty="0" err="1" smtClean="0">
                <a:solidFill>
                  <a:schemeClr val="tx1"/>
                </a:solidFill>
              </a:rPr>
              <a:t>tính</a:t>
            </a:r>
            <a:r>
              <a:rPr lang="en-US" sz="4400" dirty="0" smtClean="0">
                <a:solidFill>
                  <a:schemeClr val="tx1"/>
                </a:solidFill>
              </a:rPr>
              <a:t> </a:t>
            </a:r>
            <a:r>
              <a:rPr lang="en-US" sz="4400" dirty="0" err="1" smtClean="0">
                <a:solidFill>
                  <a:schemeClr val="tx1"/>
                </a:solidFill>
              </a:rPr>
              <a:t>từ</a:t>
            </a:r>
            <a:r>
              <a:rPr lang="en-US" sz="4400" dirty="0" smtClean="0">
                <a:solidFill>
                  <a:schemeClr val="tx1"/>
                </a:solidFill>
              </a:rPr>
              <a:t> </a:t>
            </a:r>
            <a:r>
              <a:rPr lang="en-US" sz="4400" dirty="0" err="1" smtClean="0">
                <a:solidFill>
                  <a:schemeClr val="tx1"/>
                </a:solidFill>
              </a:rPr>
              <a:t>đó</a:t>
            </a:r>
            <a:r>
              <a:rPr lang="en-US" sz="4400" dirty="0" smtClean="0">
                <a:solidFill>
                  <a:schemeClr val="tx1"/>
                </a:solidFill>
              </a:rPr>
              <a:t> </a:t>
            </a:r>
            <a:r>
              <a:rPr lang="en-US" sz="4400" dirty="0" err="1" smtClean="0">
                <a:solidFill>
                  <a:schemeClr val="tx1"/>
                </a:solidFill>
              </a:rPr>
              <a:t>được</a:t>
            </a:r>
            <a:r>
              <a:rPr lang="en-US" sz="4400" dirty="0" smtClean="0">
                <a:solidFill>
                  <a:schemeClr val="tx1"/>
                </a:solidFill>
              </a:rPr>
              <a:t> </a:t>
            </a:r>
            <a:r>
              <a:rPr lang="en-US" sz="4400" dirty="0" err="1" smtClean="0">
                <a:solidFill>
                  <a:schemeClr val="tx1"/>
                </a:solidFill>
              </a:rPr>
              <a:t>dùng</a:t>
            </a:r>
            <a:r>
              <a:rPr lang="en-US" sz="4400" dirty="0" smtClean="0">
                <a:solidFill>
                  <a:schemeClr val="tx1"/>
                </a:solidFill>
              </a:rPr>
              <a:t> </a:t>
            </a:r>
            <a:r>
              <a:rPr lang="en-US" sz="4400" dirty="0" err="1" smtClean="0">
                <a:solidFill>
                  <a:schemeClr val="tx1"/>
                </a:solidFill>
              </a:rPr>
              <a:t>để</a:t>
            </a:r>
            <a:r>
              <a:rPr lang="en-US" sz="4400" dirty="0" smtClean="0">
                <a:solidFill>
                  <a:schemeClr val="tx1"/>
                </a:solidFill>
              </a:rPr>
              <a:t> </a:t>
            </a:r>
            <a:r>
              <a:rPr lang="en-US" sz="4400" dirty="0" err="1" smtClean="0">
                <a:solidFill>
                  <a:schemeClr val="tx1"/>
                </a:solidFill>
              </a:rPr>
              <a:t>tả</a:t>
            </a:r>
            <a:r>
              <a:rPr lang="en-US" sz="4400" dirty="0" smtClean="0">
                <a:solidFill>
                  <a:schemeClr val="tx1"/>
                </a:solidFill>
              </a:rPr>
              <a:t> </a:t>
            </a:r>
            <a:r>
              <a:rPr lang="en-US" sz="4400" dirty="0" err="1" smtClean="0">
                <a:solidFill>
                  <a:schemeClr val="tx1"/>
                </a:solidFill>
              </a:rPr>
              <a:t>đặc</a:t>
            </a:r>
            <a:r>
              <a:rPr lang="en-US" sz="4400" dirty="0" smtClean="0">
                <a:solidFill>
                  <a:schemeClr val="tx1"/>
                </a:solidFill>
              </a:rPr>
              <a:t> </a:t>
            </a:r>
            <a:r>
              <a:rPr lang="en-US" sz="4400" dirty="0" err="1" smtClean="0">
                <a:solidFill>
                  <a:schemeClr val="tx1"/>
                </a:solidFill>
              </a:rPr>
              <a:t>điểm</a:t>
            </a:r>
            <a:r>
              <a:rPr lang="en-US" sz="4400" dirty="0" smtClean="0">
                <a:solidFill>
                  <a:schemeClr val="tx1"/>
                </a:solidFill>
              </a:rPr>
              <a:t> </a:t>
            </a:r>
            <a:r>
              <a:rPr lang="en-US" sz="4400" dirty="0" err="1" smtClean="0">
                <a:solidFill>
                  <a:schemeClr val="tx1"/>
                </a:solidFill>
              </a:rPr>
              <a:t>của</a:t>
            </a:r>
            <a:r>
              <a:rPr lang="en-US" sz="4400" dirty="0" smtClean="0">
                <a:solidFill>
                  <a:schemeClr val="tx1"/>
                </a:solidFill>
              </a:rPr>
              <a:t> </a:t>
            </a:r>
            <a:r>
              <a:rPr lang="en-US" sz="4400" dirty="0" err="1" smtClean="0">
                <a:solidFill>
                  <a:schemeClr val="tx1"/>
                </a:solidFill>
              </a:rPr>
              <a:t>sự</a:t>
            </a:r>
            <a:r>
              <a:rPr lang="en-US" sz="4400" dirty="0" smtClean="0">
                <a:solidFill>
                  <a:schemeClr val="tx1"/>
                </a:solidFill>
              </a:rPr>
              <a:t> </a:t>
            </a:r>
            <a:r>
              <a:rPr lang="en-US" sz="4400" dirty="0" err="1" smtClean="0">
                <a:solidFill>
                  <a:schemeClr val="tx1"/>
                </a:solidFill>
              </a:rPr>
              <a:t>vật</a:t>
            </a:r>
            <a:r>
              <a:rPr lang="en-US" sz="4400" dirty="0" smtClean="0">
                <a:solidFill>
                  <a:schemeClr val="tx1"/>
                </a:solidFill>
              </a:rPr>
              <a:t> </a:t>
            </a:r>
            <a:r>
              <a:rPr lang="en-US" sz="4400" dirty="0" err="1" smtClean="0">
                <a:solidFill>
                  <a:schemeClr val="tx1"/>
                </a:solidFill>
              </a:rPr>
              <a:t>nào</a:t>
            </a:r>
            <a:r>
              <a:rPr lang="en-US" sz="4400" dirty="0" smtClean="0">
                <a:solidFill>
                  <a:schemeClr val="tx1"/>
                </a:solidFill>
              </a:rPr>
              <a:t>?</a:t>
            </a:r>
          </a:p>
          <a:p>
            <a:pPr algn="just"/>
            <a:r>
              <a:rPr lang="en-US" sz="4400" b="1" i="1" dirty="0" smtClean="0">
                <a:solidFill>
                  <a:srgbClr val="C00000"/>
                </a:solidFill>
              </a:rPr>
              <a:t>b. </a:t>
            </a:r>
            <a:r>
              <a:rPr lang="en-US" sz="4400" dirty="0" err="1" smtClean="0">
                <a:solidFill>
                  <a:schemeClr val="tx1"/>
                </a:solidFill>
              </a:rPr>
              <a:t>Viết</a:t>
            </a:r>
            <a:r>
              <a:rPr lang="en-US" sz="4400" dirty="0" smtClean="0">
                <a:solidFill>
                  <a:schemeClr val="tx1"/>
                </a:solidFill>
              </a:rPr>
              <a:t> 2-3 </a:t>
            </a:r>
            <a:r>
              <a:rPr lang="en-US" sz="4400" dirty="0" err="1" smtClean="0">
                <a:solidFill>
                  <a:schemeClr val="tx1"/>
                </a:solidFill>
              </a:rPr>
              <a:t>câu</a:t>
            </a:r>
            <a:r>
              <a:rPr lang="en-US" sz="4400" dirty="0" smtClean="0">
                <a:solidFill>
                  <a:schemeClr val="tx1"/>
                </a:solidFill>
              </a:rPr>
              <a:t> </a:t>
            </a:r>
            <a:r>
              <a:rPr lang="en-US" sz="4400" dirty="0" err="1" smtClean="0">
                <a:solidFill>
                  <a:schemeClr val="tx1"/>
                </a:solidFill>
              </a:rPr>
              <a:t>có</a:t>
            </a:r>
            <a:r>
              <a:rPr lang="en-US" sz="4400" dirty="0" smtClean="0">
                <a:solidFill>
                  <a:schemeClr val="tx1"/>
                </a:solidFill>
              </a:rPr>
              <a:t> </a:t>
            </a:r>
            <a:r>
              <a:rPr lang="en-US" sz="4400" dirty="0" err="1" smtClean="0">
                <a:solidFill>
                  <a:schemeClr val="tx1"/>
                </a:solidFill>
              </a:rPr>
              <a:t>sử</a:t>
            </a:r>
            <a:r>
              <a:rPr lang="en-US" sz="4400" dirty="0" smtClean="0">
                <a:solidFill>
                  <a:schemeClr val="tx1"/>
                </a:solidFill>
              </a:rPr>
              <a:t> </a:t>
            </a:r>
            <a:r>
              <a:rPr lang="en-US" sz="4400" dirty="0" err="1" smtClean="0">
                <a:solidFill>
                  <a:schemeClr val="tx1"/>
                </a:solidFill>
              </a:rPr>
              <a:t>dụng</a:t>
            </a:r>
            <a:r>
              <a:rPr lang="en-US" sz="4400" dirty="0" smtClean="0">
                <a:solidFill>
                  <a:schemeClr val="tx1"/>
                </a:solidFill>
              </a:rPr>
              <a:t> </a:t>
            </a:r>
            <a:r>
              <a:rPr lang="en-US" sz="4400" dirty="0" err="1" smtClean="0">
                <a:solidFill>
                  <a:schemeClr val="tx1"/>
                </a:solidFill>
              </a:rPr>
              <a:t>tính</a:t>
            </a:r>
            <a:r>
              <a:rPr lang="en-US" sz="4400" dirty="0" smtClean="0">
                <a:solidFill>
                  <a:schemeClr val="tx1"/>
                </a:solidFill>
              </a:rPr>
              <a:t> </a:t>
            </a:r>
            <a:r>
              <a:rPr lang="en-US" sz="4400" dirty="0" err="1" smtClean="0">
                <a:solidFill>
                  <a:schemeClr val="tx1"/>
                </a:solidFill>
              </a:rPr>
              <a:t>từ</a:t>
            </a:r>
            <a:r>
              <a:rPr lang="en-US" sz="4400" dirty="0" smtClean="0">
                <a:solidFill>
                  <a:schemeClr val="tx1"/>
                </a:solidFill>
              </a:rPr>
              <a:t> </a:t>
            </a:r>
            <a:r>
              <a:rPr lang="en-US" sz="4400" dirty="0" err="1" smtClean="0">
                <a:solidFill>
                  <a:schemeClr val="tx1"/>
                </a:solidFill>
              </a:rPr>
              <a:t>em</a:t>
            </a:r>
            <a:r>
              <a:rPr lang="en-US" sz="4400" dirty="0" smtClean="0">
                <a:solidFill>
                  <a:schemeClr val="tx1"/>
                </a:solidFill>
              </a:rPr>
              <a:t> </a:t>
            </a:r>
            <a:r>
              <a:rPr lang="en-US" sz="4400" dirty="0" err="1" smtClean="0">
                <a:solidFill>
                  <a:schemeClr val="tx1"/>
                </a:solidFill>
              </a:rPr>
              <a:t>tìm</a:t>
            </a:r>
            <a:r>
              <a:rPr lang="en-US" sz="4400" dirty="0" smtClean="0">
                <a:solidFill>
                  <a:schemeClr val="tx1"/>
                </a:solidFill>
              </a:rPr>
              <a:t> </a:t>
            </a:r>
            <a:r>
              <a:rPr lang="en-US" sz="4400" dirty="0" err="1" smtClean="0">
                <a:solidFill>
                  <a:schemeClr val="tx1"/>
                </a:solidFill>
              </a:rPr>
              <a:t>được</a:t>
            </a:r>
            <a:r>
              <a:rPr lang="en-US" sz="4400" dirty="0" smtClean="0">
                <a:solidFill>
                  <a:schemeClr val="tx1"/>
                </a:solidFill>
              </a:rPr>
              <a:t> ở </a:t>
            </a:r>
            <a:r>
              <a:rPr lang="en-US" sz="4400" dirty="0" err="1" smtClean="0">
                <a:solidFill>
                  <a:schemeClr val="tx1"/>
                </a:solidFill>
              </a:rPr>
              <a:t>bài</a:t>
            </a:r>
            <a:r>
              <a:rPr lang="en-US" sz="4400" dirty="0" smtClean="0">
                <a:solidFill>
                  <a:schemeClr val="tx1"/>
                </a:solidFill>
              </a:rPr>
              <a:t> </a:t>
            </a:r>
            <a:r>
              <a:rPr lang="en-US" sz="4400" dirty="0" err="1" smtClean="0">
                <a:solidFill>
                  <a:schemeClr val="tx1"/>
                </a:solidFill>
              </a:rPr>
              <a:t>tập</a:t>
            </a:r>
            <a:r>
              <a:rPr lang="en-US" sz="4400" dirty="0" smtClean="0">
                <a:solidFill>
                  <a:schemeClr val="tx1"/>
                </a:solidFill>
              </a:rPr>
              <a:t> a.</a:t>
            </a:r>
            <a:endParaRPr lang="en-US" sz="4400" dirty="0">
              <a:solidFill>
                <a:schemeClr val="tx1"/>
              </a:solidFill>
            </a:endParaRP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5382233"/>
            <a:ext cx="6553200" cy="4846280"/>
          </a:xfrm>
          <a:prstGeom prst="rect">
            <a:avLst/>
          </a:prstGeom>
        </p:spPr>
      </p:pic>
    </p:spTree>
    <p:extLst>
      <p:ext uri="{BB962C8B-B14F-4D97-AF65-F5344CB8AC3E}">
        <p14:creationId xmlns:p14="http://schemas.microsoft.com/office/powerpoint/2010/main" val="11862738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smtClean="0">
              <a:solidFill>
                <a:srgbClr val="000000"/>
              </a:solidFill>
              <a:latin typeface="OpenSans"/>
            </a:endParaRPr>
          </a:p>
          <a:p>
            <a:r>
              <a:rPr lang="en-US" sz="3100" dirty="0" smtClean="0">
                <a:solidFill>
                  <a:srgbClr val="000000"/>
                </a:solidFill>
                <a:latin typeface="OpenSans"/>
              </a:rPr>
              <a:t>E</a:t>
            </a:r>
            <a:r>
              <a:rPr lang="vi-VN" sz="3100" dirty="0" smtClean="0">
                <a:solidFill>
                  <a:srgbClr val="000000"/>
                </a:solidFill>
                <a:latin typeface="OpenSans"/>
              </a:rPr>
              <a:t>m </a:t>
            </a:r>
            <a:r>
              <a:rPr lang="vi-VN" sz="3100" dirty="0">
                <a:solidFill>
                  <a:srgbClr val="000000"/>
                </a:solidFill>
                <a:latin typeface="OpenSans"/>
              </a:rPr>
              <a:t>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smtClean="0">
                <a:solidFill>
                  <a:srgbClr val="000000"/>
                </a:solidFill>
                <a:latin typeface="OpenSans"/>
              </a:rPr>
              <a:t>         </a:t>
            </a:r>
            <a:r>
              <a:rPr lang="vi-VN" sz="3100" i="1" dirty="0" smtClean="0">
                <a:solidFill>
                  <a:srgbClr val="000000"/>
                </a:solidFill>
                <a:latin typeface="OpenSans"/>
              </a:rPr>
              <a:t>(</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324600" y="6664243"/>
            <a:ext cx="11811000" cy="2209800"/>
          </a:xfrm>
          <a:prstGeom prst="borderCallout1">
            <a:avLst>
              <a:gd name="adj1" fmla="val 22922"/>
              <a:gd name="adj2" fmla="val -100"/>
              <a:gd name="adj3" fmla="val 40884"/>
              <a:gd name="adj4" fmla="val -1958"/>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i="1" dirty="0" smtClean="0">
                <a:solidFill>
                  <a:srgbClr val="C00000"/>
                </a:solidFill>
              </a:rPr>
              <a:t>a. </a:t>
            </a:r>
            <a:r>
              <a:rPr lang="en-US" sz="4400" dirty="0" err="1" smtClean="0">
                <a:solidFill>
                  <a:schemeClr val="tx1"/>
                </a:solidFill>
              </a:rPr>
              <a:t>Tìm</a:t>
            </a:r>
            <a:r>
              <a:rPr lang="en-US" sz="4400" dirty="0" smtClean="0">
                <a:solidFill>
                  <a:schemeClr val="tx1"/>
                </a:solidFill>
              </a:rPr>
              <a:t> </a:t>
            </a:r>
            <a:r>
              <a:rPr lang="en-US" sz="4400" dirty="0" err="1" smtClean="0">
                <a:solidFill>
                  <a:schemeClr val="tx1"/>
                </a:solidFill>
              </a:rPr>
              <a:t>các</a:t>
            </a:r>
            <a:r>
              <a:rPr lang="en-US" sz="4400" dirty="0" smtClean="0">
                <a:solidFill>
                  <a:schemeClr val="tx1"/>
                </a:solidFill>
              </a:rPr>
              <a:t> </a:t>
            </a:r>
            <a:r>
              <a:rPr lang="en-US" sz="4400" dirty="0" err="1" smtClean="0">
                <a:solidFill>
                  <a:schemeClr val="tx1"/>
                </a:solidFill>
              </a:rPr>
              <a:t>tính</a:t>
            </a:r>
            <a:r>
              <a:rPr lang="en-US" sz="4400" dirty="0" smtClean="0">
                <a:solidFill>
                  <a:schemeClr val="tx1"/>
                </a:solidFill>
              </a:rPr>
              <a:t> </a:t>
            </a:r>
            <a:r>
              <a:rPr lang="en-US" sz="4400" dirty="0" err="1" smtClean="0">
                <a:solidFill>
                  <a:schemeClr val="tx1"/>
                </a:solidFill>
              </a:rPr>
              <a:t>từ</a:t>
            </a:r>
            <a:r>
              <a:rPr lang="en-US" sz="4400" dirty="0" smtClean="0">
                <a:solidFill>
                  <a:schemeClr val="tx1"/>
                </a:solidFill>
              </a:rPr>
              <a:t> </a:t>
            </a:r>
            <a:r>
              <a:rPr lang="en-US" sz="4400" dirty="0" err="1" smtClean="0">
                <a:solidFill>
                  <a:schemeClr val="tx1"/>
                </a:solidFill>
              </a:rPr>
              <a:t>chỉ</a:t>
            </a:r>
            <a:r>
              <a:rPr lang="en-US" sz="4400" dirty="0" smtClean="0">
                <a:solidFill>
                  <a:schemeClr val="tx1"/>
                </a:solidFill>
              </a:rPr>
              <a:t> </a:t>
            </a:r>
            <a:r>
              <a:rPr lang="en-US" sz="4400" dirty="0" err="1" smtClean="0">
                <a:solidFill>
                  <a:schemeClr val="tx1"/>
                </a:solidFill>
              </a:rPr>
              <a:t>màu</a:t>
            </a:r>
            <a:r>
              <a:rPr lang="en-US" sz="4400" dirty="0" smtClean="0">
                <a:solidFill>
                  <a:schemeClr val="tx1"/>
                </a:solidFill>
              </a:rPr>
              <a:t> </a:t>
            </a:r>
            <a:r>
              <a:rPr lang="en-US" sz="4400" dirty="0" err="1" smtClean="0">
                <a:solidFill>
                  <a:schemeClr val="tx1"/>
                </a:solidFill>
              </a:rPr>
              <a:t>xanh</a:t>
            </a:r>
            <a:r>
              <a:rPr lang="en-US" sz="4400" dirty="0" smtClean="0">
                <a:solidFill>
                  <a:schemeClr val="tx1"/>
                </a:solidFill>
              </a:rPr>
              <a:t> </a:t>
            </a:r>
            <a:r>
              <a:rPr lang="en-US" sz="4400" dirty="0" err="1" smtClean="0">
                <a:solidFill>
                  <a:schemeClr val="tx1"/>
                </a:solidFill>
              </a:rPr>
              <a:t>trong</a:t>
            </a:r>
            <a:r>
              <a:rPr lang="en-US" sz="4400" dirty="0" smtClean="0">
                <a:solidFill>
                  <a:schemeClr val="tx1"/>
                </a:solidFill>
              </a:rPr>
              <a:t> </a:t>
            </a:r>
            <a:r>
              <a:rPr lang="en-US" sz="4400" dirty="0" err="1" smtClean="0">
                <a:solidFill>
                  <a:schemeClr val="tx1"/>
                </a:solidFill>
              </a:rPr>
              <a:t>đoạn</a:t>
            </a:r>
            <a:r>
              <a:rPr lang="en-US" sz="4400" dirty="0" smtClean="0">
                <a:solidFill>
                  <a:schemeClr val="tx1"/>
                </a:solidFill>
              </a:rPr>
              <a:t> </a:t>
            </a:r>
            <a:r>
              <a:rPr lang="en-US" sz="4400" dirty="0" err="1" smtClean="0">
                <a:solidFill>
                  <a:schemeClr val="tx1"/>
                </a:solidFill>
              </a:rPr>
              <a:t>thơ</a:t>
            </a:r>
            <a:r>
              <a:rPr lang="en-US" sz="4400" dirty="0" smtClean="0">
                <a:solidFill>
                  <a:schemeClr val="tx1"/>
                </a:solidFill>
              </a:rPr>
              <a:t>. </a:t>
            </a:r>
            <a:r>
              <a:rPr lang="en-US" sz="4400" dirty="0" err="1" smtClean="0">
                <a:solidFill>
                  <a:schemeClr val="tx1"/>
                </a:solidFill>
              </a:rPr>
              <a:t>Mỗi</a:t>
            </a:r>
            <a:r>
              <a:rPr lang="en-US" sz="4400" dirty="0" smtClean="0">
                <a:solidFill>
                  <a:schemeClr val="tx1"/>
                </a:solidFill>
              </a:rPr>
              <a:t> </a:t>
            </a:r>
            <a:r>
              <a:rPr lang="en-US" sz="4400" dirty="0" err="1" smtClean="0">
                <a:solidFill>
                  <a:schemeClr val="tx1"/>
                </a:solidFill>
              </a:rPr>
              <a:t>tính</a:t>
            </a:r>
            <a:r>
              <a:rPr lang="en-US" sz="4400" dirty="0" smtClean="0">
                <a:solidFill>
                  <a:schemeClr val="tx1"/>
                </a:solidFill>
              </a:rPr>
              <a:t> </a:t>
            </a:r>
            <a:r>
              <a:rPr lang="en-US" sz="4400" dirty="0" err="1" smtClean="0">
                <a:solidFill>
                  <a:schemeClr val="tx1"/>
                </a:solidFill>
              </a:rPr>
              <a:t>từ</a:t>
            </a:r>
            <a:r>
              <a:rPr lang="en-US" sz="4400" dirty="0" smtClean="0">
                <a:solidFill>
                  <a:schemeClr val="tx1"/>
                </a:solidFill>
              </a:rPr>
              <a:t> </a:t>
            </a:r>
            <a:r>
              <a:rPr lang="en-US" sz="4400" dirty="0" err="1" smtClean="0">
                <a:solidFill>
                  <a:schemeClr val="tx1"/>
                </a:solidFill>
              </a:rPr>
              <a:t>đó</a:t>
            </a:r>
            <a:r>
              <a:rPr lang="en-US" sz="4400" dirty="0" smtClean="0">
                <a:solidFill>
                  <a:schemeClr val="tx1"/>
                </a:solidFill>
              </a:rPr>
              <a:t> </a:t>
            </a:r>
            <a:r>
              <a:rPr lang="en-US" sz="4400" dirty="0" err="1" smtClean="0">
                <a:solidFill>
                  <a:schemeClr val="tx1"/>
                </a:solidFill>
              </a:rPr>
              <a:t>được</a:t>
            </a:r>
            <a:r>
              <a:rPr lang="en-US" sz="4400" dirty="0" smtClean="0">
                <a:solidFill>
                  <a:schemeClr val="tx1"/>
                </a:solidFill>
              </a:rPr>
              <a:t> </a:t>
            </a:r>
            <a:r>
              <a:rPr lang="en-US" sz="4400" dirty="0" err="1" smtClean="0">
                <a:solidFill>
                  <a:schemeClr val="tx1"/>
                </a:solidFill>
              </a:rPr>
              <a:t>dùng</a:t>
            </a:r>
            <a:r>
              <a:rPr lang="en-US" sz="4400" dirty="0" smtClean="0">
                <a:solidFill>
                  <a:schemeClr val="tx1"/>
                </a:solidFill>
              </a:rPr>
              <a:t> </a:t>
            </a:r>
            <a:r>
              <a:rPr lang="en-US" sz="4400" dirty="0" err="1" smtClean="0">
                <a:solidFill>
                  <a:schemeClr val="tx1"/>
                </a:solidFill>
              </a:rPr>
              <a:t>để</a:t>
            </a:r>
            <a:r>
              <a:rPr lang="en-US" sz="4400" dirty="0" smtClean="0">
                <a:solidFill>
                  <a:schemeClr val="tx1"/>
                </a:solidFill>
              </a:rPr>
              <a:t> </a:t>
            </a:r>
            <a:r>
              <a:rPr lang="en-US" sz="4400" dirty="0" err="1" smtClean="0">
                <a:solidFill>
                  <a:schemeClr val="tx1"/>
                </a:solidFill>
              </a:rPr>
              <a:t>tả</a:t>
            </a:r>
            <a:r>
              <a:rPr lang="en-US" sz="4400" dirty="0" smtClean="0">
                <a:solidFill>
                  <a:schemeClr val="tx1"/>
                </a:solidFill>
              </a:rPr>
              <a:t> </a:t>
            </a:r>
            <a:r>
              <a:rPr lang="en-US" sz="4400" dirty="0" err="1" smtClean="0">
                <a:solidFill>
                  <a:schemeClr val="tx1"/>
                </a:solidFill>
              </a:rPr>
              <a:t>đặc</a:t>
            </a:r>
            <a:r>
              <a:rPr lang="en-US" sz="4400" dirty="0" smtClean="0">
                <a:solidFill>
                  <a:schemeClr val="tx1"/>
                </a:solidFill>
              </a:rPr>
              <a:t> </a:t>
            </a:r>
            <a:r>
              <a:rPr lang="en-US" sz="4400" dirty="0" err="1" smtClean="0">
                <a:solidFill>
                  <a:schemeClr val="tx1"/>
                </a:solidFill>
              </a:rPr>
              <a:t>điểm</a:t>
            </a:r>
            <a:r>
              <a:rPr lang="en-US" sz="4400" dirty="0" smtClean="0">
                <a:solidFill>
                  <a:schemeClr val="tx1"/>
                </a:solidFill>
              </a:rPr>
              <a:t> </a:t>
            </a:r>
            <a:r>
              <a:rPr lang="en-US" sz="4400" dirty="0" err="1" smtClean="0">
                <a:solidFill>
                  <a:schemeClr val="tx1"/>
                </a:solidFill>
              </a:rPr>
              <a:t>của</a:t>
            </a:r>
            <a:r>
              <a:rPr lang="en-US" sz="4400" dirty="0" smtClean="0">
                <a:solidFill>
                  <a:schemeClr val="tx1"/>
                </a:solidFill>
              </a:rPr>
              <a:t> </a:t>
            </a:r>
            <a:r>
              <a:rPr lang="en-US" sz="4400" dirty="0" err="1" smtClean="0">
                <a:solidFill>
                  <a:schemeClr val="tx1"/>
                </a:solidFill>
              </a:rPr>
              <a:t>sự</a:t>
            </a:r>
            <a:r>
              <a:rPr lang="en-US" sz="4400" dirty="0" smtClean="0">
                <a:solidFill>
                  <a:schemeClr val="tx1"/>
                </a:solidFill>
              </a:rPr>
              <a:t> </a:t>
            </a:r>
            <a:r>
              <a:rPr lang="en-US" sz="4400" dirty="0" err="1" smtClean="0">
                <a:solidFill>
                  <a:schemeClr val="tx1"/>
                </a:solidFill>
              </a:rPr>
              <a:t>vật</a:t>
            </a:r>
            <a:r>
              <a:rPr lang="en-US" sz="4400" dirty="0" smtClean="0">
                <a:solidFill>
                  <a:schemeClr val="tx1"/>
                </a:solidFill>
              </a:rPr>
              <a:t> </a:t>
            </a:r>
            <a:r>
              <a:rPr lang="en-US" sz="4400" dirty="0" err="1" smtClean="0">
                <a:solidFill>
                  <a:schemeClr val="tx1"/>
                </a:solidFill>
              </a:rPr>
              <a:t>nào</a:t>
            </a:r>
            <a:r>
              <a:rPr lang="en-US" sz="4400" dirty="0" smtClean="0">
                <a:solidFill>
                  <a:schemeClr val="tx1"/>
                </a:solidFill>
              </a:rPr>
              <a:t>?</a:t>
            </a: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cxnSp>
        <p:nvCxnSpPr>
          <p:cNvPr id="3" name="Straight Connector 2"/>
          <p:cNvCxnSpPr/>
          <p:nvPr/>
        </p:nvCxnSpPr>
        <p:spPr>
          <a:xfrm>
            <a:off x="3048000" y="3390900"/>
            <a:ext cx="1737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71600" y="4381500"/>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7543800" y="3390900"/>
            <a:ext cx="2667000" cy="990600"/>
          </a:xfrm>
          <a:prstGeom prst="roundRect">
            <a:avLst/>
          </a:prstGeom>
          <a:solidFill>
            <a:schemeClr val="bg1"/>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smtClean="0">
                <a:solidFill>
                  <a:schemeClr val="tx1"/>
                </a:solidFill>
              </a:rPr>
              <a:t>xanh</a:t>
            </a:r>
            <a:r>
              <a:rPr lang="en-US" sz="4400" b="1" i="1" dirty="0" smtClean="0">
                <a:solidFill>
                  <a:schemeClr val="tx1"/>
                </a:solidFill>
              </a:rPr>
              <a:t> </a:t>
            </a:r>
            <a:r>
              <a:rPr lang="en-US" sz="4400" b="1" i="1" dirty="0" err="1" smtClean="0">
                <a:solidFill>
                  <a:schemeClr val="tx1"/>
                </a:solidFill>
              </a:rPr>
              <a:t>mát</a:t>
            </a:r>
            <a:endParaRPr lang="en-US" sz="4400" b="1" i="1" dirty="0">
              <a:solidFill>
                <a:schemeClr val="tx1"/>
              </a:solidFill>
            </a:endParaRPr>
          </a:p>
        </p:txBody>
      </p:sp>
      <p:sp>
        <p:nvSpPr>
          <p:cNvPr id="5" name="Notched Right Arrow 4"/>
          <p:cNvSpPr/>
          <p:nvPr/>
        </p:nvSpPr>
        <p:spPr>
          <a:xfrm>
            <a:off x="11049000" y="3543300"/>
            <a:ext cx="1371600" cy="685800"/>
          </a:xfrm>
          <a:prstGeom prst="notchedRightArrow">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ounded Rectangle 11"/>
          <p:cNvSpPr/>
          <p:nvPr/>
        </p:nvSpPr>
        <p:spPr>
          <a:xfrm>
            <a:off x="13291456" y="3359336"/>
            <a:ext cx="3396343" cy="990600"/>
          </a:xfrm>
          <a:prstGeom prst="roundRect">
            <a:avLst/>
          </a:prstGeom>
          <a:solidFill>
            <a:schemeClr val="accent3">
              <a:lumMod val="20000"/>
              <a:lumOff val="80000"/>
            </a:schemeClr>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smtClean="0">
                <a:solidFill>
                  <a:schemeClr val="tx1"/>
                </a:solidFill>
              </a:rPr>
              <a:t>sông</a:t>
            </a:r>
            <a:r>
              <a:rPr lang="en-US" sz="4400" b="1" i="1" dirty="0" smtClean="0">
                <a:solidFill>
                  <a:schemeClr val="tx1"/>
                </a:solidFill>
              </a:rPr>
              <a:t> </a:t>
            </a:r>
            <a:r>
              <a:rPr lang="en-US" sz="4400" b="1" i="1" dirty="0" err="1" smtClean="0">
                <a:solidFill>
                  <a:schemeClr val="tx1"/>
                </a:solidFill>
              </a:rPr>
              <a:t>máng</a:t>
            </a:r>
            <a:endParaRPr lang="en-US" sz="4400" b="1" i="1" dirty="0">
              <a:solidFill>
                <a:schemeClr val="tx1"/>
              </a:solidFill>
            </a:endParaRPr>
          </a:p>
        </p:txBody>
      </p:sp>
      <p:sp>
        <p:nvSpPr>
          <p:cNvPr id="13" name="Rounded Rectangle 12"/>
          <p:cNvSpPr/>
          <p:nvPr/>
        </p:nvSpPr>
        <p:spPr>
          <a:xfrm>
            <a:off x="7543800" y="5051518"/>
            <a:ext cx="2667000" cy="990600"/>
          </a:xfrm>
          <a:prstGeom prst="roundRect">
            <a:avLst/>
          </a:prstGeom>
          <a:solidFill>
            <a:schemeClr val="bg1"/>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smtClean="0">
                <a:solidFill>
                  <a:schemeClr val="tx1"/>
                </a:solidFill>
              </a:rPr>
              <a:t>xanh</a:t>
            </a:r>
            <a:r>
              <a:rPr lang="en-US" sz="4400" b="1" i="1" dirty="0" smtClean="0">
                <a:solidFill>
                  <a:schemeClr val="tx1"/>
                </a:solidFill>
              </a:rPr>
              <a:t> </a:t>
            </a:r>
            <a:r>
              <a:rPr lang="en-US" sz="4400" b="1" i="1" dirty="0" err="1" smtClean="0">
                <a:solidFill>
                  <a:schemeClr val="tx1"/>
                </a:solidFill>
              </a:rPr>
              <a:t>ngắt</a:t>
            </a:r>
            <a:endParaRPr lang="en-US" sz="4400" b="1" i="1" dirty="0">
              <a:solidFill>
                <a:schemeClr val="tx1"/>
              </a:solidFill>
            </a:endParaRPr>
          </a:p>
        </p:txBody>
      </p:sp>
      <p:sp>
        <p:nvSpPr>
          <p:cNvPr id="15" name="Notched Right Arrow 14"/>
          <p:cNvSpPr/>
          <p:nvPr/>
        </p:nvSpPr>
        <p:spPr>
          <a:xfrm>
            <a:off x="11049000" y="5203918"/>
            <a:ext cx="1371600" cy="685800"/>
          </a:xfrm>
          <a:prstGeom prst="notchedRightArrow">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ounded Rectangle 17"/>
          <p:cNvSpPr/>
          <p:nvPr/>
        </p:nvSpPr>
        <p:spPr>
          <a:xfrm>
            <a:off x="13291456" y="5019954"/>
            <a:ext cx="3396343" cy="990600"/>
          </a:xfrm>
          <a:prstGeom prst="roundRect">
            <a:avLst/>
          </a:prstGeom>
          <a:solidFill>
            <a:schemeClr val="accent5">
              <a:lumMod val="20000"/>
              <a:lumOff val="80000"/>
            </a:schemeClr>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smtClean="0">
                <a:solidFill>
                  <a:schemeClr val="tx1"/>
                </a:solidFill>
              </a:rPr>
              <a:t>trời</a:t>
            </a:r>
            <a:r>
              <a:rPr lang="en-US" sz="4400" b="1" i="1" dirty="0" smtClean="0">
                <a:solidFill>
                  <a:schemeClr val="tx1"/>
                </a:solidFill>
              </a:rPr>
              <a:t> </a:t>
            </a:r>
            <a:r>
              <a:rPr lang="en-US" sz="4400" b="1" i="1" dirty="0" err="1" smtClean="0">
                <a:solidFill>
                  <a:schemeClr val="tx1"/>
                </a:solidFill>
              </a:rPr>
              <a:t>mây</a:t>
            </a:r>
            <a:endParaRPr lang="en-US" sz="4400" b="1" i="1" dirty="0">
              <a:solidFill>
                <a:schemeClr val="tx1"/>
              </a:solidFill>
            </a:endParaRPr>
          </a:p>
        </p:txBody>
      </p:sp>
    </p:spTree>
    <p:extLst>
      <p:ext uri="{BB962C8B-B14F-4D97-AF65-F5344CB8AC3E}">
        <p14:creationId xmlns:p14="http://schemas.microsoft.com/office/powerpoint/2010/main" val="268983251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3" grpId="0" animBg="1"/>
      <p:bldP spid="15"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smtClean="0">
              <a:solidFill>
                <a:srgbClr val="000000"/>
              </a:solidFill>
              <a:latin typeface="OpenSans"/>
            </a:endParaRPr>
          </a:p>
          <a:p>
            <a:r>
              <a:rPr lang="en-US" sz="3100" dirty="0" smtClean="0">
                <a:solidFill>
                  <a:srgbClr val="000000"/>
                </a:solidFill>
                <a:latin typeface="OpenSans"/>
              </a:rPr>
              <a:t>E</a:t>
            </a:r>
            <a:r>
              <a:rPr lang="vi-VN" sz="3100" dirty="0" smtClean="0">
                <a:solidFill>
                  <a:srgbClr val="000000"/>
                </a:solidFill>
                <a:latin typeface="OpenSans"/>
              </a:rPr>
              <a:t>m </a:t>
            </a:r>
            <a:r>
              <a:rPr lang="vi-VN" sz="3100" dirty="0">
                <a:solidFill>
                  <a:srgbClr val="000000"/>
                </a:solidFill>
                <a:latin typeface="OpenSans"/>
              </a:rPr>
              <a:t>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smtClean="0">
                <a:solidFill>
                  <a:srgbClr val="000000"/>
                </a:solidFill>
                <a:latin typeface="OpenSans"/>
              </a:rPr>
              <a:t>         </a:t>
            </a:r>
            <a:r>
              <a:rPr lang="vi-VN" sz="3100" i="1" dirty="0" smtClean="0">
                <a:solidFill>
                  <a:srgbClr val="000000"/>
                </a:solidFill>
                <a:latin typeface="OpenSans"/>
              </a:rPr>
              <a:t>(</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281057" y="8290500"/>
            <a:ext cx="11811000" cy="1676400"/>
          </a:xfrm>
          <a:prstGeom prst="borderCallout1">
            <a:avLst>
              <a:gd name="adj1" fmla="val 22922"/>
              <a:gd name="adj2" fmla="val -100"/>
              <a:gd name="adj3" fmla="val 29061"/>
              <a:gd name="adj4" fmla="val -1712"/>
            </a:avLst>
          </a:prstGeom>
          <a:solidFill>
            <a:schemeClr val="accent6">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i="1" dirty="0" smtClean="0">
                <a:solidFill>
                  <a:srgbClr val="C00000"/>
                </a:solidFill>
              </a:rPr>
              <a:t>b. </a:t>
            </a:r>
            <a:r>
              <a:rPr lang="en-US" sz="5400" dirty="0" err="1" smtClean="0">
                <a:solidFill>
                  <a:schemeClr val="tx1"/>
                </a:solidFill>
              </a:rPr>
              <a:t>Viết</a:t>
            </a:r>
            <a:r>
              <a:rPr lang="en-US" sz="5400" dirty="0" smtClean="0">
                <a:solidFill>
                  <a:schemeClr val="tx1"/>
                </a:solidFill>
              </a:rPr>
              <a:t> 2-3 </a:t>
            </a:r>
            <a:r>
              <a:rPr lang="en-US" sz="5400" dirty="0" err="1" smtClean="0">
                <a:solidFill>
                  <a:schemeClr val="tx1"/>
                </a:solidFill>
              </a:rPr>
              <a:t>câu</a:t>
            </a:r>
            <a:r>
              <a:rPr lang="en-US" sz="5400" dirty="0" smtClean="0">
                <a:solidFill>
                  <a:schemeClr val="tx1"/>
                </a:solidFill>
              </a:rPr>
              <a:t> </a:t>
            </a:r>
            <a:r>
              <a:rPr lang="en-US" sz="5400" dirty="0" err="1" smtClean="0">
                <a:solidFill>
                  <a:schemeClr val="tx1"/>
                </a:solidFill>
              </a:rPr>
              <a:t>có</a:t>
            </a:r>
            <a:r>
              <a:rPr lang="en-US" sz="5400" dirty="0" smtClean="0">
                <a:solidFill>
                  <a:schemeClr val="tx1"/>
                </a:solidFill>
              </a:rPr>
              <a:t> </a:t>
            </a:r>
            <a:r>
              <a:rPr lang="en-US" sz="5400" dirty="0" err="1" smtClean="0">
                <a:solidFill>
                  <a:schemeClr val="tx1"/>
                </a:solidFill>
              </a:rPr>
              <a:t>sử</a:t>
            </a:r>
            <a:r>
              <a:rPr lang="en-US" sz="5400" dirty="0" smtClean="0">
                <a:solidFill>
                  <a:schemeClr val="tx1"/>
                </a:solidFill>
              </a:rPr>
              <a:t> </a:t>
            </a:r>
            <a:r>
              <a:rPr lang="en-US" sz="5400" dirty="0" err="1" smtClean="0">
                <a:solidFill>
                  <a:schemeClr val="tx1"/>
                </a:solidFill>
              </a:rPr>
              <a:t>dụng</a:t>
            </a:r>
            <a:r>
              <a:rPr lang="en-US" sz="5400" dirty="0" smtClean="0">
                <a:solidFill>
                  <a:schemeClr val="tx1"/>
                </a:solidFill>
              </a:rPr>
              <a:t> </a:t>
            </a:r>
            <a:r>
              <a:rPr lang="en-US" sz="5400" dirty="0" err="1" smtClean="0">
                <a:solidFill>
                  <a:schemeClr val="tx1"/>
                </a:solidFill>
              </a:rPr>
              <a:t>tính</a:t>
            </a:r>
            <a:r>
              <a:rPr lang="en-US" sz="5400" dirty="0" smtClean="0">
                <a:solidFill>
                  <a:schemeClr val="tx1"/>
                </a:solidFill>
              </a:rPr>
              <a:t> </a:t>
            </a:r>
            <a:r>
              <a:rPr lang="en-US" sz="5400" dirty="0" err="1" smtClean="0">
                <a:solidFill>
                  <a:schemeClr val="tx1"/>
                </a:solidFill>
              </a:rPr>
              <a:t>từ</a:t>
            </a:r>
            <a:r>
              <a:rPr lang="en-US" sz="5400" dirty="0" smtClean="0">
                <a:solidFill>
                  <a:schemeClr val="tx1"/>
                </a:solidFill>
              </a:rPr>
              <a:t> </a:t>
            </a:r>
            <a:r>
              <a:rPr lang="en-US" sz="5400" dirty="0" err="1" smtClean="0">
                <a:solidFill>
                  <a:schemeClr val="tx1"/>
                </a:solidFill>
              </a:rPr>
              <a:t>em</a:t>
            </a:r>
            <a:r>
              <a:rPr lang="en-US" sz="5400" dirty="0" smtClean="0">
                <a:solidFill>
                  <a:schemeClr val="tx1"/>
                </a:solidFill>
              </a:rPr>
              <a:t> </a:t>
            </a:r>
            <a:r>
              <a:rPr lang="en-US" sz="5400" dirty="0" err="1" smtClean="0">
                <a:solidFill>
                  <a:schemeClr val="tx1"/>
                </a:solidFill>
              </a:rPr>
              <a:t>tìm</a:t>
            </a:r>
            <a:r>
              <a:rPr lang="en-US" sz="5400" dirty="0" smtClean="0">
                <a:solidFill>
                  <a:schemeClr val="tx1"/>
                </a:solidFill>
              </a:rPr>
              <a:t> </a:t>
            </a:r>
            <a:r>
              <a:rPr lang="en-US" sz="5400" dirty="0" err="1" smtClean="0">
                <a:solidFill>
                  <a:schemeClr val="tx1"/>
                </a:solidFill>
              </a:rPr>
              <a:t>được</a:t>
            </a:r>
            <a:r>
              <a:rPr lang="en-US" sz="5400" dirty="0" smtClean="0">
                <a:solidFill>
                  <a:schemeClr val="tx1"/>
                </a:solidFill>
              </a:rPr>
              <a:t> ở </a:t>
            </a:r>
            <a:r>
              <a:rPr lang="en-US" sz="5400" dirty="0" err="1" smtClean="0">
                <a:solidFill>
                  <a:schemeClr val="tx1"/>
                </a:solidFill>
              </a:rPr>
              <a:t>bài</a:t>
            </a:r>
            <a:r>
              <a:rPr lang="en-US" sz="5400" dirty="0" smtClean="0">
                <a:solidFill>
                  <a:schemeClr val="tx1"/>
                </a:solidFill>
              </a:rPr>
              <a:t> </a:t>
            </a:r>
            <a:r>
              <a:rPr lang="en-US" sz="5400" dirty="0" err="1" smtClean="0">
                <a:solidFill>
                  <a:schemeClr val="tx1"/>
                </a:solidFill>
              </a:rPr>
              <a:t>tập</a:t>
            </a:r>
            <a:r>
              <a:rPr lang="en-US" sz="5400" dirty="0" smtClean="0">
                <a:solidFill>
                  <a:schemeClr val="tx1"/>
                </a:solidFill>
              </a:rPr>
              <a:t> a.</a:t>
            </a:r>
            <a:endParaRPr lang="en-US" sz="5400" dirty="0">
              <a:solidFill>
                <a:schemeClr val="tx1"/>
              </a:solidFill>
            </a:endParaRP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sp>
        <p:nvSpPr>
          <p:cNvPr id="2" name="Rectangle 1"/>
          <p:cNvSpPr/>
          <p:nvPr/>
        </p:nvSpPr>
        <p:spPr>
          <a:xfrm>
            <a:off x="6198383" y="2337893"/>
            <a:ext cx="7159171" cy="5509200"/>
          </a:xfrm>
          <a:prstGeom prst="rect">
            <a:avLst/>
          </a:prstGeom>
          <a:solidFill>
            <a:schemeClr val="bg1"/>
          </a:solidFill>
        </p:spPr>
        <p:txBody>
          <a:bodyPr wrap="square">
            <a:spAutoFit/>
          </a:bodyPr>
          <a:lstStyle/>
          <a:p>
            <a:pPr algn="just"/>
            <a:r>
              <a:rPr lang="en-US" sz="4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Vào </a:t>
            </a:r>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mùa thu, bầu trời ở làng quê em mang mang một màu xanh ngắt tuyệt đẹp. Phía dưới là những lũy tre xanh rì rào, cánh đồng lúa thẳng cánh cò bay và những dòng sông xanh mát uốn lượn quanh ngôi làng thân yêu. </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TDQ040-Tranh đồng quê Việt Nam lũy tre làng sông nước và mái nhà tranh -  123Design.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7110" y="3162300"/>
            <a:ext cx="4588576"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29407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3">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sp>
      </p:grpSp>
      <p:pic>
        <p:nvPicPr>
          <p:cNvPr id="6" name="Picture 5"/>
          <p:cNvPicPr>
            <a:picLocks noChangeAspect="1"/>
          </p:cNvPicPr>
          <p:nvPr/>
        </p:nvPicPr>
        <p:blipFill>
          <a:blip r:embed="rId3"/>
          <a:stretch>
            <a:fillRect/>
          </a:stretch>
        </p:blipFill>
        <p:spPr>
          <a:xfrm>
            <a:off x="4841377" y="2277569"/>
            <a:ext cx="8529043" cy="7449958"/>
          </a:xfrm>
          <a:prstGeom prst="rect">
            <a:avLst/>
          </a:prstGeom>
        </p:spPr>
      </p:pic>
    </p:spTree>
    <p:extLst>
      <p:ext uri="{BB962C8B-B14F-4D97-AF65-F5344CB8AC3E}">
        <p14:creationId xmlns:p14="http://schemas.microsoft.com/office/powerpoint/2010/main" val="37783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7585" y="10391"/>
            <a:ext cx="18270415"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duotone>
                  <a:schemeClr val="accent2">
                    <a:shade val="45000"/>
                    <a:satMod val="135000"/>
                  </a:schemeClr>
                  <a:prstClr val="white"/>
                </a:duotone>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rgbClr val="EDEDED"/>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marL="0" marR="0" lvl="0" indent="0" algn="ctr" defTabSz="914400" rtl="0" eaLnBrk="1" fontAlgn="auto" latinLnBrk="0" hangingPunct="1">
                  <a:lnSpc>
                    <a:spcPts val="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9" name="Rectangle 8"/>
          <p:cNvSpPr/>
          <p:nvPr/>
        </p:nvSpPr>
        <p:spPr>
          <a:xfrm>
            <a:off x="1238440" y="2736476"/>
            <a:ext cx="8448450" cy="67403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222222"/>
                </a:solidFill>
                <a:effectLst/>
                <a:uLnTx/>
                <a:uFillTx/>
                <a:latin typeface="Calibri"/>
                <a:ea typeface="+mn-ea"/>
                <a:cs typeface="+mn-cs"/>
              </a:rPr>
              <a:t>	</a:t>
            </a:r>
            <a:r>
              <a:rPr kumimoji="0" lang="vi-VN" sz="4800" b="0" i="0" u="none" strike="noStrike" kern="1200" cap="none" spc="0" normalizeH="0" baseline="0" noProof="0" dirty="0" smtClean="0">
                <a:ln>
                  <a:noFill/>
                </a:ln>
                <a:solidFill>
                  <a:srgbClr val="222222"/>
                </a:solidFill>
                <a:effectLst/>
                <a:uLnTx/>
                <a:uFillTx/>
                <a:latin typeface="Arial" panose="020B0604020202020204" pitchFamily="34" charset="0"/>
                <a:ea typeface="+mn-ea"/>
                <a:cs typeface="+mn-cs"/>
              </a:rPr>
              <a:t>Nhà </a:t>
            </a:r>
            <a:r>
              <a:rPr kumimoji="0" lang="vi-VN" sz="4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em mới mua một cây hoa đào trông rất đẹp. Nụ hoa mọc đây cành cây như những đốm lửa đỏ đậu trên cành. Hoa đào bung nở rất đẹp, màu hoa đỏ thắm, đài hoa bé xinh nâng đỡ lấy những cánh hoa mảnh mai, mềm mọi. Nhị hoa màu vàng ở giữa bông.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rotWithShape="1">
          <a:blip r:embed="rId4"/>
          <a:srcRect l="16482" t="2170"/>
          <a:stretch/>
        </p:blipFill>
        <p:spPr>
          <a:xfrm>
            <a:off x="2720086" y="313427"/>
            <a:ext cx="14226286" cy="2731608"/>
          </a:xfrm>
          <a:prstGeom prst="rect">
            <a:avLst/>
          </a:prstGeom>
        </p:spPr>
      </p:pic>
      <p:pic>
        <p:nvPicPr>
          <p:cNvPr id="1026" name="Picture 2" descr="Hoa đào trang trí tế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9568" y="3477729"/>
            <a:ext cx="7165432"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69099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79974" y="0"/>
            <a:ext cx="18511016" cy="10371737"/>
          </a:xfrm>
          <a:custGeom>
            <a:avLst/>
            <a:gdLst/>
            <a:ahLst/>
            <a:cxnLst/>
            <a:rect l="l" t="t" r="r" b="b"/>
            <a:pathLst>
              <a:path w="18511016" h="10371737">
                <a:moveTo>
                  <a:pt x="0" y="0"/>
                </a:moveTo>
                <a:lnTo>
                  <a:pt x="18511015" y="0"/>
                </a:lnTo>
                <a:lnTo>
                  <a:pt x="18511015" y="10371737"/>
                </a:lnTo>
                <a:lnTo>
                  <a:pt x="0" y="10371737"/>
                </a:lnTo>
                <a:lnTo>
                  <a:pt x="0" y="0"/>
                </a:lnTo>
                <a:close/>
              </a:path>
            </a:pathLst>
          </a:custGeom>
          <a:blipFill>
            <a:blip r:embed="rId2">
              <a:extLst>
                <a:ext uri="{96DAC541-7B7A-43D3-8B79-37D633B846F1}">
                  <asvg:svgBlip xmlns="" xmlns:asvg="http://schemas.microsoft.com/office/drawing/2016/SVG/main" r:embed="rId3"/>
                </a:ext>
              </a:extLst>
            </a:blip>
            <a:stretch>
              <a:fillRect l="-5317" r="-4976" b="-10829"/>
            </a:stretch>
          </a:blipFill>
        </p:spPr>
      </p:sp>
      <p:sp>
        <p:nvSpPr>
          <p:cNvPr id="3" name="Freeform 3"/>
          <p:cNvSpPr/>
          <p:nvPr/>
        </p:nvSpPr>
        <p:spPr>
          <a:xfrm>
            <a:off x="1659603" y="737290"/>
            <a:ext cx="15258005" cy="7781583"/>
          </a:xfrm>
          <a:custGeom>
            <a:avLst/>
            <a:gdLst/>
            <a:ahLst/>
            <a:cxnLst/>
            <a:rect l="l" t="t" r="r" b="b"/>
            <a:pathLst>
              <a:path w="15258005" h="7781583">
                <a:moveTo>
                  <a:pt x="0" y="0"/>
                </a:moveTo>
                <a:lnTo>
                  <a:pt x="15258006" y="0"/>
                </a:lnTo>
                <a:lnTo>
                  <a:pt x="15258006" y="7781583"/>
                </a:lnTo>
                <a:lnTo>
                  <a:pt x="0" y="77815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79974" y="4934801"/>
            <a:ext cx="3957438" cy="5352199"/>
          </a:xfrm>
          <a:custGeom>
            <a:avLst/>
            <a:gdLst/>
            <a:ahLst/>
            <a:cxnLst/>
            <a:rect l="l" t="t" r="r" b="b"/>
            <a:pathLst>
              <a:path w="3957438" h="5352199">
                <a:moveTo>
                  <a:pt x="0" y="0"/>
                </a:moveTo>
                <a:lnTo>
                  <a:pt x="3957437" y="0"/>
                </a:lnTo>
                <a:lnTo>
                  <a:pt x="3957437" y="5352199"/>
                </a:lnTo>
                <a:lnTo>
                  <a:pt x="0" y="5352199"/>
                </a:lnTo>
                <a:lnTo>
                  <a:pt x="0" y="0"/>
                </a:lnTo>
                <a:close/>
              </a:path>
            </a:pathLst>
          </a:custGeom>
          <a:blipFill>
            <a:blip r:embed="rId6"/>
            <a:stretch>
              <a:fillRect/>
            </a:stretch>
          </a:blipFill>
        </p:spPr>
      </p:sp>
      <p:sp>
        <p:nvSpPr>
          <p:cNvPr id="6" name="Freeform 6"/>
          <p:cNvSpPr/>
          <p:nvPr/>
        </p:nvSpPr>
        <p:spPr>
          <a:xfrm>
            <a:off x="14355000" y="4750778"/>
            <a:ext cx="3933000" cy="5641474"/>
          </a:xfrm>
          <a:custGeom>
            <a:avLst/>
            <a:gdLst/>
            <a:ahLst/>
            <a:cxnLst/>
            <a:rect l="l" t="t" r="r" b="b"/>
            <a:pathLst>
              <a:path w="5116068" h="8229600">
                <a:moveTo>
                  <a:pt x="0" y="0"/>
                </a:moveTo>
                <a:lnTo>
                  <a:pt x="5116068" y="0"/>
                </a:lnTo>
                <a:lnTo>
                  <a:pt x="5116068" y="8229600"/>
                </a:lnTo>
                <a:lnTo>
                  <a:pt x="0" y="8229600"/>
                </a:lnTo>
                <a:lnTo>
                  <a:pt x="0" y="0"/>
                </a:lnTo>
                <a:close/>
              </a:path>
            </a:pathLst>
          </a:custGeom>
          <a:blipFill>
            <a:blip r:embed="rId7"/>
            <a:stretch>
              <a:fillRect/>
            </a:stretch>
          </a:blipFill>
        </p:spPr>
      </p:sp>
      <p:sp>
        <p:nvSpPr>
          <p:cNvPr id="11" name="TextBox 10"/>
          <p:cNvSpPr txBox="1"/>
          <p:nvPr/>
        </p:nvSpPr>
        <p:spPr>
          <a:xfrm>
            <a:off x="4037199" y="3291582"/>
            <a:ext cx="10502812" cy="1862048"/>
          </a:xfrm>
          <a:prstGeom prst="rect">
            <a:avLst/>
          </a:prstGeom>
          <a:noFill/>
        </p:spPr>
        <p:txBody>
          <a:bodyPr wrap="none" rtlCol="0">
            <a:spAutoFit/>
          </a:bodyPr>
          <a:lstStyle/>
          <a:p>
            <a:r>
              <a:rPr lang="en-US" sz="11500" dirty="0" smtClean="0">
                <a:solidFill>
                  <a:schemeClr val="bg1"/>
                </a:solidFill>
                <a:latin typeface="#9Slide03 AmpleSoft Bold" panose="02000000000000000000" pitchFamily="2" charset="0"/>
              </a:rPr>
              <a:t>CHÀO TẠM BIỆT</a:t>
            </a:r>
            <a:endParaRPr lang="en-US" sz="11500" dirty="0">
              <a:solidFill>
                <a:schemeClr val="bg1"/>
              </a:solidFill>
              <a:latin typeface="#9Slide03 AmpleSoft Bold" panose="02000000000000000000" pitchFamily="2"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160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6">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467100"/>
            <a:ext cx="6400800" cy="4419600"/>
          </a:xfrm>
          <a:prstGeom prst="rect">
            <a:avLst/>
          </a:prstGeom>
        </p:spPr>
      </p:pic>
    </p:spTree>
    <p:extLst>
      <p:ext uri="{BB962C8B-B14F-4D97-AF65-F5344CB8AC3E}">
        <p14:creationId xmlns:p14="http://schemas.microsoft.com/office/powerpoint/2010/main" val="122635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 xmlns:asvg="http://schemas.microsoft.com/office/drawing/2016/SVG/main" r:embed="rId5"/>
              </a:ext>
            </a:extLst>
          </a:blip>
          <a:stretch>
            <a:fillRect/>
          </a:stretch>
        </a:blipFill>
        <a:effectLst/>
      </p:bgPr>
    </p:bg>
    <p:spTree>
      <p:nvGrpSpPr>
        <p:cNvPr id="1" name=""/>
        <p:cNvGrpSpPr/>
        <p:nvPr/>
      </p:nvGrpSpPr>
      <p:grpSpPr>
        <a:xfrm>
          <a:off x="0" y="0"/>
          <a:ext cx="0" cy="0"/>
          <a:chOff x="0" y="0"/>
          <a:chExt cx="0" cy="0"/>
        </a:xfrm>
      </p:grpSpPr>
      <p:sp>
        <p:nvSpPr>
          <p:cNvPr id="70" name="Rectangle 69"/>
          <p:cNvSpPr/>
          <p:nvPr/>
        </p:nvSpPr>
        <p:spPr>
          <a:xfrm>
            <a:off x="1714500" y="1028700"/>
            <a:ext cx="14859000" cy="3785652"/>
          </a:xfrm>
          <a:prstGeom prst="rect">
            <a:avLst/>
          </a:prstGeom>
        </p:spPr>
        <p:txBody>
          <a:bodyPr wrap="square">
            <a:spAutoFit/>
          </a:bodyPr>
          <a:lstStyle/>
          <a:p>
            <a:pPr algn="ctr"/>
            <a:r>
              <a:rPr lang="en-US" sz="8000" u="sng" dirty="0" err="1" smtClean="0">
                <a:solidFill>
                  <a:schemeClr val="bg1"/>
                </a:solidFill>
                <a:latin typeface="#9Slide03 IcielNovecento sans E" panose="00000900000000000000" pitchFamily="2" charset="0"/>
              </a:rPr>
              <a:t>Câu</a:t>
            </a:r>
            <a:r>
              <a:rPr lang="en-US" sz="8000" u="sng" dirty="0" smtClean="0">
                <a:solidFill>
                  <a:schemeClr val="bg1"/>
                </a:solidFill>
                <a:latin typeface="#9Slide03 IcielNovecento sans E" panose="00000900000000000000" pitchFamily="2" charset="0"/>
              </a:rPr>
              <a:t> 1:</a:t>
            </a:r>
            <a:r>
              <a:rPr lang="en-US" sz="8000" dirty="0" smtClean="0">
                <a:solidFill>
                  <a:schemeClr val="bg1"/>
                </a:solidFill>
                <a:latin typeface="#9Slide03 IcielNovecento sans E" panose="00000900000000000000" pitchFamily="2" charset="0"/>
              </a:rPr>
              <a:t> </a:t>
            </a:r>
          </a:p>
          <a:p>
            <a:pPr algn="ctr"/>
            <a:r>
              <a:rPr lang="vi-VN" sz="8000" b="1" dirty="0" smtClean="0">
                <a:solidFill>
                  <a:srgbClr val="FFFF00"/>
                </a:solidFill>
                <a:latin typeface="Roboto" panose="02000000000000000000" pitchFamily="2" charset="0"/>
              </a:rPr>
              <a:t>Từ </a:t>
            </a:r>
            <a:r>
              <a:rPr lang="vi-VN" sz="8000" b="1" dirty="0">
                <a:solidFill>
                  <a:srgbClr val="FFFF00"/>
                </a:solidFill>
                <a:latin typeface="Roboto" panose="02000000000000000000" pitchFamily="2" charset="0"/>
              </a:rPr>
              <a:t>nào dưới đây không phải là </a:t>
            </a:r>
            <a:r>
              <a:rPr lang="vi-VN" sz="8000" b="1" dirty="0">
                <a:solidFill>
                  <a:schemeClr val="accent6">
                    <a:lumMod val="60000"/>
                    <a:lumOff val="40000"/>
                  </a:schemeClr>
                </a:solidFill>
                <a:latin typeface="Roboto" panose="02000000000000000000" pitchFamily="2" charset="0"/>
              </a:rPr>
              <a:t>tính từ</a:t>
            </a:r>
            <a:r>
              <a:rPr lang="vi-VN" sz="8000" b="1" dirty="0" smtClean="0">
                <a:solidFill>
                  <a:schemeClr val="accent6">
                    <a:lumMod val="60000"/>
                    <a:lumOff val="40000"/>
                  </a:schemeClr>
                </a:solidFill>
                <a:latin typeface="Roboto" panose="02000000000000000000" pitchFamily="2" charset="0"/>
              </a:rPr>
              <a:t>?</a:t>
            </a:r>
            <a:endParaRPr lang="vi-VN" sz="8000" b="1" dirty="0">
              <a:solidFill>
                <a:schemeClr val="accent6">
                  <a:lumMod val="60000"/>
                  <a:lumOff val="40000"/>
                </a:schemeClr>
              </a:solidFill>
              <a:latin typeface="Roboto" panose="02000000000000000000" pitchFamily="2" charset="0"/>
            </a:endParaRPr>
          </a:p>
        </p:txBody>
      </p:sp>
      <p:sp>
        <p:nvSpPr>
          <p:cNvPr id="71" name="Rectangle 70"/>
          <p:cNvSpPr/>
          <p:nvPr/>
        </p:nvSpPr>
        <p:spPr>
          <a:xfrm>
            <a:off x="2438400" y="4814352"/>
            <a:ext cx="13944600" cy="4154984"/>
          </a:xfrm>
          <a:prstGeom prst="rect">
            <a:avLst/>
          </a:prstGeom>
        </p:spPr>
        <p:txBody>
          <a:bodyPr wrap="square" numCol="2">
            <a:spAutoFit/>
          </a:bodyPr>
          <a:lstStyle/>
          <a:p>
            <a:pPr algn="just"/>
            <a:r>
              <a:rPr lang="vi-VN" sz="8800" dirty="0">
                <a:solidFill>
                  <a:schemeClr val="bg1"/>
                </a:solidFill>
                <a:latin typeface="Roboto" panose="02000000000000000000" pitchFamily="2" charset="0"/>
              </a:rPr>
              <a:t>A. Tươi tốt</a:t>
            </a:r>
          </a:p>
          <a:p>
            <a:pPr algn="just"/>
            <a:r>
              <a:rPr lang="vi-VN" sz="8800" dirty="0">
                <a:solidFill>
                  <a:schemeClr val="bg1"/>
                </a:solidFill>
                <a:latin typeface="Roboto" panose="02000000000000000000" pitchFamily="2" charset="0"/>
              </a:rPr>
              <a:t>B. Làm </a:t>
            </a:r>
            <a:r>
              <a:rPr lang="vi-VN" sz="8800" dirty="0" smtClean="0">
                <a:solidFill>
                  <a:schemeClr val="bg1"/>
                </a:solidFill>
                <a:latin typeface="Roboto" panose="02000000000000000000" pitchFamily="2" charset="0"/>
              </a:rPr>
              <a:t>việc</a:t>
            </a:r>
            <a:endParaRPr lang="en-US" sz="8800" dirty="0" smtClean="0">
              <a:solidFill>
                <a:schemeClr val="bg1"/>
              </a:solidFill>
              <a:latin typeface="Roboto" panose="02000000000000000000" pitchFamily="2" charset="0"/>
            </a:endParaRPr>
          </a:p>
          <a:p>
            <a:pPr algn="just"/>
            <a:endParaRPr lang="vi-VN" sz="8800" dirty="0">
              <a:solidFill>
                <a:schemeClr val="bg1"/>
              </a:solidFill>
              <a:latin typeface="Roboto" panose="02000000000000000000" pitchFamily="2" charset="0"/>
            </a:endParaRPr>
          </a:p>
          <a:p>
            <a:pPr algn="just"/>
            <a:r>
              <a:rPr lang="vi-VN" sz="8800" dirty="0">
                <a:solidFill>
                  <a:schemeClr val="bg1"/>
                </a:solidFill>
                <a:latin typeface="Roboto" panose="02000000000000000000" pitchFamily="2" charset="0"/>
              </a:rPr>
              <a:t>C. Cần mẫn</a:t>
            </a:r>
          </a:p>
          <a:p>
            <a:pPr algn="just"/>
            <a:r>
              <a:rPr lang="vi-VN" sz="8800" dirty="0">
                <a:solidFill>
                  <a:schemeClr val="bg1"/>
                </a:solidFill>
                <a:latin typeface="Roboto" panose="02000000000000000000" pitchFamily="2" charset="0"/>
              </a:rPr>
              <a:t>D. Dũng cảm</a:t>
            </a:r>
          </a:p>
        </p:txBody>
      </p:sp>
      <p:sp>
        <p:nvSpPr>
          <p:cNvPr id="72" name="Oval 71"/>
          <p:cNvSpPr/>
          <p:nvPr/>
        </p:nvSpPr>
        <p:spPr>
          <a:xfrm>
            <a:off x="2133600" y="6134100"/>
            <a:ext cx="1409700" cy="1367344"/>
          </a:xfrm>
          <a:prstGeom prst="ellipse">
            <a:avLst/>
          </a:prstGeom>
          <a:noFill/>
          <a:ln w="177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barn(inVertical)">
                                      <p:cBhvr>
                                        <p:cTn id="15" dur="500"/>
                                        <p:tgtEl>
                                          <p:spTgt spid="72"/>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 xmlns:asvg="http://schemas.microsoft.com/office/drawing/2016/SVG/main" r:embed="rId5"/>
              </a:ext>
            </a:extLst>
          </a:blip>
          <a:stretch>
            <a:fillRect/>
          </a:stretch>
        </a:blipFill>
        <a:effectLst/>
      </p:bgPr>
    </p:bg>
    <p:spTree>
      <p:nvGrpSpPr>
        <p:cNvPr id="1" name=""/>
        <p:cNvGrpSpPr/>
        <p:nvPr/>
      </p:nvGrpSpPr>
      <p:grpSpPr>
        <a:xfrm>
          <a:off x="0" y="0"/>
          <a:ext cx="0" cy="0"/>
          <a:chOff x="0" y="0"/>
          <a:chExt cx="0" cy="0"/>
        </a:xfrm>
      </p:grpSpPr>
      <p:sp>
        <p:nvSpPr>
          <p:cNvPr id="70" name="Rectangle 69"/>
          <p:cNvSpPr/>
          <p:nvPr/>
        </p:nvSpPr>
        <p:spPr>
          <a:xfrm>
            <a:off x="1714500" y="1028700"/>
            <a:ext cx="14859000" cy="3354765"/>
          </a:xfrm>
          <a:prstGeom prst="rect">
            <a:avLst/>
          </a:prstGeom>
        </p:spPr>
        <p:txBody>
          <a:bodyPr wrap="square">
            <a:spAutoFit/>
          </a:bodyPr>
          <a:lstStyle/>
          <a:p>
            <a:pPr algn="ctr"/>
            <a:r>
              <a:rPr lang="en-US" sz="8000" u="sng" dirty="0" err="1" smtClean="0">
                <a:solidFill>
                  <a:schemeClr val="bg1"/>
                </a:solidFill>
                <a:latin typeface="#9Slide03 IcielNovecento sans E" panose="00000900000000000000" pitchFamily="2" charset="0"/>
              </a:rPr>
              <a:t>Câu</a:t>
            </a:r>
            <a:r>
              <a:rPr lang="en-US" sz="8000" u="sng" dirty="0" smtClean="0">
                <a:solidFill>
                  <a:schemeClr val="bg1"/>
                </a:solidFill>
                <a:latin typeface="#9Slide03 IcielNovecento sans E" panose="00000900000000000000" pitchFamily="2" charset="0"/>
              </a:rPr>
              <a:t> 2:</a:t>
            </a:r>
            <a:r>
              <a:rPr lang="en-US" sz="8000" dirty="0" smtClean="0">
                <a:solidFill>
                  <a:schemeClr val="bg1"/>
                </a:solidFill>
                <a:latin typeface="#9Slide03 IcielNovecento sans E" panose="00000900000000000000" pitchFamily="2" charset="0"/>
              </a:rPr>
              <a:t> </a:t>
            </a:r>
          </a:p>
          <a:p>
            <a:pPr algn="ctr"/>
            <a:r>
              <a:rPr lang="en-US" sz="6600" b="1" dirty="0" err="1">
                <a:solidFill>
                  <a:srgbClr val="FFFF00"/>
                </a:solidFill>
              </a:rPr>
              <a:t>Những</a:t>
            </a:r>
            <a:r>
              <a:rPr lang="en-US" sz="6600" b="1" dirty="0">
                <a:solidFill>
                  <a:srgbClr val="FFFF00"/>
                </a:solidFill>
              </a:rPr>
              <a:t> </a:t>
            </a:r>
            <a:r>
              <a:rPr lang="en-US" sz="6600" b="1" dirty="0" err="1">
                <a:solidFill>
                  <a:srgbClr val="FFFF00"/>
                </a:solidFill>
              </a:rPr>
              <a:t>từ</a:t>
            </a:r>
            <a:r>
              <a:rPr lang="en-US" sz="6600" b="1" dirty="0">
                <a:solidFill>
                  <a:srgbClr val="FFFF00"/>
                </a:solidFill>
              </a:rPr>
              <a:t> “</a:t>
            </a:r>
            <a:r>
              <a:rPr lang="en-US" sz="6600" b="1" dirty="0" err="1">
                <a:solidFill>
                  <a:srgbClr val="FFFF00"/>
                </a:solidFill>
              </a:rPr>
              <a:t>chậm</a:t>
            </a:r>
            <a:r>
              <a:rPr lang="en-US" sz="6600" b="1" dirty="0">
                <a:solidFill>
                  <a:srgbClr val="FFFF00"/>
                </a:solidFill>
              </a:rPr>
              <a:t> </a:t>
            </a:r>
            <a:r>
              <a:rPr lang="en-US" sz="6600" b="1" dirty="0" err="1">
                <a:solidFill>
                  <a:srgbClr val="FFFF00"/>
                </a:solidFill>
              </a:rPr>
              <a:t>rãi</a:t>
            </a:r>
            <a:r>
              <a:rPr lang="en-US" sz="6600" b="1" dirty="0">
                <a:solidFill>
                  <a:srgbClr val="FFFF00"/>
                </a:solidFill>
              </a:rPr>
              <a:t>, </a:t>
            </a:r>
            <a:r>
              <a:rPr lang="en-US" sz="6600" b="1" dirty="0" err="1">
                <a:solidFill>
                  <a:srgbClr val="FFFF00"/>
                </a:solidFill>
              </a:rPr>
              <a:t>nhanh</a:t>
            </a:r>
            <a:r>
              <a:rPr lang="en-US" sz="6600" b="1" dirty="0">
                <a:solidFill>
                  <a:srgbClr val="FFFF00"/>
                </a:solidFill>
              </a:rPr>
              <a:t> </a:t>
            </a:r>
            <a:r>
              <a:rPr lang="en-US" sz="6600" b="1" dirty="0" err="1">
                <a:solidFill>
                  <a:srgbClr val="FFFF00"/>
                </a:solidFill>
              </a:rPr>
              <a:t>chóng</a:t>
            </a:r>
            <a:r>
              <a:rPr lang="en-US" sz="6600" b="1" dirty="0">
                <a:solidFill>
                  <a:srgbClr val="FFFF00"/>
                </a:solidFill>
              </a:rPr>
              <a:t>, </a:t>
            </a:r>
            <a:r>
              <a:rPr lang="en-US" sz="6600" b="1" dirty="0" err="1">
                <a:solidFill>
                  <a:srgbClr val="FFFF00"/>
                </a:solidFill>
              </a:rPr>
              <a:t>vội</a:t>
            </a:r>
            <a:r>
              <a:rPr lang="en-US" sz="6600" b="1" dirty="0">
                <a:solidFill>
                  <a:srgbClr val="FFFF00"/>
                </a:solidFill>
              </a:rPr>
              <a:t> </a:t>
            </a:r>
            <a:r>
              <a:rPr lang="en-US" sz="6600" b="1" dirty="0" err="1">
                <a:solidFill>
                  <a:srgbClr val="FFFF00"/>
                </a:solidFill>
              </a:rPr>
              <a:t>vàng</a:t>
            </a:r>
            <a:r>
              <a:rPr lang="en-US" sz="6600" b="1" dirty="0">
                <a:solidFill>
                  <a:srgbClr val="FFFF00"/>
                </a:solidFill>
              </a:rPr>
              <a:t>, </a:t>
            </a:r>
            <a:r>
              <a:rPr lang="en-US" sz="6600" b="1" dirty="0" err="1">
                <a:solidFill>
                  <a:srgbClr val="FFFF00"/>
                </a:solidFill>
              </a:rPr>
              <a:t>lề</a:t>
            </a:r>
            <a:r>
              <a:rPr lang="en-US" sz="6600" b="1" dirty="0">
                <a:solidFill>
                  <a:srgbClr val="FFFF00"/>
                </a:solidFill>
              </a:rPr>
              <a:t> </a:t>
            </a:r>
            <a:r>
              <a:rPr lang="en-US" sz="6600" b="1" dirty="0" err="1">
                <a:solidFill>
                  <a:srgbClr val="FFFF00"/>
                </a:solidFill>
              </a:rPr>
              <a:t>mề</a:t>
            </a:r>
            <a:r>
              <a:rPr lang="en-US" sz="6600" b="1" dirty="0">
                <a:solidFill>
                  <a:srgbClr val="FFFF00"/>
                </a:solidFill>
              </a:rPr>
              <a:t>” </a:t>
            </a:r>
            <a:r>
              <a:rPr lang="en-US" sz="6600" b="1" dirty="0" err="1">
                <a:solidFill>
                  <a:srgbClr val="FFFF00"/>
                </a:solidFill>
              </a:rPr>
              <a:t>là</a:t>
            </a:r>
            <a:r>
              <a:rPr lang="en-US" sz="6600" b="1" dirty="0">
                <a:solidFill>
                  <a:srgbClr val="FFFF00"/>
                </a:solidFill>
              </a:rPr>
              <a:t> </a:t>
            </a:r>
            <a:r>
              <a:rPr lang="en-US" sz="6600" b="1" dirty="0" err="1">
                <a:solidFill>
                  <a:srgbClr val="FFFF00"/>
                </a:solidFill>
              </a:rPr>
              <a:t>tính</a:t>
            </a:r>
            <a:r>
              <a:rPr lang="en-US" sz="6600" b="1" dirty="0">
                <a:solidFill>
                  <a:srgbClr val="FFFF00"/>
                </a:solidFill>
              </a:rPr>
              <a:t> </a:t>
            </a:r>
            <a:r>
              <a:rPr lang="en-US" sz="6600" b="1" dirty="0" err="1">
                <a:solidFill>
                  <a:srgbClr val="FFFF00"/>
                </a:solidFill>
              </a:rPr>
              <a:t>từ</a:t>
            </a:r>
            <a:r>
              <a:rPr lang="en-US" sz="6600" b="1" dirty="0">
                <a:solidFill>
                  <a:srgbClr val="FFFF00"/>
                </a:solidFill>
              </a:rPr>
              <a:t> </a:t>
            </a:r>
            <a:r>
              <a:rPr lang="en-US" sz="6600" b="1" dirty="0" err="1">
                <a:solidFill>
                  <a:srgbClr val="FFFF00"/>
                </a:solidFill>
              </a:rPr>
              <a:t>chỉ</a:t>
            </a:r>
            <a:r>
              <a:rPr lang="en-US" sz="6600" b="1" dirty="0">
                <a:solidFill>
                  <a:srgbClr val="FFFF00"/>
                </a:solidFill>
              </a:rPr>
              <a:t> </a:t>
            </a:r>
            <a:r>
              <a:rPr lang="en-US" sz="6600" b="1" dirty="0" err="1">
                <a:solidFill>
                  <a:srgbClr val="FFFF00"/>
                </a:solidFill>
              </a:rPr>
              <a:t>gì</a:t>
            </a:r>
            <a:r>
              <a:rPr lang="en-US" sz="6600" b="1" dirty="0">
                <a:solidFill>
                  <a:srgbClr val="FFFF00"/>
                </a:solidFill>
              </a:rPr>
              <a:t>?</a:t>
            </a:r>
            <a:endParaRPr lang="vi-VN" sz="400000" b="1" i="1" dirty="0">
              <a:solidFill>
                <a:srgbClr val="FFFF00"/>
              </a:solidFill>
            </a:endParaRPr>
          </a:p>
        </p:txBody>
      </p:sp>
      <p:sp>
        <p:nvSpPr>
          <p:cNvPr id="71" name="Rectangle 70"/>
          <p:cNvSpPr/>
          <p:nvPr/>
        </p:nvSpPr>
        <p:spPr>
          <a:xfrm>
            <a:off x="2362200" y="4429392"/>
            <a:ext cx="13944600" cy="4154984"/>
          </a:xfrm>
          <a:prstGeom prst="rect">
            <a:avLst/>
          </a:prstGeom>
        </p:spPr>
        <p:txBody>
          <a:bodyPr wrap="square" numCol="1">
            <a:spAutoFit/>
          </a:bodyPr>
          <a:lstStyle/>
          <a:p>
            <a:pPr marL="342900" indent="-342900" algn="just">
              <a:buAutoNum type="alphaUcPeriod"/>
            </a:pPr>
            <a:r>
              <a:rPr lang="en-US" sz="6600" dirty="0" err="1" smtClean="0">
                <a:solidFill>
                  <a:schemeClr val="bg1"/>
                </a:solidFill>
              </a:rPr>
              <a:t>Tính</a:t>
            </a:r>
            <a:r>
              <a:rPr lang="en-US" sz="6600" dirty="0" smtClean="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đặc</a:t>
            </a:r>
            <a:r>
              <a:rPr lang="en-US" sz="6600" dirty="0">
                <a:solidFill>
                  <a:schemeClr val="bg1"/>
                </a:solidFill>
              </a:rPr>
              <a:t> </a:t>
            </a:r>
            <a:r>
              <a:rPr lang="en-US" sz="6600" dirty="0" err="1">
                <a:solidFill>
                  <a:schemeClr val="bg1"/>
                </a:solidFill>
              </a:rPr>
              <a:t>điểm</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sự</a:t>
            </a:r>
            <a:r>
              <a:rPr lang="en-US" sz="6600" dirty="0">
                <a:solidFill>
                  <a:schemeClr val="bg1"/>
                </a:solidFill>
              </a:rPr>
              <a:t> </a:t>
            </a:r>
            <a:r>
              <a:rPr lang="en-US" sz="6600" dirty="0" err="1">
                <a:solidFill>
                  <a:schemeClr val="bg1"/>
                </a:solidFill>
              </a:rPr>
              <a:t>vật</a:t>
            </a:r>
            <a:r>
              <a:rPr lang="en-US" sz="6600" dirty="0" smtClean="0">
                <a:solidFill>
                  <a:schemeClr val="bg1"/>
                </a:solidFill>
              </a:rPr>
              <a:t>.</a:t>
            </a:r>
          </a:p>
          <a:p>
            <a:pPr algn="just"/>
            <a:r>
              <a:rPr lang="en-US" sz="6600" dirty="0" smtClean="0">
                <a:solidFill>
                  <a:schemeClr val="bg1"/>
                </a:solidFill>
              </a:rPr>
              <a:t>B. </a:t>
            </a:r>
            <a:r>
              <a:rPr lang="en-US" sz="6600" dirty="0" err="1" smtClean="0">
                <a:solidFill>
                  <a:schemeClr val="bg1"/>
                </a:solidFill>
              </a:rPr>
              <a:t>Tính</a:t>
            </a:r>
            <a:r>
              <a:rPr lang="en-US" sz="6600" dirty="0" smtClean="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trạng</a:t>
            </a:r>
            <a:r>
              <a:rPr lang="en-US" sz="6600" dirty="0">
                <a:solidFill>
                  <a:schemeClr val="bg1"/>
                </a:solidFill>
              </a:rPr>
              <a:t> </a:t>
            </a:r>
            <a:r>
              <a:rPr lang="en-US" sz="6600" dirty="0" err="1">
                <a:solidFill>
                  <a:schemeClr val="bg1"/>
                </a:solidFill>
              </a:rPr>
              <a:t>thái</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sự</a:t>
            </a:r>
            <a:r>
              <a:rPr lang="en-US" sz="6600" dirty="0">
                <a:solidFill>
                  <a:schemeClr val="bg1"/>
                </a:solidFill>
              </a:rPr>
              <a:t> </a:t>
            </a:r>
            <a:r>
              <a:rPr lang="en-US" sz="6600" dirty="0" err="1">
                <a:solidFill>
                  <a:schemeClr val="bg1"/>
                </a:solidFill>
              </a:rPr>
              <a:t>vật</a:t>
            </a:r>
            <a:r>
              <a:rPr lang="en-US" sz="6600" dirty="0">
                <a:solidFill>
                  <a:schemeClr val="bg1"/>
                </a:solidFill>
              </a:rPr>
              <a:t>.</a:t>
            </a:r>
            <a:endParaRPr lang="vi-VN" sz="6600" dirty="0">
              <a:solidFill>
                <a:schemeClr val="bg1"/>
              </a:solidFill>
            </a:endParaRPr>
          </a:p>
          <a:p>
            <a:pPr algn="just"/>
            <a:r>
              <a:rPr lang="en-US" sz="6600" dirty="0" smtClean="0">
                <a:solidFill>
                  <a:schemeClr val="bg1"/>
                </a:solidFill>
              </a:rPr>
              <a:t>C</a:t>
            </a:r>
            <a:r>
              <a:rPr lang="vi-VN" sz="6600" dirty="0" smtClean="0">
                <a:solidFill>
                  <a:schemeClr val="bg1"/>
                </a:solidFill>
              </a:rPr>
              <a:t>. </a:t>
            </a:r>
            <a:r>
              <a:rPr lang="en-US" sz="6600" dirty="0" err="1">
                <a:solidFill>
                  <a:schemeClr val="bg1"/>
                </a:solidFill>
              </a:rPr>
              <a:t>Tính</a:t>
            </a:r>
            <a:r>
              <a:rPr lang="en-US" sz="6600" dirty="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trạng</a:t>
            </a:r>
            <a:r>
              <a:rPr lang="en-US" sz="6600" dirty="0">
                <a:solidFill>
                  <a:schemeClr val="bg1"/>
                </a:solidFill>
              </a:rPr>
              <a:t> </a:t>
            </a:r>
            <a:r>
              <a:rPr lang="en-US" sz="6600" dirty="0" err="1">
                <a:solidFill>
                  <a:schemeClr val="bg1"/>
                </a:solidFill>
              </a:rPr>
              <a:t>thái</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hoạt</a:t>
            </a:r>
            <a:r>
              <a:rPr lang="en-US" sz="6600" dirty="0">
                <a:solidFill>
                  <a:schemeClr val="bg1"/>
                </a:solidFill>
              </a:rPr>
              <a:t> </a:t>
            </a:r>
            <a:r>
              <a:rPr lang="en-US" sz="6600" dirty="0" err="1">
                <a:solidFill>
                  <a:schemeClr val="bg1"/>
                </a:solidFill>
              </a:rPr>
              <a:t>động</a:t>
            </a:r>
            <a:r>
              <a:rPr lang="en-US" sz="6600" dirty="0" smtClean="0">
                <a:solidFill>
                  <a:schemeClr val="bg1"/>
                </a:solidFill>
              </a:rPr>
              <a:t>.</a:t>
            </a:r>
          </a:p>
          <a:p>
            <a:pPr algn="just"/>
            <a:r>
              <a:rPr lang="en-US" sz="6600" dirty="0" smtClean="0">
                <a:solidFill>
                  <a:schemeClr val="bg1"/>
                </a:solidFill>
              </a:rPr>
              <a:t>D</a:t>
            </a:r>
            <a:r>
              <a:rPr lang="vi-VN" sz="6600" dirty="0" smtClean="0">
                <a:solidFill>
                  <a:schemeClr val="bg1"/>
                </a:solidFill>
              </a:rPr>
              <a:t>. </a:t>
            </a:r>
            <a:r>
              <a:rPr lang="en-US" sz="6600" dirty="0" err="1">
                <a:solidFill>
                  <a:schemeClr val="bg1"/>
                </a:solidFill>
              </a:rPr>
              <a:t>Tính</a:t>
            </a:r>
            <a:r>
              <a:rPr lang="en-US" sz="6600" dirty="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đặc</a:t>
            </a:r>
            <a:r>
              <a:rPr lang="en-US" sz="6600" dirty="0">
                <a:solidFill>
                  <a:schemeClr val="bg1"/>
                </a:solidFill>
              </a:rPr>
              <a:t> </a:t>
            </a:r>
            <a:r>
              <a:rPr lang="en-US" sz="6600" dirty="0" err="1">
                <a:solidFill>
                  <a:schemeClr val="bg1"/>
                </a:solidFill>
              </a:rPr>
              <a:t>điểm</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hoạt</a:t>
            </a:r>
            <a:r>
              <a:rPr lang="en-US" sz="6600" dirty="0">
                <a:solidFill>
                  <a:schemeClr val="bg1"/>
                </a:solidFill>
              </a:rPr>
              <a:t> </a:t>
            </a:r>
            <a:r>
              <a:rPr lang="en-US" sz="6600" dirty="0" err="1">
                <a:solidFill>
                  <a:schemeClr val="bg1"/>
                </a:solidFill>
              </a:rPr>
              <a:t>động</a:t>
            </a:r>
            <a:r>
              <a:rPr lang="en-US" sz="6600" dirty="0">
                <a:solidFill>
                  <a:schemeClr val="bg1"/>
                </a:solidFill>
              </a:rPr>
              <a:t>.</a:t>
            </a:r>
            <a:endParaRPr lang="vi-VN" sz="6600" dirty="0">
              <a:solidFill>
                <a:schemeClr val="bg1"/>
              </a:solidFill>
            </a:endParaRPr>
          </a:p>
        </p:txBody>
      </p:sp>
      <p:sp>
        <p:nvSpPr>
          <p:cNvPr id="8" name="Oval 7"/>
          <p:cNvSpPr/>
          <p:nvPr/>
        </p:nvSpPr>
        <p:spPr>
          <a:xfrm>
            <a:off x="2133600" y="6438900"/>
            <a:ext cx="1219200" cy="1214944"/>
          </a:xfrm>
          <a:prstGeom prst="ellipse">
            <a:avLst/>
          </a:prstGeom>
          <a:noFill/>
          <a:ln w="177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8119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 xmlns:asvg="http://schemas.microsoft.com/office/drawing/2016/SVG/main" r:embed="rId5"/>
              </a:ext>
            </a:extLst>
          </a:blip>
          <a:stretch>
            <a:fillRect/>
          </a:stretch>
        </a:blipFill>
        <a:effectLst/>
      </p:bgPr>
    </p:bg>
    <p:spTree>
      <p:nvGrpSpPr>
        <p:cNvPr id="1" name=""/>
        <p:cNvGrpSpPr/>
        <p:nvPr/>
      </p:nvGrpSpPr>
      <p:grpSpPr>
        <a:xfrm>
          <a:off x="0" y="0"/>
          <a:ext cx="0" cy="0"/>
          <a:chOff x="0" y="0"/>
          <a:chExt cx="0" cy="0"/>
        </a:xfrm>
      </p:grpSpPr>
      <p:sp>
        <p:nvSpPr>
          <p:cNvPr id="70" name="Rectangle 69"/>
          <p:cNvSpPr/>
          <p:nvPr/>
        </p:nvSpPr>
        <p:spPr>
          <a:xfrm>
            <a:off x="1714500" y="1028700"/>
            <a:ext cx="14859000" cy="4001095"/>
          </a:xfrm>
          <a:prstGeom prst="rect">
            <a:avLst/>
          </a:prstGeom>
        </p:spPr>
        <p:txBody>
          <a:bodyPr wrap="square">
            <a:spAutoFit/>
          </a:bodyPr>
          <a:lstStyle/>
          <a:p>
            <a:pPr algn="ctr"/>
            <a:r>
              <a:rPr lang="en-US" sz="8000" u="sng" dirty="0" err="1" smtClean="0">
                <a:solidFill>
                  <a:schemeClr val="bg1"/>
                </a:solidFill>
                <a:latin typeface="#9Slide03 IcielNovecento sans E" panose="00000900000000000000" pitchFamily="2" charset="0"/>
              </a:rPr>
              <a:t>Câu</a:t>
            </a:r>
            <a:r>
              <a:rPr lang="en-US" sz="8000" u="sng" dirty="0" smtClean="0">
                <a:solidFill>
                  <a:schemeClr val="bg1"/>
                </a:solidFill>
                <a:latin typeface="#9Slide03 IcielNovecento sans E" panose="00000900000000000000" pitchFamily="2" charset="0"/>
              </a:rPr>
              <a:t> 3:</a:t>
            </a:r>
            <a:r>
              <a:rPr lang="en-US" sz="8000" dirty="0" smtClean="0">
                <a:solidFill>
                  <a:schemeClr val="bg1"/>
                </a:solidFill>
                <a:latin typeface="#9Slide03 IcielNovecento sans E" panose="00000900000000000000" pitchFamily="2" charset="0"/>
              </a:rPr>
              <a:t> </a:t>
            </a:r>
          </a:p>
          <a:p>
            <a:pPr algn="ctr"/>
            <a:r>
              <a:rPr lang="vi-VN" sz="5400" b="1" i="1" dirty="0">
                <a:solidFill>
                  <a:srgbClr val="FFFF00"/>
                </a:solidFill>
              </a:rPr>
              <a:t>Câu văn sau có mấy tính từ?</a:t>
            </a:r>
          </a:p>
          <a:p>
            <a:pPr algn="ctr"/>
            <a:r>
              <a:rPr lang="vi-VN" sz="6000" dirty="0">
                <a:solidFill>
                  <a:schemeClr val="bg1"/>
                </a:solidFill>
              </a:rPr>
              <a:t>Cái chàng Dế Choắt, người gầy gò và dài lêu nghêu như một gã nghiện thuốc phiện.</a:t>
            </a:r>
          </a:p>
        </p:txBody>
      </p:sp>
      <p:sp>
        <p:nvSpPr>
          <p:cNvPr id="71" name="Rectangle 70"/>
          <p:cNvSpPr/>
          <p:nvPr/>
        </p:nvSpPr>
        <p:spPr>
          <a:xfrm>
            <a:off x="2362200" y="5295900"/>
            <a:ext cx="13944600" cy="3785652"/>
          </a:xfrm>
          <a:prstGeom prst="rect">
            <a:avLst/>
          </a:prstGeom>
        </p:spPr>
        <p:txBody>
          <a:bodyPr wrap="square" numCol="2">
            <a:spAutoFit/>
          </a:bodyPr>
          <a:lstStyle/>
          <a:p>
            <a:pPr algn="just"/>
            <a:r>
              <a:rPr lang="vi-VN" sz="8000" dirty="0">
                <a:solidFill>
                  <a:schemeClr val="bg1"/>
                </a:solidFill>
                <a:latin typeface="Roboto" panose="02000000000000000000" pitchFamily="2" charset="0"/>
              </a:rPr>
              <a:t>A. </a:t>
            </a:r>
            <a:r>
              <a:rPr lang="en-US" sz="8000" dirty="0" smtClean="0">
                <a:solidFill>
                  <a:schemeClr val="bg1"/>
                </a:solidFill>
                <a:latin typeface="Roboto" panose="02000000000000000000" pitchFamily="2" charset="0"/>
              </a:rPr>
              <a:t>1 </a:t>
            </a:r>
            <a:r>
              <a:rPr lang="en-US" sz="8000" dirty="0" err="1" smtClean="0">
                <a:solidFill>
                  <a:schemeClr val="bg1"/>
                </a:solidFill>
                <a:latin typeface="Roboto" panose="02000000000000000000" pitchFamily="2" charset="0"/>
              </a:rPr>
              <a:t>tính</a:t>
            </a:r>
            <a:r>
              <a:rPr lang="en-US" sz="8000" dirty="0" smtClean="0">
                <a:solidFill>
                  <a:schemeClr val="bg1"/>
                </a:solidFill>
                <a:latin typeface="Roboto" panose="02000000000000000000" pitchFamily="2" charset="0"/>
              </a:rPr>
              <a:t> </a:t>
            </a:r>
            <a:r>
              <a:rPr lang="en-US" sz="8000" dirty="0" err="1" smtClean="0">
                <a:solidFill>
                  <a:schemeClr val="bg1"/>
                </a:solidFill>
                <a:latin typeface="Roboto" panose="02000000000000000000" pitchFamily="2" charset="0"/>
              </a:rPr>
              <a:t>từ</a:t>
            </a:r>
            <a:endParaRPr lang="vi-VN" sz="8000" dirty="0">
              <a:solidFill>
                <a:schemeClr val="bg1"/>
              </a:solidFill>
              <a:latin typeface="Roboto" panose="02000000000000000000" pitchFamily="2" charset="0"/>
            </a:endParaRPr>
          </a:p>
          <a:p>
            <a:pPr algn="just"/>
            <a:r>
              <a:rPr lang="vi-VN" sz="8000" dirty="0">
                <a:solidFill>
                  <a:schemeClr val="bg1"/>
                </a:solidFill>
                <a:latin typeface="Roboto" panose="02000000000000000000" pitchFamily="2" charset="0"/>
              </a:rPr>
              <a:t>B. </a:t>
            </a:r>
            <a:r>
              <a:rPr lang="en-US" sz="8000" dirty="0" smtClean="0">
                <a:solidFill>
                  <a:schemeClr val="bg1"/>
                </a:solidFill>
                <a:latin typeface="Roboto" panose="02000000000000000000" pitchFamily="2" charset="0"/>
              </a:rPr>
              <a:t>2 </a:t>
            </a:r>
            <a:r>
              <a:rPr lang="en-US" sz="8000" dirty="0" err="1" smtClean="0">
                <a:solidFill>
                  <a:schemeClr val="bg1"/>
                </a:solidFill>
                <a:latin typeface="Roboto" panose="02000000000000000000" pitchFamily="2" charset="0"/>
              </a:rPr>
              <a:t>tính</a:t>
            </a:r>
            <a:r>
              <a:rPr lang="en-US" sz="8000" dirty="0" smtClean="0">
                <a:solidFill>
                  <a:schemeClr val="bg1"/>
                </a:solidFill>
                <a:latin typeface="Roboto" panose="02000000000000000000" pitchFamily="2" charset="0"/>
              </a:rPr>
              <a:t> </a:t>
            </a:r>
            <a:r>
              <a:rPr lang="en-US" sz="8000" dirty="0" err="1" smtClean="0">
                <a:solidFill>
                  <a:schemeClr val="bg1"/>
                </a:solidFill>
                <a:latin typeface="Roboto" panose="02000000000000000000" pitchFamily="2" charset="0"/>
              </a:rPr>
              <a:t>từ</a:t>
            </a:r>
            <a:endParaRPr lang="en-US" sz="8000" dirty="0" smtClean="0">
              <a:solidFill>
                <a:schemeClr val="bg1"/>
              </a:solidFill>
              <a:latin typeface="Roboto" panose="02000000000000000000" pitchFamily="2" charset="0"/>
            </a:endParaRPr>
          </a:p>
          <a:p>
            <a:pPr algn="just"/>
            <a:endParaRPr lang="vi-VN" sz="8000" dirty="0">
              <a:solidFill>
                <a:schemeClr val="bg1"/>
              </a:solidFill>
              <a:latin typeface="Roboto" panose="02000000000000000000" pitchFamily="2" charset="0"/>
            </a:endParaRPr>
          </a:p>
          <a:p>
            <a:pPr algn="just"/>
            <a:r>
              <a:rPr lang="vi-VN" sz="8000" dirty="0">
                <a:solidFill>
                  <a:schemeClr val="bg1"/>
                </a:solidFill>
                <a:latin typeface="Roboto" panose="02000000000000000000" pitchFamily="2" charset="0"/>
              </a:rPr>
              <a:t>C. </a:t>
            </a:r>
            <a:r>
              <a:rPr lang="en-US" sz="8000" dirty="0" smtClean="0">
                <a:solidFill>
                  <a:schemeClr val="bg1"/>
                </a:solidFill>
                <a:latin typeface="Roboto" panose="02000000000000000000" pitchFamily="2" charset="0"/>
              </a:rPr>
              <a:t>3 </a:t>
            </a:r>
            <a:r>
              <a:rPr lang="en-US" sz="8000" dirty="0" err="1" smtClean="0">
                <a:solidFill>
                  <a:schemeClr val="bg1"/>
                </a:solidFill>
                <a:latin typeface="Roboto" panose="02000000000000000000" pitchFamily="2" charset="0"/>
              </a:rPr>
              <a:t>tính</a:t>
            </a:r>
            <a:r>
              <a:rPr lang="en-US" sz="8000" dirty="0" smtClean="0">
                <a:solidFill>
                  <a:schemeClr val="bg1"/>
                </a:solidFill>
                <a:latin typeface="Roboto" panose="02000000000000000000" pitchFamily="2" charset="0"/>
              </a:rPr>
              <a:t> </a:t>
            </a:r>
            <a:r>
              <a:rPr lang="en-US" sz="8000" dirty="0" err="1" smtClean="0">
                <a:solidFill>
                  <a:schemeClr val="bg1"/>
                </a:solidFill>
                <a:latin typeface="Roboto" panose="02000000000000000000" pitchFamily="2" charset="0"/>
              </a:rPr>
              <a:t>từ</a:t>
            </a:r>
            <a:endParaRPr lang="vi-VN" sz="8000" dirty="0">
              <a:solidFill>
                <a:schemeClr val="bg1"/>
              </a:solidFill>
              <a:latin typeface="Roboto" panose="02000000000000000000" pitchFamily="2" charset="0"/>
            </a:endParaRPr>
          </a:p>
          <a:p>
            <a:pPr algn="just"/>
            <a:r>
              <a:rPr lang="vi-VN" sz="8000" dirty="0">
                <a:solidFill>
                  <a:schemeClr val="bg1"/>
                </a:solidFill>
                <a:latin typeface="Roboto" panose="02000000000000000000" pitchFamily="2" charset="0"/>
              </a:rPr>
              <a:t>D. </a:t>
            </a:r>
            <a:r>
              <a:rPr lang="en-US" sz="8000" dirty="0" smtClean="0">
                <a:solidFill>
                  <a:schemeClr val="bg1"/>
                </a:solidFill>
                <a:latin typeface="Roboto" panose="02000000000000000000" pitchFamily="2" charset="0"/>
              </a:rPr>
              <a:t>4 </a:t>
            </a:r>
            <a:r>
              <a:rPr lang="en-US" sz="8000" dirty="0" err="1" smtClean="0">
                <a:solidFill>
                  <a:schemeClr val="bg1"/>
                </a:solidFill>
                <a:latin typeface="Roboto" panose="02000000000000000000" pitchFamily="2" charset="0"/>
              </a:rPr>
              <a:t>tính</a:t>
            </a:r>
            <a:r>
              <a:rPr lang="en-US" sz="8000" dirty="0" smtClean="0">
                <a:solidFill>
                  <a:schemeClr val="bg1"/>
                </a:solidFill>
                <a:latin typeface="Roboto" panose="02000000000000000000" pitchFamily="2" charset="0"/>
              </a:rPr>
              <a:t> </a:t>
            </a:r>
            <a:r>
              <a:rPr lang="en-US" sz="8000" dirty="0" err="1" smtClean="0">
                <a:solidFill>
                  <a:schemeClr val="bg1"/>
                </a:solidFill>
                <a:latin typeface="Roboto" panose="02000000000000000000" pitchFamily="2" charset="0"/>
              </a:rPr>
              <a:t>từ</a:t>
            </a:r>
            <a:endParaRPr lang="vi-VN" sz="8000" dirty="0">
              <a:solidFill>
                <a:schemeClr val="bg1"/>
              </a:solidFill>
              <a:latin typeface="Roboto" panose="02000000000000000000" pitchFamily="2" charset="0"/>
            </a:endParaRPr>
          </a:p>
        </p:txBody>
      </p:sp>
      <p:sp>
        <p:nvSpPr>
          <p:cNvPr id="72" name="Oval 71"/>
          <p:cNvSpPr/>
          <p:nvPr/>
        </p:nvSpPr>
        <p:spPr>
          <a:xfrm>
            <a:off x="2057400" y="6505054"/>
            <a:ext cx="1409700" cy="1367344"/>
          </a:xfrm>
          <a:prstGeom prst="ellipse">
            <a:avLst/>
          </a:prstGeom>
          <a:noFill/>
          <a:ln w="177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1658600" y="3924300"/>
            <a:ext cx="2286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5163800" y="3924300"/>
            <a:ext cx="100584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905000" y="4914900"/>
            <a:ext cx="347472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00728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barn(inVertical)">
                                      <p:cBhvr>
                                        <p:cTn id="15" dur="500"/>
                                        <p:tgtEl>
                                          <p:spTgt spid="72"/>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1">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314700"/>
            <a:ext cx="7162800" cy="4817833"/>
          </a:xfrm>
          <a:prstGeom prst="rect">
            <a:avLst/>
          </a:prstGeom>
        </p:spPr>
      </p:pic>
    </p:spTree>
    <p:extLst>
      <p:ext uri="{BB962C8B-B14F-4D97-AF65-F5344CB8AC3E}">
        <p14:creationId xmlns:p14="http://schemas.microsoft.com/office/powerpoint/2010/main" val="10356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026" name="Picture 2" descr="A Genetic Mutation Could Explain How Beethoven Died | Discover Magazin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100" l="10000" r="92050"/>
                    </a14:imgEffect>
                  </a14:imgLayer>
                </a14:imgProps>
              </a:ext>
              <a:ext uri="{28A0092B-C50C-407E-A947-70E740481C1C}">
                <a14:useLocalDpi xmlns:a14="http://schemas.microsoft.com/office/drawing/2010/main" val="0"/>
              </a:ext>
            </a:extLst>
          </a:blip>
          <a:srcRect/>
          <a:stretch>
            <a:fillRect/>
          </a:stretch>
        </p:blipFill>
        <p:spPr bwMode="auto">
          <a:xfrm>
            <a:off x="-762000" y="5596350"/>
            <a:ext cx="4931794" cy="493179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2740967" y="1965862"/>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tiếng nhạc </a:t>
                </a:r>
              </a:p>
              <a:p>
                <a:pPr algn="ctr"/>
                <a:r>
                  <a:rPr lang="vi-VN" sz="4800" dirty="0" smtClean="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490412" y="250003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dòng sông </a:t>
                </a:r>
              </a:p>
              <a:p>
                <a:pPr algn="ctr"/>
                <a:r>
                  <a:rPr lang="vi-VN" sz="4800" dirty="0" smtClean="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4743" y="7926442"/>
            <a:ext cx="5238721" cy="2601702"/>
          </a:xfrm>
          <a:prstGeom prst="rect">
            <a:avLst/>
          </a:prstGeom>
        </p:spPr>
      </p:pic>
      <p:pic>
        <p:nvPicPr>
          <p:cNvPr id="52" name="Picture 5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8000" y="8520677"/>
            <a:ext cx="7190036" cy="1639996"/>
          </a:xfrm>
          <a:prstGeom prst="rect">
            <a:avLst/>
          </a:prstGeom>
        </p:spPr>
      </p:pic>
      <p:pic>
        <p:nvPicPr>
          <p:cNvPr id="9" name="Picture 8"/>
          <p:cNvPicPr>
            <a:picLocks noChangeAspect="1"/>
          </p:cNvPicPr>
          <p:nvPr/>
        </p:nvPicPr>
        <p:blipFill>
          <a:blip r:embed="rId13"/>
          <a:stretch>
            <a:fillRect/>
          </a:stretch>
        </p:blipFill>
        <p:spPr>
          <a:xfrm>
            <a:off x="1262716" y="528177"/>
            <a:ext cx="15686368" cy="2505673"/>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sp>
        <p:nvSpPr>
          <p:cNvPr id="17" name="Rounded Rectangle 16"/>
          <p:cNvSpPr/>
          <p:nvPr/>
        </p:nvSpPr>
        <p:spPr>
          <a:xfrm>
            <a:off x="14097000" y="6362700"/>
            <a:ext cx="990600"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5253718" y="6362700"/>
            <a:ext cx="1815082"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15087600" y="5440849"/>
            <a:ext cx="1219200"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747153" y="6819900"/>
            <a:ext cx="1501247"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1145404" y="2476500"/>
            <a:ext cx="1629517" cy="5334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3096569" y="2522220"/>
            <a:ext cx="1305231" cy="5334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19200" y="800100"/>
            <a:ext cx="15849600" cy="8710077"/>
          </a:xfrm>
          <a:prstGeom prst="rect">
            <a:avLst/>
          </a:prstGeom>
        </p:spPr>
        <p:txBody>
          <a:bodyPr wrap="square">
            <a:spAutoFit/>
          </a:bodyPr>
          <a:lstStyle/>
          <a:p>
            <a:pPr algn="ctr"/>
            <a:r>
              <a:rPr lang="vi-VN" sz="2800" b="1" dirty="0">
                <a:solidFill>
                  <a:srgbClr val="000000"/>
                </a:solidFill>
                <a:latin typeface="OpenSansBold"/>
              </a:rPr>
              <a:t>BÉT-TÔ-VEN VÀ BẢN XÔ-NÁT </a:t>
            </a:r>
            <a:r>
              <a:rPr lang="vi-VN" sz="2800" b="1" i="1" dirty="0">
                <a:solidFill>
                  <a:srgbClr val="000000"/>
                </a:solidFill>
                <a:latin typeface="OpenSansBold"/>
              </a:rPr>
              <a:t>ÁNH TRĂNG</a:t>
            </a:r>
            <a:endParaRPr lang="vi-VN" sz="2800" i="1" dirty="0">
              <a:solidFill>
                <a:srgbClr val="000000"/>
              </a:solidFill>
              <a:latin typeface="OpenSans"/>
            </a:endParaRPr>
          </a:p>
          <a:p>
            <a:pPr algn="just"/>
            <a:r>
              <a:rPr lang="vi-VN" sz="2800" dirty="0" smtClean="0">
                <a:solidFill>
                  <a:srgbClr val="000000"/>
                </a:solidFill>
                <a:latin typeface="OpenSans"/>
              </a:rPr>
              <a:t>       Bét-tô-ven </a:t>
            </a:r>
            <a:r>
              <a:rPr lang="vi-VN" sz="2800" dirty="0">
                <a:solidFill>
                  <a:srgbClr val="000000"/>
                </a:solidFill>
                <a:latin typeface="OpenSans"/>
              </a:rPr>
              <a:t>là nhà soạn nhạc cổ điển vĩ đại trên thế giới. Ông đã sáng </a:t>
            </a:r>
            <a:r>
              <a:rPr lang="vi-VN" sz="2800" dirty="0" smtClean="0">
                <a:solidFill>
                  <a:srgbClr val="000000"/>
                </a:solidFill>
                <a:latin typeface="OpenSans"/>
              </a:rPr>
              <a:t>tác nhiều </a:t>
            </a:r>
            <a:r>
              <a:rPr lang="vi-VN" sz="2800" dirty="0">
                <a:solidFill>
                  <a:srgbClr val="000000"/>
                </a:solidFill>
                <a:latin typeface="OpenSans"/>
              </a:rPr>
              <a:t>bản nhạc nổi tiếng, trong số đó có Bản xô-nát </a:t>
            </a:r>
            <a:r>
              <a:rPr lang="vi-VN" sz="2800" i="1" dirty="0">
                <a:solidFill>
                  <a:srgbClr val="000000"/>
                </a:solidFill>
                <a:latin typeface="OpenSans"/>
              </a:rPr>
              <a:t>Ánh trăng.</a:t>
            </a:r>
            <a:r>
              <a:rPr lang="vi-VN" sz="2800" dirty="0">
                <a:solidFill>
                  <a:srgbClr val="000000"/>
                </a:solidFill>
                <a:latin typeface="OpenSans"/>
              </a:rPr>
              <a:t> </a:t>
            </a:r>
          </a:p>
          <a:p>
            <a:pPr algn="just"/>
            <a:r>
              <a:rPr lang="vi-VN" sz="2800" dirty="0" smtClean="0">
                <a:solidFill>
                  <a:srgbClr val="000000"/>
                </a:solidFill>
                <a:latin typeface="OpenSans"/>
              </a:rPr>
              <a:t>       Tương </a:t>
            </a:r>
            <a:r>
              <a:rPr lang="vi-VN" sz="2800" dirty="0">
                <a:solidFill>
                  <a:srgbClr val="000000"/>
                </a:solidFill>
                <a:latin typeface="OpenSans"/>
              </a:rPr>
              <a:t>truyền, vào một đêm trăng sáng, </a:t>
            </a:r>
            <a:r>
              <a:rPr lang="vi-VN" sz="2800" dirty="0" smtClean="0">
                <a:solidFill>
                  <a:srgbClr val="000000"/>
                </a:solidFill>
                <a:latin typeface="OpenSans"/>
              </a:rPr>
              <a:t>Bét-tô-ven </a:t>
            </a:r>
            <a:r>
              <a:rPr lang="vi-VN" sz="2800" dirty="0">
                <a:solidFill>
                  <a:srgbClr val="000000"/>
                </a:solidFill>
                <a:latin typeface="OpenSans"/>
              </a:rPr>
              <a:t>đến cây cầu bắc </a:t>
            </a:r>
            <a:r>
              <a:rPr lang="vi-VN" sz="2800" dirty="0" smtClean="0">
                <a:solidFill>
                  <a:srgbClr val="000000"/>
                </a:solidFill>
                <a:latin typeface="OpenSans"/>
              </a:rPr>
              <a:t>qua dòng </a:t>
            </a:r>
            <a:r>
              <a:rPr lang="vi-VN" sz="2800" dirty="0">
                <a:solidFill>
                  <a:srgbClr val="000000"/>
                </a:solidFill>
                <a:latin typeface="OpenSans"/>
              </a:rPr>
              <a:t>sông Ða-nuýp xinh đẹp trong thành Viên. Đứng trên cầu, ông </a:t>
            </a:r>
            <a:r>
              <a:rPr lang="vi-VN" sz="2800" dirty="0" smtClean="0">
                <a:solidFill>
                  <a:srgbClr val="000000"/>
                </a:solidFill>
                <a:latin typeface="OpenSans"/>
              </a:rPr>
              <a:t>say sưa </a:t>
            </a:r>
            <a:r>
              <a:rPr lang="vi-VN" sz="2800" dirty="0">
                <a:solidFill>
                  <a:srgbClr val="000000"/>
                </a:solidFill>
                <a:latin typeface="OpenSans"/>
              </a:rPr>
              <a:t>ngắm dòng sông lấp lánh ánh trăng trong một không gian tĩnh lặng</a:t>
            </a:r>
            <a:r>
              <a:rPr lang="vi-VN" sz="2800" dirty="0" smtClean="0">
                <a:solidFill>
                  <a:srgbClr val="000000"/>
                </a:solidFill>
                <a:latin typeface="OpenSans"/>
              </a:rPr>
              <a:t>. Bỗng </a:t>
            </a:r>
            <a:r>
              <a:rPr lang="vi-VN" sz="2800" dirty="0">
                <a:solidFill>
                  <a:srgbClr val="000000"/>
                </a:solidFill>
                <a:latin typeface="OpenSans"/>
              </a:rPr>
              <a:t>Bét-tô-ven nghe thấy tiếng dương cầm văng vẳng ở phía xa</a:t>
            </a:r>
            <a:r>
              <a:rPr lang="vi-VN" sz="2800" dirty="0" smtClean="0">
                <a:solidFill>
                  <a:srgbClr val="000000"/>
                </a:solidFill>
                <a:latin typeface="OpenSans"/>
              </a:rPr>
              <a:t>. Tiếng </a:t>
            </a:r>
            <a:r>
              <a:rPr lang="vi-VN" sz="2800" dirty="0">
                <a:solidFill>
                  <a:srgbClr val="000000"/>
                </a:solidFill>
                <a:latin typeface="OpenSans"/>
              </a:rPr>
              <a:t>đàn đã đưa bước chân Bét-tô-ven đến một ngôi nhà trong </a:t>
            </a:r>
            <a:r>
              <a:rPr lang="vi-VN" sz="2800" dirty="0" smtClean="0">
                <a:solidFill>
                  <a:srgbClr val="000000"/>
                </a:solidFill>
                <a:latin typeface="OpenSans"/>
              </a:rPr>
              <a:t>khu lao </a:t>
            </a:r>
            <a:r>
              <a:rPr lang="vi-VN" sz="2800" dirty="0">
                <a:solidFill>
                  <a:srgbClr val="000000"/>
                </a:solidFill>
                <a:latin typeface="OpenSans"/>
              </a:rPr>
              <a:t>động. Đến đó, ông bắt gặp một người cha đang chăm chú ngồi </a:t>
            </a:r>
            <a:r>
              <a:rPr lang="vi-VN" sz="2800" dirty="0" smtClean="0">
                <a:solidFill>
                  <a:srgbClr val="000000"/>
                </a:solidFill>
                <a:latin typeface="OpenSans"/>
              </a:rPr>
              <a:t>nghe cô </a:t>
            </a:r>
            <a:r>
              <a:rPr lang="vi-VN" sz="2800" dirty="0">
                <a:solidFill>
                  <a:srgbClr val="000000"/>
                </a:solidFill>
                <a:latin typeface="OpenSans"/>
              </a:rPr>
              <a:t>con gái mù của mình chơi đàn. Thấy Bét-tô-ven, người cha đau </a:t>
            </a:r>
            <a:r>
              <a:rPr lang="vi-VN" sz="2800" dirty="0" smtClean="0">
                <a:solidFill>
                  <a:srgbClr val="000000"/>
                </a:solidFill>
                <a:latin typeface="OpenSans"/>
              </a:rPr>
              <a:t>khổ chia </a:t>
            </a:r>
            <a:r>
              <a:rPr lang="vi-VN" sz="2800" dirty="0">
                <a:solidFill>
                  <a:srgbClr val="000000"/>
                </a:solidFill>
                <a:latin typeface="OpenSans"/>
              </a:rPr>
              <a:t>sẻ </a:t>
            </a:r>
            <a:r>
              <a:rPr lang="vi-VN" sz="2800" dirty="0" smtClean="0">
                <a:solidFill>
                  <a:srgbClr val="000000"/>
                </a:solidFill>
                <a:latin typeface="OpenSans"/>
              </a:rPr>
              <a:t>rằng con </a:t>
            </a:r>
            <a:r>
              <a:rPr lang="vi-VN" sz="2800" dirty="0">
                <a:solidFill>
                  <a:srgbClr val="000000"/>
                </a:solidFill>
                <a:latin typeface="OpenSans"/>
              </a:rPr>
              <a:t>gái ông có một ước mơ duy nhất là được ngắm nhìn </a:t>
            </a:r>
            <a:r>
              <a:rPr lang="vi-VN" sz="2800" dirty="0" smtClean="0">
                <a:solidFill>
                  <a:srgbClr val="000000"/>
                </a:solidFill>
                <a:latin typeface="OpenSans"/>
              </a:rPr>
              <a:t>ánh trăng </a:t>
            </a:r>
            <a:r>
              <a:rPr lang="vi-VN" sz="2800" dirty="0">
                <a:solidFill>
                  <a:srgbClr val="000000"/>
                </a:solidFill>
                <a:latin typeface="OpenSans"/>
              </a:rPr>
              <a:t>trên dòng Đa-nuýp. Nhưng ông rất buồn vì chẳng bao giờ ông </a:t>
            </a:r>
            <a:r>
              <a:rPr lang="vi-VN" sz="2800" dirty="0" smtClean="0">
                <a:solidFill>
                  <a:srgbClr val="000000"/>
                </a:solidFill>
                <a:latin typeface="OpenSans"/>
              </a:rPr>
              <a:t>có thể </a:t>
            </a:r>
            <a:r>
              <a:rPr lang="vi-VN" sz="2800" dirty="0">
                <a:solidFill>
                  <a:srgbClr val="000000"/>
                </a:solidFill>
                <a:latin typeface="OpenSans"/>
              </a:rPr>
              <a:t>giúp con thực hiện được ước mơ của mình. </a:t>
            </a:r>
          </a:p>
          <a:p>
            <a:pPr algn="just"/>
            <a:r>
              <a:rPr lang="vi-VN" sz="2800" dirty="0" smtClean="0">
                <a:solidFill>
                  <a:srgbClr val="000000"/>
                </a:solidFill>
                <a:latin typeface="OpenSans"/>
              </a:rPr>
              <a:t>       Xúc </a:t>
            </a:r>
            <a:r>
              <a:rPr lang="vi-VN" sz="2800" dirty="0">
                <a:solidFill>
                  <a:srgbClr val="000000"/>
                </a:solidFill>
                <a:latin typeface="OpenSans"/>
              </a:rPr>
              <a:t>động trước tình cảm của người cha dành cho con gái và </a:t>
            </a:r>
            <a:r>
              <a:rPr lang="vi-VN" sz="2800" dirty="0" smtClean="0">
                <a:solidFill>
                  <a:srgbClr val="000000"/>
                </a:solidFill>
                <a:latin typeface="OpenSans"/>
              </a:rPr>
              <a:t>tiếng dương </a:t>
            </a:r>
            <a:r>
              <a:rPr lang="vi-VN" sz="2800" dirty="0">
                <a:solidFill>
                  <a:srgbClr val="000000"/>
                </a:solidFill>
                <a:latin typeface="OpenSans"/>
              </a:rPr>
              <a:t>cầm da diết của người thiếu nữ mù, Bét-tô-ven đến bên </a:t>
            </a:r>
            <a:r>
              <a:rPr lang="vi-VN" sz="2800" dirty="0" smtClean="0">
                <a:solidFill>
                  <a:srgbClr val="000000"/>
                </a:solidFill>
                <a:latin typeface="OpenSans"/>
              </a:rPr>
              <a:t>cây đàn</a:t>
            </a:r>
            <a:r>
              <a:rPr lang="vi-VN" sz="2800" dirty="0">
                <a:solidFill>
                  <a:srgbClr val="000000"/>
                </a:solidFill>
                <a:latin typeface="OpenSans"/>
              </a:rPr>
              <a:t>, ngồi xuống và bắt đầu chơi. Những nốt nhạc ngẫu hứng vang lên</a:t>
            </a:r>
            <a:r>
              <a:rPr lang="vi-VN" sz="2800" dirty="0" smtClean="0">
                <a:solidFill>
                  <a:srgbClr val="000000"/>
                </a:solidFill>
                <a:latin typeface="OpenSans"/>
              </a:rPr>
              <a:t>, tràn </a:t>
            </a:r>
            <a:r>
              <a:rPr lang="vi-VN" sz="2800" dirty="0">
                <a:solidFill>
                  <a:srgbClr val="000000"/>
                </a:solidFill>
                <a:latin typeface="OpenSans"/>
              </a:rPr>
              <a:t>đầy cảm xúc yêu thương của nhà soạn nhạc thiên tài, lúc êm ái</a:t>
            </a:r>
            <a:r>
              <a:rPr lang="vi-VN" sz="2800" dirty="0" smtClean="0">
                <a:solidFill>
                  <a:srgbClr val="000000"/>
                </a:solidFill>
                <a:latin typeface="OpenSans"/>
              </a:rPr>
              <a:t>, nhẹ </a:t>
            </a:r>
            <a:r>
              <a:rPr lang="vi-VN" sz="2800" dirty="0">
                <a:solidFill>
                  <a:srgbClr val="000000"/>
                </a:solidFill>
                <a:latin typeface="OpenSans"/>
              </a:rPr>
              <a:t>nhàng như ánh trăng, lúc lại mạnh mẽ như sóng sông Đa-nuýp. </a:t>
            </a:r>
            <a:r>
              <a:rPr lang="vi-VN" sz="2800" dirty="0" smtClean="0">
                <a:solidFill>
                  <a:srgbClr val="000000"/>
                </a:solidFill>
                <a:latin typeface="OpenSans"/>
              </a:rPr>
              <a:t>Trong tâm </a:t>
            </a:r>
            <a:r>
              <a:rPr lang="vi-VN" sz="2800" dirty="0">
                <a:solidFill>
                  <a:srgbClr val="000000"/>
                </a:solidFill>
                <a:latin typeface="OpenSans"/>
              </a:rPr>
              <a:t>trí của hai cha con, dường như không còn cuộc sống khổ đau vì tật bệnh, chỉ còn một thế giới huyền ảo, lung linh, tràn ngập ánh trăng</a:t>
            </a:r>
            <a:r>
              <a:rPr lang="vi-VN" sz="2800" dirty="0" smtClean="0">
                <a:solidFill>
                  <a:srgbClr val="000000"/>
                </a:solidFill>
                <a:latin typeface="OpenSans"/>
              </a:rPr>
              <a:t>. Cô </a:t>
            </a:r>
            <a:r>
              <a:rPr lang="vi-VN" sz="2800" dirty="0">
                <a:solidFill>
                  <a:srgbClr val="000000"/>
                </a:solidFill>
                <a:latin typeface="OpenSans"/>
              </a:rPr>
              <a:t>gái mù có cảm giác mình đang được ngắm nhìn, đùa giỡn với ánh </a:t>
            </a:r>
            <a:r>
              <a:rPr lang="vi-VN" sz="2800" dirty="0" smtClean="0">
                <a:solidFill>
                  <a:srgbClr val="000000"/>
                </a:solidFill>
                <a:latin typeface="OpenSans"/>
              </a:rPr>
              <a:t>trăng trên </a:t>
            </a:r>
            <a:r>
              <a:rPr lang="vi-VN" sz="2800" dirty="0">
                <a:solidFill>
                  <a:srgbClr val="000000"/>
                </a:solidFill>
                <a:latin typeface="OpenSans"/>
              </a:rPr>
              <a:t>dòng sông Đa-nuýp.</a:t>
            </a:r>
          </a:p>
          <a:p>
            <a:pPr algn="just"/>
            <a:r>
              <a:rPr lang="vi-VN" sz="2800" dirty="0" smtClean="0">
                <a:solidFill>
                  <a:srgbClr val="000000"/>
                </a:solidFill>
                <a:latin typeface="OpenSans"/>
              </a:rPr>
              <a:t>       Bản </a:t>
            </a:r>
            <a:r>
              <a:rPr lang="vi-VN" sz="2800" dirty="0">
                <a:solidFill>
                  <a:srgbClr val="000000"/>
                </a:solidFill>
                <a:latin typeface="OpenSans"/>
              </a:rPr>
              <a:t>xô-nát </a:t>
            </a:r>
            <a:r>
              <a:rPr lang="vi-VN" sz="2800" i="1" dirty="0">
                <a:solidFill>
                  <a:srgbClr val="000000"/>
                </a:solidFill>
                <a:latin typeface="OpenSans"/>
              </a:rPr>
              <a:t>Ánh trăng </a:t>
            </a:r>
            <a:r>
              <a:rPr lang="vi-VN" sz="2800" dirty="0">
                <a:solidFill>
                  <a:srgbClr val="000000"/>
                </a:solidFill>
                <a:latin typeface="OpenSans"/>
              </a:rPr>
              <a:t>ra đời từ đó. </a:t>
            </a:r>
          </a:p>
          <a:p>
            <a:pPr algn="r"/>
            <a:r>
              <a:rPr lang="vi-VN" sz="2800" dirty="0">
                <a:solidFill>
                  <a:srgbClr val="000000"/>
                </a:solidFill>
                <a:latin typeface="OpenSans"/>
              </a:rPr>
              <a:t>(Theo </a:t>
            </a:r>
            <a:r>
              <a:rPr lang="vi-VN" sz="2800" i="1" dirty="0">
                <a:solidFill>
                  <a:srgbClr val="000000"/>
                </a:solidFill>
                <a:latin typeface="OpenSans"/>
              </a:rPr>
              <a:t>Bét-tô-ven – Nhà soạn nhạc cổ điển vĩ đại thế giới</a:t>
            </a:r>
            <a:r>
              <a:rPr lang="vi-VN" sz="2800" dirty="0">
                <a:solidFill>
                  <a:srgbClr val="000000"/>
                </a:solidFill>
                <a:latin typeface="OpenSans"/>
              </a:rPr>
              <a:t>)</a:t>
            </a:r>
            <a:endParaRPr lang="vi-VN" sz="2800" b="0" i="0" dirty="0">
              <a:solidFill>
                <a:srgbClr val="000000"/>
              </a:solidFill>
              <a:effectLst/>
              <a:latin typeface="OpenSans"/>
            </a:endParaRPr>
          </a:p>
        </p:txBody>
      </p:sp>
      <p:grpSp>
        <p:nvGrpSpPr>
          <p:cNvPr id="29" name="Group 28"/>
          <p:cNvGrpSpPr/>
          <p:nvPr/>
        </p:nvGrpSpPr>
        <p:grpSpPr>
          <a:xfrm>
            <a:off x="1359301" y="594400"/>
            <a:ext cx="7984261" cy="5632331"/>
            <a:chOff x="3017242" y="1599361"/>
            <a:chExt cx="7984261" cy="5632331"/>
          </a:xfrm>
        </p:grpSpPr>
        <p:grpSp>
          <p:nvGrpSpPr>
            <p:cNvPr id="30" name="Group 29"/>
            <p:cNvGrpSpPr/>
            <p:nvPr/>
          </p:nvGrpSpPr>
          <p:grpSpPr>
            <a:xfrm>
              <a:off x="3017242" y="3484223"/>
              <a:ext cx="7156612" cy="3747469"/>
              <a:chOff x="1442273" y="3224830"/>
              <a:chExt cx="7156612" cy="3747469"/>
            </a:xfrm>
          </p:grpSpPr>
          <p:grpSp>
            <p:nvGrpSpPr>
              <p:cNvPr id="32" name="Group 7"/>
              <p:cNvGrpSpPr/>
              <p:nvPr/>
            </p:nvGrpSpPr>
            <p:grpSpPr>
              <a:xfrm>
                <a:off x="1442273" y="3224830"/>
                <a:ext cx="7156612" cy="3747469"/>
                <a:chOff x="0" y="831257"/>
                <a:chExt cx="6350000" cy="5518743"/>
              </a:xfrm>
              <a:solidFill>
                <a:schemeClr val="bg1"/>
              </a:solidFill>
            </p:grpSpPr>
            <p:sp>
              <p:nvSpPr>
                <p:cNvPr id="35" name="Freeform 8"/>
                <p:cNvSpPr/>
                <p:nvPr/>
              </p:nvSpPr>
              <p:spPr>
                <a:xfrm>
                  <a:off x="0" y="831257"/>
                  <a:ext cx="6350000" cy="5518743"/>
                </a:xfrm>
                <a:prstGeom prst="cloud">
                  <a:avLst/>
                </a:prstGeom>
                <a:grpFill/>
                <a:ln w="57150">
                  <a:solidFill>
                    <a:schemeClr val="accent2">
                      <a:lumMod val="75000"/>
                    </a:schemeClr>
                  </a:solidFill>
                </a:ln>
              </p:spPr>
            </p:sp>
          </p:grpSp>
          <p:sp>
            <p:nvSpPr>
              <p:cNvPr id="33"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tiếng nhạc </a:t>
                </a:r>
              </a:p>
              <a:p>
                <a:pPr algn="ctr"/>
                <a:r>
                  <a:rPr lang="vi-VN" sz="4800" dirty="0" smtClean="0">
                    <a:solidFill>
                      <a:srgbClr val="000000"/>
                    </a:solidFill>
                  </a:rPr>
                  <a:t>(da diết,...)</a:t>
                </a:r>
                <a:endParaRPr lang="en-US" sz="4800" dirty="0">
                  <a:solidFill>
                    <a:srgbClr val="000000"/>
                  </a:solidFill>
                </a:endParaRPr>
              </a:p>
            </p:txBody>
          </p:sp>
        </p:grpSp>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37" name="Group 36"/>
          <p:cNvGrpSpPr/>
          <p:nvPr/>
        </p:nvGrpSpPr>
        <p:grpSpPr>
          <a:xfrm>
            <a:off x="8472328" y="2476500"/>
            <a:ext cx="8092298" cy="6512393"/>
            <a:chOff x="9296400" y="2618099"/>
            <a:chExt cx="8092298" cy="6512393"/>
          </a:xfrm>
        </p:grpSpPr>
        <p:grpSp>
          <p:nvGrpSpPr>
            <p:cNvPr id="40" name="Group 39"/>
            <p:cNvGrpSpPr/>
            <p:nvPr/>
          </p:nvGrpSpPr>
          <p:grpSpPr>
            <a:xfrm>
              <a:off x="9296400" y="5091892"/>
              <a:ext cx="7999815" cy="4038600"/>
              <a:chOff x="8986237" y="3268900"/>
              <a:chExt cx="7999815" cy="4038600"/>
            </a:xfrm>
          </p:grpSpPr>
          <p:grpSp>
            <p:nvGrpSpPr>
              <p:cNvPr id="42" name="Group 7"/>
              <p:cNvGrpSpPr/>
              <p:nvPr/>
            </p:nvGrpSpPr>
            <p:grpSpPr>
              <a:xfrm>
                <a:off x="8986237" y="3268900"/>
                <a:ext cx="7999815" cy="4038600"/>
                <a:chOff x="-42644" y="419444"/>
                <a:chExt cx="6392644" cy="5177692"/>
              </a:xfrm>
              <a:solidFill>
                <a:schemeClr val="bg1"/>
              </a:solidFill>
            </p:grpSpPr>
            <p:sp>
              <p:nvSpPr>
                <p:cNvPr id="44"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3"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dòng sông </a:t>
                </a:r>
              </a:p>
              <a:p>
                <a:pPr algn="ctr"/>
                <a:r>
                  <a:rPr lang="vi-VN" sz="4800" dirty="0" smtClean="0">
                    <a:solidFill>
                      <a:srgbClr val="000000"/>
                    </a:solidFill>
                  </a:rPr>
                  <a:t>(xinh đẹp,...)</a:t>
                </a:r>
                <a:endParaRPr lang="en-US" sz="4800" dirty="0">
                  <a:solidFill>
                    <a:srgbClr val="000000"/>
                  </a:solidFill>
                </a:endParaRPr>
              </a:p>
            </p:txBody>
          </p:sp>
        </p:grpSp>
        <p:pic>
          <p:nvPicPr>
            <p:cNvPr id="41" name="Picture 40"/>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spTree>
    <p:extLst>
      <p:ext uri="{BB962C8B-B14F-4D97-AF65-F5344CB8AC3E}">
        <p14:creationId xmlns:p14="http://schemas.microsoft.com/office/powerpoint/2010/main" val="198610673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2" name="arrow.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2" name="arrow.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arn(inVertical)">
                                      <p:cBhvr>
                                        <p:cTn id="42" dur="500"/>
                                        <p:tgtEl>
                                          <p:spTgt spid="45"/>
                                        </p:tgtEl>
                                      </p:cBhvr>
                                    </p:animEffect>
                                  </p:childTnLst>
                                  <p:subTnLst>
                                    <p:audio>
                                      <p:cMediaNode>
                                        <p:cTn display="0" masterRel="sameClick">
                                          <p:stCondLst>
                                            <p:cond evt="begin" delay="0">
                                              <p:tn val="40"/>
                                            </p:cond>
                                          </p:stCondLst>
                                          <p:endCondLst>
                                            <p:cond evt="onStopAudio" delay="0">
                                              <p:tgtEl>
                                                <p:sldTgt/>
                                              </p:tgtEl>
                                            </p:cond>
                                          </p:endCondLst>
                                        </p:cTn>
                                        <p:tgtEl>
                                          <p:sndTgt r:embed="rId2" name="arrow.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arn(inVertical)">
                                      <p:cBhvr>
                                        <p:cTn id="47" dur="500"/>
                                        <p:tgtEl>
                                          <p:spTgt spid="46"/>
                                        </p:tgtEl>
                                      </p:cBhvr>
                                    </p:animEffect>
                                  </p:childTnLst>
                                  <p:subTnLst>
                                    <p:audio>
                                      <p:cMediaNode>
                                        <p:cTn display="0" masterRel="sameClick">
                                          <p:stCondLst>
                                            <p:cond evt="begin" delay="0">
                                              <p:tn val="4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27" grpId="0" animBg="1"/>
      <p:bldP spid="28"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grpSp>
        <p:nvGrpSpPr>
          <p:cNvPr id="39" name="Group 38"/>
          <p:cNvGrpSpPr/>
          <p:nvPr/>
        </p:nvGrpSpPr>
        <p:grpSpPr>
          <a:xfrm>
            <a:off x="1271997" y="1690369"/>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tiếng nhạc </a:t>
                </a:r>
              </a:p>
              <a:p>
                <a:pPr algn="ctr"/>
                <a:r>
                  <a:rPr lang="vi-VN" sz="4800" dirty="0" smtClean="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151314" y="151048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smtClean="0">
                    <a:solidFill>
                      <a:srgbClr val="000000"/>
                    </a:solidFill>
                  </a:rPr>
                  <a:t>Tính từ chỉ đặc điểm của dòng sông </a:t>
                </a:r>
              </a:p>
              <a:p>
                <a:pPr algn="ctr"/>
                <a:r>
                  <a:rPr lang="vi-VN" sz="4800" dirty="0" smtClean="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sp>
        <p:nvSpPr>
          <p:cNvPr id="9" name="Rounded Rectangle 8"/>
          <p:cNvSpPr/>
          <p:nvPr/>
        </p:nvSpPr>
        <p:spPr>
          <a:xfrm>
            <a:off x="1834044" y="7527677"/>
            <a:ext cx="2116905"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t>da diết</a:t>
            </a:r>
            <a:endParaRPr lang="en-US" sz="4000" dirty="0"/>
          </a:p>
        </p:txBody>
      </p:sp>
      <p:sp>
        <p:nvSpPr>
          <p:cNvPr id="24" name="Rounded Rectangle 23"/>
          <p:cNvSpPr/>
          <p:nvPr/>
        </p:nvSpPr>
        <p:spPr>
          <a:xfrm>
            <a:off x="5168473" y="7527677"/>
            <a:ext cx="2116905"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t>êm ái</a:t>
            </a:r>
            <a:endParaRPr lang="en-US" sz="4000" dirty="0"/>
          </a:p>
        </p:txBody>
      </p:sp>
      <p:sp>
        <p:nvSpPr>
          <p:cNvPr id="25" name="Rounded Rectangle 24"/>
          <p:cNvSpPr/>
          <p:nvPr/>
        </p:nvSpPr>
        <p:spPr>
          <a:xfrm>
            <a:off x="1616894" y="8755789"/>
            <a:ext cx="2667000"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t>nhẹ nhàng</a:t>
            </a:r>
            <a:endParaRPr lang="en-US" sz="4000" dirty="0"/>
          </a:p>
        </p:txBody>
      </p:sp>
      <p:sp>
        <p:nvSpPr>
          <p:cNvPr id="26" name="Rounded Rectangle 25"/>
          <p:cNvSpPr/>
          <p:nvPr/>
        </p:nvSpPr>
        <p:spPr>
          <a:xfrm>
            <a:off x="4893426" y="8755789"/>
            <a:ext cx="2667000"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t>mạnh mẽ</a:t>
            </a:r>
            <a:endParaRPr lang="en-US" sz="4000" dirty="0"/>
          </a:p>
        </p:txBody>
      </p:sp>
      <p:sp>
        <p:nvSpPr>
          <p:cNvPr id="27" name="Rounded Rectangle 26"/>
          <p:cNvSpPr/>
          <p:nvPr/>
        </p:nvSpPr>
        <p:spPr>
          <a:xfrm>
            <a:off x="9982200" y="8457772"/>
            <a:ext cx="2512997" cy="796680"/>
          </a:xfrm>
          <a:prstGeom prst="roundRect">
            <a:avLst/>
          </a:prstGeom>
          <a:solidFill>
            <a:schemeClr val="tx2">
              <a:lumMod val="60000"/>
              <a:lumOff val="40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t>xinh đẹp</a:t>
            </a:r>
            <a:endParaRPr lang="en-US" sz="4000" dirty="0"/>
          </a:p>
        </p:txBody>
      </p:sp>
      <p:sp>
        <p:nvSpPr>
          <p:cNvPr id="28" name="Rounded Rectangle 27"/>
          <p:cNvSpPr/>
          <p:nvPr/>
        </p:nvSpPr>
        <p:spPr>
          <a:xfrm>
            <a:off x="13316629" y="8457772"/>
            <a:ext cx="2512997" cy="796680"/>
          </a:xfrm>
          <a:prstGeom prst="roundRect">
            <a:avLst/>
          </a:prstGeom>
          <a:solidFill>
            <a:schemeClr val="tx2">
              <a:lumMod val="60000"/>
              <a:lumOff val="40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t>lấp lánh</a:t>
            </a:r>
            <a:endParaRPr lang="en-US" sz="4000" dirty="0"/>
          </a:p>
        </p:txBody>
      </p:sp>
      <p:pic>
        <p:nvPicPr>
          <p:cNvPr id="29" name="Picture 28"/>
          <p:cNvPicPr>
            <a:picLocks noChangeAspect="1"/>
          </p:cNvPicPr>
          <p:nvPr/>
        </p:nvPicPr>
        <p:blipFill>
          <a:blip r:embed="rId9"/>
          <a:stretch>
            <a:fillRect/>
          </a:stretch>
        </p:blipFill>
        <p:spPr>
          <a:xfrm>
            <a:off x="1262716" y="528177"/>
            <a:ext cx="15686368" cy="2505673"/>
          </a:xfrm>
          <a:prstGeom prst="rect">
            <a:avLst/>
          </a:prstGeom>
        </p:spPr>
      </p:pic>
    </p:spTree>
    <p:extLst>
      <p:ext uri="{BB962C8B-B14F-4D97-AF65-F5344CB8AC3E}">
        <p14:creationId xmlns:p14="http://schemas.microsoft.com/office/powerpoint/2010/main" val="170134683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TotalTime>
  <Words>437</Words>
  <Application>Microsoft Office PowerPoint</Application>
  <PresentationFormat>Custom</PresentationFormat>
  <Paragraphs>90</Paragraphs>
  <Slides>18</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18</vt:i4>
      </vt:variant>
    </vt:vector>
  </HeadingPairs>
  <TitlesOfParts>
    <vt:vector size="32" baseType="lpstr">
      <vt:lpstr>#9Slide07 HoneyCream</vt:lpstr>
      <vt:lpstr>OpenSans</vt:lpstr>
      <vt:lpstr>SVN-Newton</vt:lpstr>
      <vt:lpstr>OpenSansBold</vt:lpstr>
      <vt:lpstr>#9Slide03 AmpleSoft Bold</vt:lpstr>
      <vt:lpstr>Caveat Brush</vt:lpstr>
      <vt:lpstr>#9Slide03 IcielNovecento sans E</vt:lpstr>
      <vt:lpstr>Times New Roman</vt:lpstr>
      <vt:lpstr>Calibri</vt:lpstr>
      <vt:lpstr>Roboto</vt:lpstr>
      <vt:lpstr>Arial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số tự nhiên</dc:title>
  <dc:creator>ADMIN</dc:creator>
  <cp:lastModifiedBy>Nguyễn Thị Hồng Linh</cp:lastModifiedBy>
  <cp:revision>26</cp:revision>
  <dcterms:created xsi:type="dcterms:W3CDTF">2006-08-16T00:00:00Z</dcterms:created>
  <dcterms:modified xsi:type="dcterms:W3CDTF">2023-10-13T13:47:16Z</dcterms:modified>
  <dc:identifier>DAFsuYsQVp4</dc:identifier>
</cp:coreProperties>
</file>