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sldIdLst>
    <p:sldId id="257" r:id="rId3"/>
    <p:sldId id="258" r:id="rId4"/>
    <p:sldId id="260" r:id="rId5"/>
    <p:sldId id="263" r:id="rId6"/>
    <p:sldId id="264" r:id="rId7"/>
    <p:sldId id="265" r:id="rId8"/>
    <p:sldId id="266" r:id="rId9"/>
    <p:sldId id="267" r:id="rId10"/>
    <p:sldId id="268" r:id="rId11"/>
    <p:sldId id="261" r:id="rId12"/>
    <p:sldId id="269" r:id="rId13"/>
    <p:sldId id="270" r:id="rId14"/>
    <p:sldId id="271" r:id="rId15"/>
    <p:sldId id="272" r:id="rId16"/>
    <p:sldId id="273" r:id="rId17"/>
    <p:sldId id="274" r:id="rId18"/>
    <p:sldId id="276" r:id="rId19"/>
    <p:sldId id="275" r:id="rId20"/>
    <p:sldId id="262" r:id="rId21"/>
    <p:sldId id="278" r:id="rId22"/>
    <p:sldId id="277" r:id="rId23"/>
    <p:sldId id="279" r:id="rId24"/>
    <p:sldId id="280" r:id="rId25"/>
  </p:sldIdLst>
  <p:sldSz cx="12192000" cy="6858000"/>
  <p:notesSz cx="6858000" cy="9144000"/>
  <p:embeddedFontLst>
    <p:embeddedFont>
      <p:font typeface="SVN-Hole Hearted" panose="020B0A06020104020203" pitchFamily="34" charset="0"/>
      <p:regular r:id="rId26"/>
    </p:embeddedFont>
    <p:embeddedFont>
      <p:font typeface="Cambria" panose="02040503050406030204" pitchFamily="18"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SVN-Newton" panose="02040603050506020204" pitchFamily="18" charset="0"/>
      <p:regular r:id="rId35"/>
    </p:embeddedFont>
    <p:embeddedFont>
      <p:font typeface="UTM Avo" panose="02040603050506020204" pitchFamily="18" charset="0"/>
      <p:regular r:id="rId36"/>
      <p:bold r:id="rId37"/>
      <p:italic r:id="rId38"/>
      <p:boldItalic r:id="rId39"/>
    </p:embeddedFont>
    <p:embeddedFont>
      <p:font typeface="#9Slide07 HoneyCream" pitchFamily="2"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96"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1229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2390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0271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6816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310281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69616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71141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2023/10/7</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0356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62041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9302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0148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9.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4" name="Picture 13"/>
          <p:cNvPicPr>
            <a:picLocks noChangeAspect="1"/>
          </p:cNvPicPr>
          <p:nvPr userDrawn="1"/>
        </p:nvPicPr>
        <p:blipFill>
          <a:blip r:embed="rId12"/>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3407749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5.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9.xml"/><Relationship Id="rId3" Type="http://schemas.openxmlformats.org/officeDocument/2006/relationships/image" Target="../media/image21.png"/><Relationship Id="rId7" Type="http://schemas.openxmlformats.org/officeDocument/2006/relationships/slide" Target="slide7.xml"/><Relationship Id="rId12" Type="http://schemas.microsoft.com/office/2007/relationships/hdphoto" Target="../media/hdphoto3.wdp"/><Relationship Id="rId17" Type="http://schemas.openxmlformats.org/officeDocument/2006/relationships/image" Target="../media/image31.png"/><Relationship Id="rId2" Type="http://schemas.openxmlformats.org/officeDocument/2006/relationships/image" Target="../media/image20.png"/><Relationship Id="rId16" Type="http://schemas.openxmlformats.org/officeDocument/2006/relationships/slide" Target="slide10.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27.png"/><Relationship Id="rId15" Type="http://schemas.microsoft.com/office/2007/relationships/hdphoto" Target="../media/hdphoto4.wdp"/><Relationship Id="rId10" Type="http://schemas.openxmlformats.org/officeDocument/2006/relationships/slide" Target="slide8.xml"/><Relationship Id="rId4" Type="http://schemas.openxmlformats.org/officeDocument/2006/relationships/slide" Target="slide6.xml"/><Relationship Id="rId9" Type="http://schemas.microsoft.com/office/2007/relationships/hdphoto" Target="../media/hdphoto2.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32.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Gọi vật, hiện tượng tự nhiên bằng những từ ngữ chỉ người.</a:t>
              </a:r>
              <a:endParaRPr lang="en-US" sz="3200" b="1">
                <a:latin typeface="Cambria" panose="02040503050406030204" pitchFamily="18" charset="0"/>
                <a:ea typeface="Cambria" panose="02040503050406030204" pitchFamily="18" charset="0"/>
              </a:endParaRP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endParaRPr lang="en-US" sz="3200" b="1">
                <a:latin typeface="Cambria" panose="02040503050406030204" pitchFamily="18" charset="0"/>
                <a:ea typeface="Cambria" panose="02040503050406030204" pitchFamily="18" charset="0"/>
              </a:endParaRP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Trò chuyện, xưng hô với vật, hiện tượng tự nhiên như với người.</a:t>
              </a:r>
              <a:endParaRPr lang="en-US" sz="32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r>
              <a:rPr lang="en-US" sz="3200" smtClean="0">
                <a:latin typeface="Cambria" panose="02040503050406030204" pitchFamily="18" charset="0"/>
                <a:ea typeface="Cambria" panose="02040503050406030204" pitchFamily="18" charset="0"/>
              </a:rPr>
              <a:t>.</a:t>
            </a:r>
            <a:endParaRPr lang="en-US" sz="3200">
              <a:latin typeface="Cambria" panose="02040503050406030204" pitchFamily="18" charset="0"/>
              <a:ea typeface="Cambria" panose="02040503050406030204" pitchFamily="18" charset="0"/>
            </a:endParaRP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chim</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mừng, rủ nhau về</a:t>
            </a:r>
            <a:endParaRPr lang="en-US" sz="2800">
              <a:solidFill>
                <a:srgbClr val="C00000"/>
              </a:solidFill>
              <a:latin typeface="Cambria" panose="02040503050406030204" pitchFamily="18" charset="0"/>
              <a:ea typeface="Cambria" panose="02040503050406030204" pitchFamily="18" charset="0"/>
            </a:endParaRP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Cào cào</a:t>
            </a:r>
            <a:endParaRPr lang="en-US" sz="280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Hạt (lúa)</a:t>
            </a:r>
            <a:endParaRPr lang="en-US" sz="2800">
              <a:solidFill>
                <a:srgbClr val="C00000"/>
              </a:solidFill>
              <a:latin typeface="Cambria" panose="02040503050406030204" pitchFamily="18" charset="0"/>
              <a:ea typeface="Cambria" panose="02040503050406030204" pitchFamily="18" charset="0"/>
            </a:endParaRP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níu, nhờ</a:t>
            </a:r>
            <a:endParaRPr lang="en-US" sz="280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gió</a:t>
            </a:r>
            <a:endParaRPr lang="en-US" sz="2800">
              <a:solidFill>
                <a:srgbClr val="C00000"/>
              </a:solidFill>
              <a:latin typeface="Cambria" panose="02040503050406030204" pitchFamily="18" charset="0"/>
              <a:ea typeface="Cambria" panose="02040503050406030204" pitchFamily="18" charset="0"/>
            </a:endParaRP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chị</a:t>
            </a:r>
            <a:endParaRPr lang="en-US" sz="2800">
              <a:solidFill>
                <a:srgbClr val="C00000"/>
              </a:solidFill>
              <a:latin typeface="Cambria" panose="02040503050406030204" pitchFamily="18" charset="0"/>
              <a:ea typeface="Cambria" panose="02040503050406030204" pitchFamily="18" charset="0"/>
            </a:endParaRP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mách tin</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a:t>
            </a:r>
            <a:r>
              <a:rPr lang="vi-VN" sz="3200" smtClean="0">
                <a:latin typeface="Cambria" panose="02040503050406030204" pitchFamily="18" charset="0"/>
                <a:ea typeface="Cambria" panose="02040503050406030204" pitchFamily="18" charset="0"/>
              </a:rPr>
              <a:t>phi</a:t>
            </a: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lao </a:t>
            </a:r>
            <a:r>
              <a:rPr lang="vi-VN" sz="3200">
                <a:latin typeface="Cambria" panose="02040503050406030204" pitchFamily="18" charset="0"/>
                <a:ea typeface="Cambria" panose="02040503050406030204" pitchFamily="18" charset="0"/>
              </a:rPr>
              <a:t>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smtClean="0">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smtClean="0">
                <a:solidFill>
                  <a:srgbClr val="C00000"/>
                </a:solidFill>
                <a:latin typeface="Cambria" panose="02040503050406030204" pitchFamily="18" charset="0"/>
                <a:ea typeface="Cambria" panose="02040503050406030204" pitchFamily="18" charset="0"/>
              </a:rPr>
              <a:t>Rặng phi lao</a:t>
            </a:r>
            <a:endParaRPr lang="en-US" sz="2800">
              <a:solidFill>
                <a:srgbClr val="C00000"/>
              </a:solidFill>
              <a:latin typeface="Cambria" panose="02040503050406030204" pitchFamily="18" charset="0"/>
              <a:ea typeface="Cambria" panose="02040503050406030204" pitchFamily="18" charset="0"/>
            </a:endParaRP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smtClean="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chích chòe</a:t>
            </a:r>
            <a:endParaRPr lang="en-US" sz="28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thím</a:t>
            </a:r>
            <a:endParaRPr lang="en-US" sz="2800">
              <a:solidFill>
                <a:srgbClr val="C00000"/>
              </a:solidFill>
              <a:latin typeface="Cambria" panose="02040503050406030204" pitchFamily="18" charset="0"/>
              <a:ea typeface="Cambria" panose="02040503050406030204" pitchFamily="18" charset="0"/>
            </a:endParaRP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khướu</a:t>
            </a:r>
            <a:endParaRPr lang="en-US" sz="280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nhanh nhảu</a:t>
            </a:r>
            <a:endParaRPr lang="en-US" sz="280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chào mào</a:t>
            </a:r>
            <a:endParaRPr lang="en-US" sz="280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lắm điều</a:t>
            </a:r>
            <a:endParaRPr lang="en-US" sz="2800">
              <a:solidFill>
                <a:srgbClr val="C00000"/>
              </a:solidFill>
              <a:latin typeface="Cambria" panose="02040503050406030204" pitchFamily="18" charset="0"/>
              <a:ea typeface="Cambria" panose="02040503050406030204" pitchFamily="18" charset="0"/>
            </a:endParaRP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cu gáy</a:t>
            </a:r>
            <a:endParaRPr lang="en-US" sz="2800">
              <a:solidFill>
                <a:srgbClr val="C00000"/>
              </a:solidFill>
              <a:latin typeface="Cambria" panose="02040503050406030204" pitchFamily="18" charset="0"/>
              <a:ea typeface="Cambria" panose="02040503050406030204" pitchFamily="18" charset="0"/>
            </a:endParaRP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bác</a:t>
            </a:r>
            <a:endParaRPr lang="en-US" sz="280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đỏm dáng</a:t>
            </a:r>
            <a:endParaRPr lang="en-US" sz="280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a:t>
            </a:r>
            <a:r>
              <a:rPr lang="en-US" sz="2800" smtClean="0">
                <a:solidFill>
                  <a:srgbClr val="C00000"/>
                </a:solidFill>
                <a:latin typeface="Cambria" panose="02040503050406030204" pitchFamily="18" charset="0"/>
                <a:ea typeface="Cambria" panose="02040503050406030204" pitchFamily="18" charset="0"/>
              </a:rPr>
              <a:t>chú</a:t>
            </a:r>
            <a:endParaRPr lang="en-US" sz="280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anh</a:t>
            </a:r>
            <a:endParaRPr lang="en-US" sz="2800">
              <a:solidFill>
                <a:srgbClr val="C00000"/>
              </a:solidFill>
              <a:latin typeface="Cambria" panose="02040503050406030204" pitchFamily="18" charset="0"/>
              <a:ea typeface="Cambria" panose="02040503050406030204" pitchFamily="18" charset="0"/>
            </a:endParaRP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smtClean="0">
                <a:solidFill>
                  <a:srgbClr val="C00000"/>
                </a:solidFill>
                <a:latin typeface="Cambria" panose="02040503050406030204" pitchFamily="18" charset="0"/>
                <a:ea typeface="Cambria" panose="02040503050406030204" pitchFamily="18" charset="0"/>
              </a:rPr>
              <a:t> trầm ngâm</a:t>
            </a:r>
            <a:endParaRPr lang="en-US" sz="28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Chẳng </a:t>
            </a:r>
            <a:r>
              <a:rPr lang="vi-VN" sz="3200">
                <a:latin typeface="Cambria" panose="02040503050406030204" pitchFamily="18" charset="0"/>
                <a:ea typeface="Cambria" panose="02040503050406030204" pitchFamily="18" charset="0"/>
              </a:rPr>
              <a:t>đâu bằng chính nhà </a:t>
            </a:r>
            <a:r>
              <a:rPr lang="vi-VN" sz="3200" smtClean="0">
                <a:latin typeface="Cambria" panose="02040503050406030204" pitchFamily="18" charset="0"/>
                <a:ea typeface="Cambria" panose="02040503050406030204" pitchFamily="18" charset="0"/>
              </a:rPr>
              <a:t>em</a:t>
            </a:r>
          </a:p>
          <a:p>
            <a:pPr algn="ctr"/>
            <a:r>
              <a:rPr lang="vi-VN" sz="3200" smtClean="0">
                <a:latin typeface="Cambria" panose="02040503050406030204" pitchFamily="18" charset="0"/>
                <a:ea typeface="Cambria" panose="02040503050406030204" pitchFamily="18" charset="0"/>
              </a:rPr>
              <a:t>Có đàn chim sẻ bên thềm líu lo.</a:t>
            </a:r>
            <a:endParaRPr lang="en-US" sz="3200" smtClean="0">
              <a:latin typeface="Cambria" panose="02040503050406030204" pitchFamily="18" charset="0"/>
              <a:ea typeface="Cambria" panose="02040503050406030204" pitchFamily="18" charset="0"/>
            </a:endParaRPr>
          </a:p>
          <a:p>
            <a:pPr algn="ct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bà chuối mật lưng ong</a:t>
            </a:r>
          </a:p>
          <a:p>
            <a:pPr algn="ctr"/>
            <a:r>
              <a:rPr lang="en-US" sz="3200" smtClean="0">
                <a:latin typeface="Cambria" panose="02040503050406030204" pitchFamily="18" charset="0"/>
                <a:ea typeface="Cambria" panose="02040503050406030204" pitchFamily="18" charset="0"/>
              </a:rPr>
              <a:t>  </a:t>
            </a:r>
            <a:r>
              <a:rPr lang="vi-VN" sz="3200" smtClean="0">
                <a:latin typeface="Cambria" panose="02040503050406030204" pitchFamily="18" charset="0"/>
                <a:ea typeface="Cambria" panose="02040503050406030204" pitchFamily="18" charset="0"/>
              </a:rPr>
              <a:t>Có </a:t>
            </a:r>
            <a:r>
              <a:rPr lang="vi-VN" sz="3200">
                <a:latin typeface="Cambria" panose="02040503050406030204" pitchFamily="18" charset="0"/>
                <a:ea typeface="Cambria" panose="02040503050406030204" pitchFamily="18" charset="0"/>
              </a:rPr>
              <a:t>ông ngô bắp râu hồng như tơ.</a:t>
            </a:r>
          </a:p>
          <a:p>
            <a:pPr algn="r"/>
            <a:r>
              <a:rPr lang="vi-VN" sz="3200">
                <a:latin typeface="Cambria" panose="02040503050406030204" pitchFamily="18" charset="0"/>
                <a:ea typeface="Cambria" panose="02040503050406030204" pitchFamily="18" charset="0"/>
              </a:rPr>
              <a:t>(Đoàn Thị Lam Luyến</a:t>
            </a:r>
            <a:r>
              <a:rPr lang="vi-VN" sz="3200" smtClean="0">
                <a:latin typeface="Cambria" panose="02040503050406030204" pitchFamily="18" charset="0"/>
                <a:ea typeface="Cambria" panose="02040503050406030204" pitchFamily="18" charset="0"/>
              </a:rPr>
              <a:t>)</a:t>
            </a:r>
            <a:endParaRPr lang="vi-VN" sz="32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smtClean="0">
                <a:solidFill>
                  <a:srgbClr val="C00000"/>
                </a:solidFill>
                <a:latin typeface="Cambria" panose="02040503050406030204" pitchFamily="18" charset="0"/>
                <a:ea typeface="Cambria" panose="02040503050406030204" pitchFamily="18" charset="0"/>
              </a:rPr>
              <a:t>Ví dụ</a:t>
            </a:r>
            <a:endParaRPr lang="en-US" sz="4000" b="1">
              <a:solidFill>
                <a:srgbClr val="C00000"/>
              </a:solidFill>
              <a:latin typeface="Cambria" panose="02040503050406030204" pitchFamily="18" charset="0"/>
              <a:ea typeface="Cambria" panose="02040503050406030204" pitchFamily="18" charset="0"/>
            </a:endParaRP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smtClean="0">
                <a:solidFill>
                  <a:srgbClr val="002060"/>
                </a:solidFill>
                <a:latin typeface="Cambria" panose="02040503050406030204" pitchFamily="18" charset="0"/>
                <a:ea typeface="Cambria" panose="02040503050406030204" pitchFamily="18" charset="0"/>
              </a:rPr>
              <a:t>Tác</a:t>
            </a:r>
            <a:r>
              <a:rPr lang="en-US" sz="4400" b="1" dirty="0" smtClean="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smtClean="0">
                <a:solidFill>
                  <a:srgbClr val="C00000"/>
                </a:solidFill>
                <a:latin typeface="Cambria" panose="02040503050406030204" pitchFamily="18" charset="0"/>
                <a:ea typeface="Cambria" panose="02040503050406030204" pitchFamily="18" charset="0"/>
              </a:rPr>
              <a:t>Ghi nhớ</a:t>
            </a:r>
            <a:endParaRPr lang="en-US" sz="5400" b="1">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smtClean="0">
                <a:solidFill>
                  <a:schemeClr val="accent4">
                    <a:lumMod val="50000"/>
                  </a:schemeClr>
                </a:solidFill>
                <a:latin typeface="Cambria" panose="02040503050406030204" pitchFamily="18" charset="0"/>
                <a:ea typeface="Cambria" panose="02040503050406030204" pitchFamily="18" charset="0"/>
              </a:rPr>
              <a:t>2.</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smtClean="0">
                <a:solidFill>
                  <a:schemeClr val="accent6">
                    <a:lumMod val="75000"/>
                  </a:schemeClr>
                </a:solidFill>
                <a:latin typeface="Cambria" panose="02040503050406030204" pitchFamily="18" charset="0"/>
                <a:ea typeface="Cambria" panose="02040503050406030204" pitchFamily="18" charset="0"/>
              </a:rPr>
              <a:t>- </a:t>
            </a:r>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11"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2"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7" name="组合 1"/>
          <p:cNvGrpSpPr/>
          <p:nvPr/>
        </p:nvGrpSpPr>
        <p:grpSpPr>
          <a:xfrm>
            <a:off x="0" y="4499428"/>
            <a:ext cx="12192000" cy="2386951"/>
            <a:chOff x="0" y="4332156"/>
            <a:chExt cx="12292858" cy="2554224"/>
          </a:xfrm>
        </p:grpSpPr>
        <p:pic>
          <p:nvPicPr>
            <p:cNvPr id="8"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9"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Picture 12">
            <a:extLst>
              <a:ext uri="{FF2B5EF4-FFF2-40B4-BE49-F238E27FC236}">
                <a16:creationId xmlns:a16="http://schemas.microsoft.com/office/drawing/2014/main" id="{B5D2DAB1-4E2B-D3BA-EEFF-36D06A6A162B}"/>
              </a:ext>
            </a:extLst>
          </p:cNvPr>
          <p:cNvPicPr>
            <a:picLocks noChangeAspect="1"/>
          </p:cNvPicPr>
          <p:nvPr/>
        </p:nvPicPr>
        <p:blipFill>
          <a:blip r:embed="rId4"/>
          <a:stretch>
            <a:fillRect/>
          </a:stretch>
        </p:blipFill>
        <p:spPr>
          <a:xfrm>
            <a:off x="2027450" y="65628"/>
            <a:ext cx="7655916" cy="1602577"/>
          </a:xfrm>
          <a:prstGeom prst="rect">
            <a:avLst/>
          </a:prstGeom>
        </p:spPr>
      </p:pic>
      <p:sp>
        <p:nvSpPr>
          <p:cNvPr id="14" name="TextBox 13"/>
          <p:cNvSpPr txBox="1"/>
          <p:nvPr/>
        </p:nvSpPr>
        <p:spPr>
          <a:xfrm>
            <a:off x="994611" y="1315453"/>
            <a:ext cx="10331115" cy="4326220"/>
          </a:xfrm>
          <a:prstGeom prst="rect">
            <a:avLst/>
          </a:prstGeom>
          <a:noFill/>
        </p:spPr>
        <p:txBody>
          <a:bodyPr wrap="square" rtlCol="0">
            <a:spAutoFit/>
          </a:bodyPr>
          <a:lstStyle/>
          <a:p>
            <a:pPr algn="just"/>
            <a:r>
              <a:rPr lang="en-US" sz="3400" b="1">
                <a:solidFill>
                  <a:srgbClr val="0070C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Nhận biết được các vật, hiện tượng được nhân hóa, biện pháp nhân hóa.</a:t>
            </a:r>
          </a:p>
          <a:p>
            <a:pPr algn="just"/>
            <a:r>
              <a:rPr lang="en-US" sz="3400" b="1">
                <a:solidFill>
                  <a:schemeClr val="accent2">
                    <a:lumMod val="75000"/>
                  </a:schemeClr>
                </a:solidFill>
                <a:latin typeface="Cambria" panose="02040503050406030204" pitchFamily="18" charset="0"/>
                <a:ea typeface="Cambria" panose="02040503050406030204" pitchFamily="18" charset="0"/>
              </a:rPr>
              <a:t>- Nói và viết được câu văn sử dụng biện pháp nhân hóa.</a:t>
            </a:r>
          </a:p>
          <a:p>
            <a:pPr algn="just"/>
            <a:r>
              <a:rPr lang="en-US" sz="3400" b="1">
                <a:solidFill>
                  <a:srgbClr val="0070C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ngôn ngữ, giao tiếp và hợp tác, giải quyết vấn đề sáng tạo.</a:t>
            </a:r>
          </a:p>
          <a:p>
            <a:pPr algn="just"/>
            <a:r>
              <a:rPr lang="en-US" sz="3400" b="1">
                <a:solidFill>
                  <a:srgbClr val="0070C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chăm chỉ, trách nhiệm</a:t>
            </a:r>
            <a:r>
              <a:rPr lang="en-US" sz="3400" b="1" smtClean="0">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0625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2308324"/>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a:t>
            </a:r>
            <a:r>
              <a:rPr lang="en-US" sz="3600" b="1" smtClean="0">
                <a:solidFill>
                  <a:srgbClr val="008080"/>
                </a:solidFill>
                <a:latin typeface="Cambria" panose="02040503050406030204" pitchFamily="18" charset="0"/>
                <a:ea typeface="Cambria" panose="02040503050406030204" pitchFamily="18" charset="0"/>
              </a:rPr>
              <a:t>trước bài Viết: </a:t>
            </a:r>
            <a:r>
              <a:rPr lang="en-US" sz="3600" b="1">
                <a:solidFill>
                  <a:srgbClr val="0070C0"/>
                </a:solidFill>
                <a:latin typeface="Cambria" panose="02040503050406030204" pitchFamily="18" charset="0"/>
                <a:ea typeface="Cambria" panose="02040503050406030204" pitchFamily="18" charset="0"/>
              </a:rPr>
              <a:t>V</a:t>
            </a:r>
            <a:r>
              <a:rPr lang="en-US" sz="3600" b="1" smtClean="0">
                <a:solidFill>
                  <a:srgbClr val="0070C0"/>
                </a:solidFill>
                <a:latin typeface="Cambria" panose="02040503050406030204" pitchFamily="18" charset="0"/>
                <a:ea typeface="Cambria" panose="02040503050406030204" pitchFamily="18" charset="0"/>
              </a:rPr>
              <a:t>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01902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smtClean="0">
                  <a:solidFill>
                    <a:srgbClr val="002060"/>
                  </a:solidFill>
                  <a:latin typeface="UTM Avo" panose="02040603050506020204" pitchFamily="18" charset="0"/>
                </a:rPr>
                <a:t>Nhân hóa là gì?</a:t>
              </a:r>
              <a:endParaRPr lang="en-US" sz="5400" b="1">
                <a:solidFill>
                  <a:srgbClr val="002060"/>
                </a:solidFill>
                <a:latin typeface="UTM Avo" panose="02040603050506020204" pitchFamily="18" charset="0"/>
              </a:endParaRP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Nhân hóa </a:t>
              </a:r>
              <a:r>
                <a:rPr lang="en-US" sz="3600" b="1" smtClean="0">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endParaRPr lang="en-US" sz="36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smtClean="0">
                  <a:solidFill>
                    <a:srgbClr val="002060"/>
                  </a:solidFill>
                  <a:latin typeface="UTM Avo" panose="02040603050506020204" pitchFamily="18" charset="0"/>
                </a:rPr>
                <a:t>Đặt một câu có sử dụng biện pháp nhân hóa.</a:t>
              </a:r>
              <a:endParaRPr lang="en-US" sz="4800" b="1">
                <a:solidFill>
                  <a:srgbClr val="00206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smtClean="0">
                  <a:solidFill>
                    <a:srgbClr val="002060"/>
                  </a:solidFill>
                  <a:latin typeface="UTM Avo" panose="02040603050506020204" pitchFamily="18" charset="0"/>
                </a:rPr>
                <a:t>“Nàng mèo lim dim mắt nằm sưởi nắng.”</a:t>
              </a:r>
            </a:p>
            <a:p>
              <a:pPr algn="ctr"/>
              <a:r>
                <a:rPr lang="en-US" sz="3600" smtClean="0">
                  <a:solidFill>
                    <a:srgbClr val="0070C0"/>
                  </a:solidFill>
                  <a:latin typeface="UTM Avo" panose="02040603050506020204" pitchFamily="18" charset="0"/>
                </a:rPr>
                <a:t>Sự vật nào được nhân hóa? Nhân hóa bằng cách nào?</a:t>
              </a:r>
              <a:endParaRPr lang="en-US" sz="3600">
                <a:solidFill>
                  <a:srgbClr val="0070C0"/>
                </a:solidFill>
                <a:latin typeface="UTM Avo" panose="02040603050506020204" pitchFamily="18" charset="0"/>
              </a:endParaRP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smtClean="0">
                  <a:solidFill>
                    <a:srgbClr val="002060"/>
                  </a:solidFill>
                  <a:latin typeface="Cambria" panose="02040503050406030204" pitchFamily="18" charset="0"/>
                  <a:ea typeface="Cambria" panose="02040503050406030204" pitchFamily="18" charset="0"/>
                </a:rPr>
                <a:t>- Nhân hóa bằng cách gọi: Nàng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800961"/>
            </a:xfrm>
            <a:prstGeom prst="rect">
              <a:avLst/>
            </a:prstGeom>
            <a:noFill/>
          </p:spPr>
          <p:txBody>
            <a:bodyPr wrap="square" rtlCol="0">
              <a:spAutoFit/>
            </a:bodyPr>
            <a:lstStyle/>
            <a:p>
              <a:pPr algn="ctr"/>
              <a:r>
                <a:rPr lang="en-US" sz="3600" smtClean="0">
                  <a:solidFill>
                    <a:srgbClr val="0070C0"/>
                  </a:solidFill>
                  <a:latin typeface="UTM Avo" panose="02040603050506020204" pitchFamily="18" charset="0"/>
                </a:rPr>
                <a:t>Sự vật nào được nhân hóa? Nhân hóa bằng cách nào?</a:t>
              </a:r>
            </a:p>
            <a:p>
              <a:pPr algn="ctr"/>
              <a:r>
                <a:rPr lang="en-US" sz="3600" b="1" smtClean="0">
                  <a:solidFill>
                    <a:srgbClr val="0070C0"/>
                  </a:solidFill>
                  <a:latin typeface="UTM Avo" panose="02040603050506020204" pitchFamily="18" charset="0"/>
                </a:rPr>
                <a:t>  “Cây bàng trầm ngâm đứng che nắng cho bao thế hệ học trò”</a:t>
              </a:r>
              <a:endParaRPr lang="en-US" sz="3600" b="1">
                <a:solidFill>
                  <a:srgbClr val="0070C0"/>
                </a:solidFill>
                <a:latin typeface="UTM Avo" panose="02040603050506020204" pitchFamily="18" charset="0"/>
              </a:endParaRP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smtClean="0">
                  <a:solidFill>
                    <a:srgbClr val="002060"/>
                  </a:solidFill>
                  <a:latin typeface="Cambria" panose="02040503050406030204" pitchFamily="18" charset="0"/>
                  <a:ea typeface="Cambria" panose="02040503050406030204" pitchFamily="18" charset="0"/>
                </a:rPr>
                <a:t>- Nhân hóa bằng cách tả: trầm ngâm đứng che nắng</a:t>
              </a:r>
              <a:endParaRPr lang="en-US" sz="40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TotalTime>
  <Words>967</Words>
  <Application>Microsoft Office PowerPoint</Application>
  <PresentationFormat>Widescreen</PresentationFormat>
  <Paragraphs>100</Paragraphs>
  <Slides>23</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Times New Roman</vt:lpstr>
      <vt:lpstr>Arial</vt:lpstr>
      <vt:lpstr>Gochi Hand</vt:lpstr>
      <vt:lpstr>SVN-Hole Hearted</vt:lpstr>
      <vt:lpstr>Cambria</vt:lpstr>
      <vt:lpstr>Calibri</vt:lpstr>
      <vt:lpstr>SVN-Newton</vt:lpstr>
      <vt:lpstr>思源黑体 CN Bold</vt:lpstr>
      <vt:lpstr>UTM Avo</vt:lpstr>
      <vt:lpstr>#9Slide07 HoneyCream</vt:lpstr>
      <vt:lpstr>思源黑体 CN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Laptop T&amp;T</cp:lastModifiedBy>
  <cp:revision>33</cp:revision>
  <dcterms:created xsi:type="dcterms:W3CDTF">2023-10-01T08:32:52Z</dcterms:created>
  <dcterms:modified xsi:type="dcterms:W3CDTF">2023-10-07T12:08:50Z</dcterms:modified>
</cp:coreProperties>
</file>