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2" r:id="rId2"/>
    <p:sldMasterId id="2147483678" r:id="rId3"/>
    <p:sldMasterId id="2147483690" r:id="rId4"/>
  </p:sldMasterIdLst>
  <p:notesMasterIdLst>
    <p:notesMasterId r:id="rId49"/>
  </p:notesMasterIdLst>
  <p:sldIdLst>
    <p:sldId id="284" r:id="rId5"/>
    <p:sldId id="292" r:id="rId6"/>
    <p:sldId id="281" r:id="rId7"/>
    <p:sldId id="294" r:id="rId8"/>
    <p:sldId id="453" r:id="rId9"/>
    <p:sldId id="454" r:id="rId10"/>
    <p:sldId id="455" r:id="rId11"/>
    <p:sldId id="456" r:id="rId12"/>
    <p:sldId id="457" r:id="rId13"/>
    <p:sldId id="425" r:id="rId14"/>
    <p:sldId id="415" r:id="rId15"/>
    <p:sldId id="416" r:id="rId16"/>
    <p:sldId id="458" r:id="rId17"/>
    <p:sldId id="461" r:id="rId18"/>
    <p:sldId id="462" r:id="rId19"/>
    <p:sldId id="463" r:id="rId20"/>
    <p:sldId id="464" r:id="rId21"/>
    <p:sldId id="465" r:id="rId22"/>
    <p:sldId id="466" r:id="rId23"/>
    <p:sldId id="467" r:id="rId24"/>
    <p:sldId id="468" r:id="rId25"/>
    <p:sldId id="495" r:id="rId26"/>
    <p:sldId id="469" r:id="rId27"/>
    <p:sldId id="470" r:id="rId28"/>
    <p:sldId id="471" r:id="rId29"/>
    <p:sldId id="472" r:id="rId30"/>
    <p:sldId id="473" r:id="rId31"/>
    <p:sldId id="474" r:id="rId32"/>
    <p:sldId id="475" r:id="rId33"/>
    <p:sldId id="476" r:id="rId34"/>
    <p:sldId id="478" r:id="rId35"/>
    <p:sldId id="479" r:id="rId36"/>
    <p:sldId id="477" r:id="rId37"/>
    <p:sldId id="480" r:id="rId38"/>
    <p:sldId id="481" r:id="rId39"/>
    <p:sldId id="482" r:id="rId40"/>
    <p:sldId id="496" r:id="rId41"/>
    <p:sldId id="484" r:id="rId42"/>
    <p:sldId id="485" r:id="rId43"/>
    <p:sldId id="497" r:id="rId44"/>
    <p:sldId id="498" r:id="rId45"/>
    <p:sldId id="488" r:id="rId46"/>
    <p:sldId id="285" r:id="rId47"/>
    <p:sldId id="499" r:id="rId48"/>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6600"/>
    <a:srgbClr val="9900CC"/>
    <a:srgbClr val="0000FF"/>
    <a:srgbClr val="008000"/>
    <a:srgbClr val="009A00"/>
    <a:srgbClr val="FF8B8E"/>
    <a:srgbClr val="FF7C80"/>
    <a:srgbClr val="FF99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94624" autoAdjust="0"/>
  </p:normalViewPr>
  <p:slideViewPr>
    <p:cSldViewPr snapToGrid="0">
      <p:cViewPr varScale="1">
        <p:scale>
          <a:sx n="90" d="100"/>
          <a:sy n="90" d="100"/>
        </p:scale>
        <p:origin x="192" y="84"/>
      </p:cViewPr>
      <p:guideLst>
        <p:guide orient="horz" pos="1613"/>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7.wmf"/></Relationships>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21-11-11T08:38:33.90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0-2147483648</inkml:trace>
  <inkml:trace contextRef="#ctx0" brushRef="#br0" timeOffset="1">0-2147483648</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21-11-11T08:38:33.90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0-2147483648</inkml:trace>
  <inkml:trace contextRef="#ctx0" brushRef="#br0" timeOffset="1">0-2147483648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AC5B0-B50D-4675-AA7B-E11BE84DCC07}" type="datetimeFigureOut">
              <a:rPr lang="en-US" smtClean="0"/>
              <a:t>11/13/2021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780E2-86E9-4BE4-9C5E-F328FD4000CA}" type="slidenum">
              <a:rPr lang="en-US" smtClean="0"/>
              <a:t>‹#›</a:t>
            </a:fld>
            <a:endParaRPr lang="en-US"/>
          </a:p>
        </p:txBody>
      </p:sp>
    </p:spTree>
    <p:extLst>
      <p:ext uri="{BB962C8B-B14F-4D97-AF65-F5344CB8AC3E}">
        <p14:creationId xmlns:p14="http://schemas.microsoft.com/office/powerpoint/2010/main" val="195856049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6AB05-48C2-4714-B910-0F4FDEB8B71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34945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C780E2-86E9-4BE4-9C5E-F328FD4000CA}" type="slidenum">
              <a:rPr lang="en-US" smtClean="0"/>
              <a:t>11</a:t>
            </a:fld>
            <a:endParaRPr lang="en-US"/>
          </a:p>
        </p:txBody>
      </p:sp>
    </p:spTree>
    <p:extLst>
      <p:ext uri="{BB962C8B-B14F-4D97-AF65-F5344CB8AC3E}">
        <p14:creationId xmlns:p14="http://schemas.microsoft.com/office/powerpoint/2010/main" val="190804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024D229-DAC3-4D02-9D64-EE2FBE274003}"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695895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4D229-DAC3-4D02-9D64-EE2FBE274003}"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2007627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4D229-DAC3-4D02-9D64-EE2FBE274003}"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2343134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999833"/>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5159" cy="5143500"/>
          </a:xfrm>
          <a:prstGeom prst="rect">
            <a:avLst/>
          </a:prstGeom>
        </p:spPr>
      </p:pic>
    </p:spTree>
    <p:extLst>
      <p:ext uri="{BB962C8B-B14F-4D97-AF65-F5344CB8AC3E}">
        <p14:creationId xmlns:p14="http://schemas.microsoft.com/office/powerpoint/2010/main" val="20685624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3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93999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1615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5859216"/>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2021/11/13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pic>
        <p:nvPicPr>
          <p:cNvPr id="7" name="Picture 6" descr="A picture containing diagram&#10;&#10;Description automatically generated">
            <a:extLst>
              <a:ext uri="{FF2B5EF4-FFF2-40B4-BE49-F238E27FC236}">
                <a16:creationId xmlns:a16="http://schemas.microsoft.com/office/drawing/2014/main" id="{1ECBC08F-0EF0-4728-AF5A-E416443097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5280" y="1608442"/>
            <a:ext cx="1792180" cy="1548245"/>
          </a:xfrm>
          <a:prstGeom prst="rect">
            <a:avLst/>
          </a:prstGeom>
        </p:spPr>
      </p:pic>
    </p:spTree>
    <p:extLst>
      <p:ext uri="{BB962C8B-B14F-4D97-AF65-F5344CB8AC3E}">
        <p14:creationId xmlns:p14="http://schemas.microsoft.com/office/powerpoint/2010/main" val="3441145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2021/11/13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4182116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2021/11/13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181803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4D229-DAC3-4D02-9D64-EE2FBE274003}"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1968745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2021/11/13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406301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EC7E3C-B80D-431C-A389-5E64AAFA3F97}" type="datetimeFigureOut">
              <a:rPr lang="zh-CN" altLang="en-US" smtClean="0"/>
              <a:t>2021/11/13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429042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EC7E3C-B80D-431C-A389-5E64AAFA3F97}" type="datetimeFigureOut">
              <a:rPr lang="zh-CN" altLang="en-US" smtClean="0"/>
              <a:t>2021/11/13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84444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EC7E3C-B80D-431C-A389-5E64AAFA3F97}" type="datetimeFigureOut">
              <a:rPr lang="zh-CN" altLang="en-US" smtClean="0"/>
              <a:t>2021/11/13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014788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2021/11/13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951219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2021/11/13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3492774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2021/11/13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992643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2021/11/13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343336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2021/11/13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657980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2021/11/13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215313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24D229-DAC3-4D02-9D64-EE2FBE274003}"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19022792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2021/11/13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227514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7AAA839-4FAF-4E31-9F41-4C0E297EAC69}" type="datetimeFigureOut">
              <a:rPr lang="zh-CN" altLang="en-US" smtClean="0"/>
              <a:t>2021/11/13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589322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7AAA839-4FAF-4E31-9F41-4C0E297EAC69}" type="datetimeFigureOut">
              <a:rPr lang="zh-CN" altLang="en-US" smtClean="0"/>
              <a:t>2021/11/13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208298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7AAA839-4FAF-4E31-9F41-4C0E297EAC69}" type="datetimeFigureOut">
              <a:rPr lang="zh-CN" altLang="en-US" smtClean="0"/>
              <a:t>2021/11/13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2148616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7AAA839-4FAF-4E31-9F41-4C0E297EAC69}" type="datetimeFigureOut">
              <a:rPr lang="zh-CN" altLang="en-US" smtClean="0"/>
              <a:t>2021/11/13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346426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7AAA839-4FAF-4E31-9F41-4C0E297EAC69}" type="datetimeFigureOut">
              <a:rPr lang="zh-CN" altLang="en-US" smtClean="0"/>
              <a:t>2021/11/13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54073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7AAA839-4FAF-4E31-9F41-4C0E297EAC69}" type="datetimeFigureOut">
              <a:rPr lang="zh-CN" altLang="en-US" smtClean="0"/>
              <a:t>2021/11/13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2647810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2021/11/13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1614010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2021/11/13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1816531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548640"/>
            <a:ext cx="6400800"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5663DD6-CFE5-42D7-B2B1-2B2CB39378DB}"/>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61EA156-EE25-4313-BE4C-3174BF140247}"/>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E23D56-02D8-4E09-BD23-7BE4C3812617}"/>
              </a:ext>
            </a:extLst>
          </p:cNvPr>
          <p:cNvSpPr>
            <a:spLocks noGrp="1"/>
          </p:cNvSpPr>
          <p:nvPr>
            <p:ph type="sldNum" sz="quarter" idx="16"/>
          </p:nvPr>
        </p:nvSpPr>
        <p:spPr/>
        <p:txBody>
          <a:bodyPr/>
          <a:lstStyle>
            <a:lvl1pPr>
              <a:defRPr/>
            </a:lvl1pPr>
          </a:lstStyle>
          <a:p>
            <a:pPr>
              <a:defRPr/>
            </a:pPr>
            <a:fld id="{76321C33-BF72-4B6F-A00E-C636F1AF1D14}" type="slidenum">
              <a:rPr lang="en-US" altLang="en-US"/>
              <a:pPr>
                <a:defRPr/>
              </a:pPr>
              <a:t>‹#›</a:t>
            </a:fld>
            <a:endParaRPr lang="en-US" altLang="en-US"/>
          </a:p>
        </p:txBody>
      </p:sp>
    </p:spTree>
    <p:extLst>
      <p:ext uri="{BB962C8B-B14F-4D97-AF65-F5344CB8AC3E}">
        <p14:creationId xmlns:p14="http://schemas.microsoft.com/office/powerpoint/2010/main" val="1023293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24D229-DAC3-4D02-9D64-EE2FBE274003}" type="datetimeFigureOut">
              <a:rPr lang="en-US" smtClean="0"/>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1007995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Text Placeholder 2"/>
          <p:cNvSpPr>
            <a:spLocks noGrp="1"/>
          </p:cNvSpPr>
          <p:nvPr>
            <p:ph type="body" sz="half" idx="1"/>
          </p:nvPr>
        </p:nvSpPr>
        <p:spPr>
          <a:xfrm>
            <a:off x="685801" y="1371600"/>
            <a:ext cx="37719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1" y="1371600"/>
            <a:ext cx="37719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F4CBF76-E079-4D75-8F6F-B7C1D0EDE35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29E110A-A846-431B-8E96-CF33B2BDF36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BB5039F-113E-4485-B245-6A09712094F6}"/>
              </a:ext>
            </a:extLst>
          </p:cNvPr>
          <p:cNvSpPr>
            <a:spLocks noGrp="1"/>
          </p:cNvSpPr>
          <p:nvPr>
            <p:ph type="sldNum" sz="quarter" idx="12"/>
          </p:nvPr>
        </p:nvSpPr>
        <p:spPr/>
        <p:txBody>
          <a:bodyPr/>
          <a:lstStyle>
            <a:lvl1pPr>
              <a:defRPr/>
            </a:lvl1pPr>
          </a:lstStyle>
          <a:p>
            <a:pPr>
              <a:defRPr/>
            </a:pPr>
            <a:fld id="{C3F6B685-3799-418C-857B-10675527B2B7}" type="slidenum">
              <a:rPr lang="en-US" altLang="en-US"/>
              <a:pPr>
                <a:defRPr/>
              </a:pPr>
              <a:t>‹#›</a:t>
            </a:fld>
            <a:endParaRPr lang="en-US" altLang="en-US"/>
          </a:p>
        </p:txBody>
      </p:sp>
    </p:spTree>
    <p:extLst>
      <p:ext uri="{BB962C8B-B14F-4D97-AF65-F5344CB8AC3E}">
        <p14:creationId xmlns:p14="http://schemas.microsoft.com/office/powerpoint/2010/main" val="527001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24D229-DAC3-4D02-9D64-EE2FBE274003}" type="datetimeFigureOut">
              <a:rPr lang="en-US" smtClean="0"/>
              <a:t>11/13/2021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2014210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24D229-DAC3-4D02-9D64-EE2FBE274003}" type="datetimeFigureOut">
              <a:rPr lang="en-US" smtClean="0"/>
              <a:t>11/13/2021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280553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4D229-DAC3-4D02-9D64-EE2FBE274003}" type="datetimeFigureOut">
              <a:rPr lang="en-US" smtClean="0"/>
              <a:t>11/13/2021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3659598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024D229-DAC3-4D02-9D64-EE2FBE274003}" type="datetimeFigureOut">
              <a:rPr lang="en-US" smtClean="0"/>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128237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024D229-DAC3-4D02-9D64-EE2FBE274003}" type="datetimeFigureOut">
              <a:rPr lang="en-US" smtClean="0"/>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281524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024D229-DAC3-4D02-9D64-EE2FBE274003}" type="datetimeFigureOut">
              <a:rPr lang="en-US" smtClean="0"/>
              <a:t>11/13/2021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F30F5BD-EAA1-4B8F-826A-AC3782319B80}" type="slidenum">
              <a:rPr lang="en-US" smtClean="0"/>
              <a:t>‹#›</a:t>
            </a:fld>
            <a:endParaRPr lang="en-US"/>
          </a:p>
        </p:txBody>
      </p:sp>
    </p:spTree>
    <p:extLst>
      <p:ext uri="{BB962C8B-B14F-4D97-AF65-F5344CB8AC3E}">
        <p14:creationId xmlns:p14="http://schemas.microsoft.com/office/powerpoint/2010/main" val="403741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3238500" y="2228849"/>
            <a:ext cx="2667000" cy="196208"/>
          </a:xfrm>
          <a:prstGeom prst="rect">
            <a:avLst/>
          </a:prstGeom>
          <a:noFill/>
        </p:spPr>
        <p:txBody>
          <a:bodyPr wrap="square" rtlCol="0">
            <a:spAutoFit/>
          </a:bodyPr>
          <a:lstStyle/>
          <a:p>
            <a:r>
              <a:rPr lang="zh-CN" altLang="en-US" sz="225" b="0" i="0" dirty="0">
                <a:solidFill>
                  <a:schemeClr val="bg1"/>
                </a:solidFill>
                <a:latin typeface="inpin heiti" charset="-122"/>
                <a:ea typeface="inpin heiti" charset="-122"/>
                <a:sym typeface="+mn-ea"/>
              </a:rPr>
              <a:t>感谢您下载包图网平台上提供的</a:t>
            </a:r>
            <a:r>
              <a:rPr lang="en-US" altLang="zh-CN" sz="225" b="0" i="0" dirty="0">
                <a:solidFill>
                  <a:schemeClr val="bg1"/>
                </a:solidFill>
                <a:latin typeface="inpin heiti" charset="-122"/>
                <a:ea typeface="inpin heiti" charset="-122"/>
                <a:sym typeface="+mn-ea"/>
              </a:rPr>
              <a:t>PPT</a:t>
            </a:r>
            <a:r>
              <a:rPr lang="zh-CN" altLang="en-US" sz="225"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450" b="0" i="0" dirty="0">
                <a:solidFill>
                  <a:schemeClr val="bg1"/>
                </a:solidFill>
                <a:latin typeface="inpin heiti" charset="-122"/>
                <a:ea typeface="inpin heiti" charset="-122"/>
                <a:sym typeface="+mn-ea"/>
              </a:rPr>
              <a:t>ibaotu.com</a:t>
            </a:r>
          </a:p>
        </p:txBody>
      </p:sp>
    </p:spTree>
    <p:extLst>
      <p:ext uri="{BB962C8B-B14F-4D97-AF65-F5344CB8AC3E}">
        <p14:creationId xmlns:p14="http://schemas.microsoft.com/office/powerpoint/2010/main" val="26979482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0EC7E3C-B80D-431C-A389-5E64AAFA3F97}" type="datetimeFigureOut">
              <a:rPr lang="zh-CN" altLang="en-US" smtClean="0"/>
              <a:t>2021/11/13</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ECA933B-6254-454F-847F-E67E3AE5F366}" type="slidenum">
              <a:rPr lang="zh-CN" altLang="en-US" smtClean="0"/>
              <a:t>‹#›</a:t>
            </a:fld>
            <a:endParaRPr lang="zh-CN" altLang="en-US"/>
          </a:p>
        </p:txBody>
      </p:sp>
      <p:pic>
        <p:nvPicPr>
          <p:cNvPr id="7" name="Picture 6" descr="A picture containing diagram&#10;&#10;Description automatically generated">
            <a:extLst>
              <a:ext uri="{FF2B5EF4-FFF2-40B4-BE49-F238E27FC236}">
                <a16:creationId xmlns:a16="http://schemas.microsoft.com/office/drawing/2014/main" id="{1ECBC08F-0EF0-4728-AF5A-E4164430978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12510" y="1797628"/>
            <a:ext cx="1792180" cy="1548245"/>
          </a:xfrm>
          <a:prstGeom prst="rect">
            <a:avLst/>
          </a:prstGeom>
        </p:spPr>
      </p:pic>
    </p:spTree>
    <p:extLst>
      <p:ext uri="{BB962C8B-B14F-4D97-AF65-F5344CB8AC3E}">
        <p14:creationId xmlns:p14="http://schemas.microsoft.com/office/powerpoint/2010/main" val="33996997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7AAA839-4FAF-4E31-9F41-4C0E297EAC69}" type="datetimeFigureOut">
              <a:rPr lang="zh-CN" altLang="en-US" smtClean="0"/>
              <a:t>2021/11/13</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7262682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36.emf"/></Relationships>
</file>

<file path=ppt/slides/_rels/slide3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3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54.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7.w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slide" Target="slide8.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Layout" Target="../slideLayouts/slideLayout2.xml"/><Relationship Id="rId7" Type="http://schemas.openxmlformats.org/officeDocument/2006/relationships/image" Target="../media/image17.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15.jpeg"/><Relationship Id="rId10" Type="http://schemas.openxmlformats.org/officeDocument/2006/relationships/image" Target="../media/image18.png"/><Relationship Id="rId4" Type="http://schemas.openxmlformats.org/officeDocument/2006/relationships/audio" Target="../media/audio1.wav"/><Relationship Id="rId9" Type="http://schemas.openxmlformats.org/officeDocument/2006/relationships/slide" Target="slide5.xml"/></Relationships>
</file>

<file path=ppt/slides/_rels/slide7.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Layout" Target="../slideLayouts/slideLayout2.xml"/><Relationship Id="rId7" Type="http://schemas.openxmlformats.org/officeDocument/2006/relationships/image" Target="../media/image17.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15.jpeg"/><Relationship Id="rId10" Type="http://schemas.openxmlformats.org/officeDocument/2006/relationships/image" Target="../media/image18.png"/><Relationship Id="rId4" Type="http://schemas.openxmlformats.org/officeDocument/2006/relationships/audio" Target="../media/audio1.wav"/><Relationship Id="rId9" Type="http://schemas.openxmlformats.org/officeDocument/2006/relationships/slide" Target="slide5.xml"/></Relationships>
</file>

<file path=ppt/slides/_rels/slide8.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Layout" Target="../slideLayouts/slideLayout2.xml"/><Relationship Id="rId7" Type="http://schemas.openxmlformats.org/officeDocument/2006/relationships/image" Target="../media/image17.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15.jpeg"/><Relationship Id="rId10" Type="http://schemas.openxmlformats.org/officeDocument/2006/relationships/image" Target="../media/image18.png"/><Relationship Id="rId4" Type="http://schemas.openxmlformats.org/officeDocument/2006/relationships/audio" Target="../media/audio1.wav"/><Relationship Id="rId9" Type="http://schemas.openxmlformats.org/officeDocument/2006/relationships/slide" Target="slide5.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a:extLst>
              <a:ext uri="{FF2B5EF4-FFF2-40B4-BE49-F238E27FC236}">
                <a16:creationId xmlns:a16="http://schemas.microsoft.com/office/drawing/2014/main" id="{AF4E11D4-95C0-4918-B5A3-978E11093E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 y="1476"/>
            <a:ext cx="8839150" cy="4792424"/>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8441" y="-263809"/>
            <a:ext cx="3428327" cy="3428327"/>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157126" y="1515957"/>
            <a:ext cx="1672955" cy="2368298"/>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8393" y="3644762"/>
            <a:ext cx="1975104" cy="390906"/>
          </a:xfrm>
          <a:prstGeom prst="rect">
            <a:avLst/>
          </a:prstGeom>
        </p:spPr>
      </p:pic>
      <p:pic>
        <p:nvPicPr>
          <p:cNvPr id="5" name="Picture 4" descr="A picture containing toy, doll&#10;&#10;Description automatically generated">
            <a:extLst>
              <a:ext uri="{FF2B5EF4-FFF2-40B4-BE49-F238E27FC236}">
                <a16:creationId xmlns:a16="http://schemas.microsoft.com/office/drawing/2014/main" id="{EF75AED6-4395-4487-A622-DC64A21629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8137" y="2946529"/>
            <a:ext cx="3194534" cy="2407229"/>
          </a:xfrm>
          <a:prstGeom prst="rect">
            <a:avLst/>
          </a:prstGeom>
        </p:spPr>
      </p:pic>
      <p:sp>
        <p:nvSpPr>
          <p:cNvPr id="10" name="Rectangle 4">
            <a:extLst>
              <a:ext uri="{FF2B5EF4-FFF2-40B4-BE49-F238E27FC236}">
                <a16:creationId xmlns:a16="http://schemas.microsoft.com/office/drawing/2014/main" id="{FFF0B742-655F-4C31-9135-519899E8EDBF}"/>
              </a:ext>
            </a:extLst>
          </p:cNvPr>
          <p:cNvSpPr/>
          <p:nvPr/>
        </p:nvSpPr>
        <p:spPr>
          <a:xfrm>
            <a:off x="1333101" y="983141"/>
            <a:ext cx="6172200" cy="1703785"/>
          </a:xfrm>
          <a:prstGeom prst="rect">
            <a:avLst/>
          </a:prstGeom>
          <a:noFill/>
        </p:spPr>
        <p:txBody>
          <a:bodyPr>
            <a:prstTxWarp prst="textInflate">
              <a:avLst/>
            </a:prstTxWarp>
            <a:spAutoFit/>
          </a:bodyPr>
          <a:lstStyle/>
          <a:p>
            <a:pPr algn="ctr">
              <a:defRPr/>
            </a:pPr>
            <a:r>
              <a:rPr lang="en-US" sz="405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CHÀO MỪNG CÁC CON </a:t>
            </a:r>
          </a:p>
          <a:p>
            <a:pPr algn="ctr">
              <a:defRPr/>
            </a:pPr>
            <a:r>
              <a:rPr lang="en-US" sz="405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ĐẾN VỚI LỚP HỌC</a:t>
            </a:r>
          </a:p>
          <a:p>
            <a:pPr algn="ctr">
              <a:defRPr/>
            </a:pPr>
            <a:r>
              <a:rPr lang="en-US" sz="405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Trực tuyến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4694548" y="3905965"/>
            <a:ext cx="4449452" cy="1237535"/>
          </a:xfrm>
          <a:prstGeom prst="rect">
            <a:avLst/>
          </a:prstGeom>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1753" t="84373" r="73634" b="1089"/>
          <a:stretch/>
        </p:blipFill>
        <p:spPr>
          <a:xfrm>
            <a:off x="1022808" y="4478910"/>
            <a:ext cx="1336250" cy="664591"/>
          </a:xfrm>
          <a:prstGeom prst="rect">
            <a:avLst/>
          </a:prstGeom>
        </p:spPr>
      </p:pic>
      <p:pic>
        <p:nvPicPr>
          <p:cNvPr id="5" name="图片 4"/>
          <p:cNvPicPr>
            <a:picLocks noChangeAspect="1"/>
          </p:cNvPicPr>
          <p:nvPr/>
        </p:nvPicPr>
        <p:blipFill rotWithShape="1">
          <a:blip r:embed="rId6" cstate="print">
            <a:extLst>
              <a:ext uri="{28A0092B-C50C-407E-A947-70E740481C1C}">
                <a14:useLocalDpi xmlns:a14="http://schemas.microsoft.com/office/drawing/2010/main" val="0"/>
              </a:ext>
            </a:extLst>
          </a:blip>
          <a:srcRect l="17242" t="10909" r="19742" b="21658"/>
          <a:stretch/>
        </p:blipFill>
        <p:spPr>
          <a:xfrm>
            <a:off x="638561" y="216381"/>
            <a:ext cx="7598424" cy="3863069"/>
          </a:xfrm>
          <a:prstGeom prst="rect">
            <a:avLst/>
          </a:prstGeom>
        </p:spPr>
      </p:pic>
      <p:pic>
        <p:nvPicPr>
          <p:cNvPr id="6" name="图片 5"/>
          <p:cNvPicPr>
            <a:picLocks noChangeAspect="1"/>
          </p:cNvPicPr>
          <p:nvPr/>
        </p:nvPicPr>
        <p:blipFill rotWithShape="1">
          <a:blip r:embed="rId7" cstate="print">
            <a:extLst>
              <a:ext uri="{28A0092B-C50C-407E-A947-70E740481C1C}">
                <a14:useLocalDpi xmlns:a14="http://schemas.microsoft.com/office/drawing/2010/main" val="0"/>
              </a:ext>
            </a:extLst>
          </a:blip>
          <a:srcRect l="73686" b="81821"/>
          <a:stretch/>
        </p:blipFill>
        <p:spPr>
          <a:xfrm>
            <a:off x="6737808" y="0"/>
            <a:ext cx="2406192" cy="831004"/>
          </a:xfrm>
          <a:prstGeom prst="rect">
            <a:avLst/>
          </a:prstGeom>
        </p:spPr>
      </p:pic>
      <p:pic>
        <p:nvPicPr>
          <p:cNvPr id="9" name="图片 8"/>
          <p:cNvPicPr>
            <a:picLocks noChangeAspect="1"/>
          </p:cNvPicPr>
          <p:nvPr/>
        </p:nvPicPr>
        <p:blipFill rotWithShape="1">
          <a:blip r:embed="rId7" cstate="print">
            <a:extLst>
              <a:ext uri="{28A0092B-C50C-407E-A947-70E740481C1C}">
                <a14:useLocalDpi xmlns:a14="http://schemas.microsoft.com/office/drawing/2010/main" val="0"/>
              </a:ext>
            </a:extLst>
          </a:blip>
          <a:srcRect l="4716" t="57926" r="83686" b="18256"/>
          <a:stretch/>
        </p:blipFill>
        <p:spPr>
          <a:xfrm>
            <a:off x="119013" y="3535052"/>
            <a:ext cx="1060516" cy="1088796"/>
          </a:xfrm>
          <a:prstGeom prst="rect">
            <a:avLst/>
          </a:prstGeom>
        </p:spPr>
      </p:pic>
      <p:sp>
        <p:nvSpPr>
          <p:cNvPr id="15" name="TextBox 10">
            <a:extLst>
              <a:ext uri="{FF2B5EF4-FFF2-40B4-BE49-F238E27FC236}">
                <a16:creationId xmlns:a16="http://schemas.microsoft.com/office/drawing/2014/main" id="{CE088A0E-8AC2-4D53-9F66-931DB488C378}"/>
              </a:ext>
            </a:extLst>
          </p:cNvPr>
          <p:cNvSpPr txBox="1">
            <a:spLocks noChangeArrowheads="1"/>
          </p:cNvSpPr>
          <p:nvPr/>
        </p:nvSpPr>
        <p:spPr bwMode="auto">
          <a:xfrm>
            <a:off x="64528" y="831004"/>
            <a:ext cx="8746490" cy="1704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None/>
            </a:pPr>
            <a:r>
              <a:rPr lang="vi-VN" altLang="en-US" sz="1800" b="1" u="sng" dirty="0">
                <a:solidFill>
                  <a:srgbClr val="FFFF00"/>
                </a:solidFill>
                <a:latin typeface="Times New Roman" panose="02020603050405020304" pitchFamily="18" charset="0"/>
                <a:cs typeface="Times New Roman" panose="02020603050405020304" pitchFamily="18" charset="0"/>
              </a:rPr>
              <a:t>LỊCH SỬ</a:t>
            </a:r>
          </a:p>
          <a:p>
            <a:pPr algn="ctr">
              <a:lnSpc>
                <a:spcPct val="150000"/>
              </a:lnSpc>
              <a:spcBef>
                <a:spcPct val="0"/>
              </a:spcBef>
              <a:buFontTx/>
              <a:buNone/>
            </a:pPr>
            <a:r>
              <a:rPr lang="en-US" altLang="en-US" sz="1800" b="1" u="sng" dirty="0">
                <a:solidFill>
                  <a:schemeClr val="bg1"/>
                </a:solidFill>
                <a:latin typeface="Times New Roman" panose="02020603050405020304" pitchFamily="18" charset="0"/>
                <a:cs typeface="Times New Roman" panose="02020603050405020304" pitchFamily="18" charset="0"/>
              </a:rPr>
              <a:t>BÀI 11 </a:t>
            </a:r>
          </a:p>
          <a:p>
            <a:pPr algn="ctr">
              <a:lnSpc>
                <a:spcPct val="150000"/>
              </a:lnSpc>
              <a:spcBef>
                <a:spcPct val="0"/>
              </a:spcBef>
              <a:buFontTx/>
              <a:buNone/>
            </a:pPr>
            <a:r>
              <a:rPr lang="en-US" altLang="en-US" sz="1800" b="1" dirty="0">
                <a:solidFill>
                  <a:schemeClr val="bg1"/>
                </a:solidFill>
                <a:latin typeface="Times New Roman" panose="02020603050405020304" pitchFamily="18" charset="0"/>
                <a:cs typeface="Times New Roman" panose="02020603050405020304" pitchFamily="18" charset="0"/>
              </a:rPr>
              <a:t>ÔN TẬP: HƠN 80 NĂM CHỐNG THỰC DÂN PHÁP</a:t>
            </a:r>
            <a:endParaRPr lang="vi-VN" altLang="en-US" sz="1800" b="1" dirty="0">
              <a:solidFill>
                <a:schemeClr val="bg1"/>
              </a:solidFill>
              <a:latin typeface="Times New Roman" panose="02020603050405020304" pitchFamily="18" charset="0"/>
              <a:cs typeface="Times New Roman" panose="02020603050405020304" pitchFamily="18" charset="0"/>
            </a:endParaRPr>
          </a:p>
          <a:p>
            <a:pPr algn="ctr">
              <a:lnSpc>
                <a:spcPct val="150000"/>
              </a:lnSpc>
              <a:spcBef>
                <a:spcPct val="0"/>
              </a:spcBef>
              <a:buFontTx/>
              <a:buNone/>
            </a:pPr>
            <a:r>
              <a:rPr lang="en-US" altLang="en-US" sz="1800" b="1" dirty="0">
                <a:solidFill>
                  <a:schemeClr val="bg1"/>
                </a:solidFill>
                <a:latin typeface="Times New Roman" panose="02020603050405020304" pitchFamily="18" charset="0"/>
                <a:cs typeface="Times New Roman" panose="02020603050405020304" pitchFamily="18" charset="0"/>
              </a:rPr>
              <a:t> XÂM LƯỢC VÀ ĐÔ HỘ (1858 – 1945)</a:t>
            </a:r>
          </a:p>
        </p:txBody>
      </p:sp>
    </p:spTree>
    <p:extLst>
      <p:ext uri="{BB962C8B-B14F-4D97-AF65-F5344CB8AC3E}">
        <p14:creationId xmlns:p14="http://schemas.microsoft.com/office/powerpoint/2010/main" val="4137154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3"/>
          <p:cNvSpPr>
            <a:spLocks noChangeArrowheads="1"/>
          </p:cNvSpPr>
          <p:nvPr/>
        </p:nvSpPr>
        <p:spPr bwMode="auto">
          <a:xfrm>
            <a:off x="685800" y="268288"/>
            <a:ext cx="2071688"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1/9/1858</a:t>
            </a:r>
          </a:p>
        </p:txBody>
      </p:sp>
      <p:sp>
        <p:nvSpPr>
          <p:cNvPr id="5" name="Rectangle 34"/>
          <p:cNvSpPr>
            <a:spLocks noChangeArrowheads="1"/>
          </p:cNvSpPr>
          <p:nvPr/>
        </p:nvSpPr>
        <p:spPr bwMode="auto">
          <a:xfrm>
            <a:off x="685800" y="849313"/>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1859 - 1864</a:t>
            </a:r>
          </a:p>
        </p:txBody>
      </p:sp>
      <p:sp>
        <p:nvSpPr>
          <p:cNvPr id="6" name="Rectangle 35"/>
          <p:cNvSpPr>
            <a:spLocks noChangeArrowheads="1"/>
          </p:cNvSpPr>
          <p:nvPr/>
        </p:nvSpPr>
        <p:spPr bwMode="auto">
          <a:xfrm>
            <a:off x="685800" y="1482725"/>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5/7/1885</a:t>
            </a:r>
          </a:p>
        </p:txBody>
      </p:sp>
      <p:sp>
        <p:nvSpPr>
          <p:cNvPr id="7" name="Rectangle 36"/>
          <p:cNvSpPr>
            <a:spLocks noChangeArrowheads="1"/>
          </p:cNvSpPr>
          <p:nvPr/>
        </p:nvSpPr>
        <p:spPr bwMode="auto">
          <a:xfrm>
            <a:off x="700088" y="2063750"/>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1905 - 1908</a:t>
            </a:r>
          </a:p>
        </p:txBody>
      </p:sp>
      <p:sp>
        <p:nvSpPr>
          <p:cNvPr id="8" name="Rectangle 37"/>
          <p:cNvSpPr>
            <a:spLocks noChangeArrowheads="1"/>
          </p:cNvSpPr>
          <p:nvPr/>
        </p:nvSpPr>
        <p:spPr bwMode="auto">
          <a:xfrm>
            <a:off x="700088" y="2646363"/>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5/6/1911</a:t>
            </a:r>
          </a:p>
        </p:txBody>
      </p:sp>
      <p:sp>
        <p:nvSpPr>
          <p:cNvPr id="9" name="Rectangle 38"/>
          <p:cNvSpPr>
            <a:spLocks noChangeArrowheads="1"/>
          </p:cNvSpPr>
          <p:nvPr/>
        </p:nvSpPr>
        <p:spPr bwMode="auto">
          <a:xfrm>
            <a:off x="700088" y="3168650"/>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3/2/1930</a:t>
            </a:r>
          </a:p>
        </p:txBody>
      </p:sp>
      <p:sp>
        <p:nvSpPr>
          <p:cNvPr id="10" name="Rectangle 39"/>
          <p:cNvSpPr>
            <a:spLocks noChangeArrowheads="1"/>
          </p:cNvSpPr>
          <p:nvPr/>
        </p:nvSpPr>
        <p:spPr bwMode="auto">
          <a:xfrm>
            <a:off x="700088" y="3695700"/>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dirty="0">
                <a:solidFill>
                  <a:srgbClr val="000000"/>
                </a:solidFill>
              </a:rPr>
              <a:t>1930 - 1931</a:t>
            </a:r>
          </a:p>
        </p:txBody>
      </p:sp>
      <p:sp>
        <p:nvSpPr>
          <p:cNvPr id="11" name="Rectangle 40"/>
          <p:cNvSpPr>
            <a:spLocks noChangeArrowheads="1"/>
          </p:cNvSpPr>
          <p:nvPr/>
        </p:nvSpPr>
        <p:spPr bwMode="auto">
          <a:xfrm>
            <a:off x="700088" y="4197350"/>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8/1945</a:t>
            </a:r>
          </a:p>
        </p:txBody>
      </p:sp>
      <p:sp>
        <p:nvSpPr>
          <p:cNvPr id="12" name="Rectangle 41"/>
          <p:cNvSpPr>
            <a:spLocks noChangeArrowheads="1"/>
          </p:cNvSpPr>
          <p:nvPr/>
        </p:nvSpPr>
        <p:spPr bwMode="auto">
          <a:xfrm>
            <a:off x="685800" y="4695825"/>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2/9/1945</a:t>
            </a:r>
          </a:p>
        </p:txBody>
      </p:sp>
      <p:sp>
        <p:nvSpPr>
          <p:cNvPr id="13" name="Rectangle 42"/>
          <p:cNvSpPr>
            <a:spLocks noChangeArrowheads="1"/>
          </p:cNvSpPr>
          <p:nvPr/>
        </p:nvSpPr>
        <p:spPr bwMode="auto">
          <a:xfrm>
            <a:off x="3951288" y="268288"/>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Phong trào Đông Du</a:t>
            </a:r>
          </a:p>
        </p:txBody>
      </p:sp>
      <p:sp>
        <p:nvSpPr>
          <p:cNvPr id="14" name="Rectangle 43"/>
          <p:cNvSpPr>
            <a:spLocks noChangeArrowheads="1"/>
          </p:cNvSpPr>
          <p:nvPr/>
        </p:nvSpPr>
        <p:spPr bwMode="auto">
          <a:xfrm>
            <a:off x="3941763" y="915988"/>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Đảng Cộng sản Việt Nam ra đời</a:t>
            </a:r>
          </a:p>
        </p:txBody>
      </p:sp>
      <p:sp>
        <p:nvSpPr>
          <p:cNvPr id="15" name="Rectangle 44"/>
          <p:cNvSpPr>
            <a:spLocks noChangeArrowheads="1"/>
          </p:cNvSpPr>
          <p:nvPr/>
        </p:nvSpPr>
        <p:spPr bwMode="auto">
          <a:xfrm>
            <a:off x="3941763" y="15494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Pháp nổ súng xâm lược nước ta</a:t>
            </a:r>
          </a:p>
        </p:txBody>
      </p:sp>
      <p:sp>
        <p:nvSpPr>
          <p:cNvPr id="16" name="Rectangle 45"/>
          <p:cNvSpPr>
            <a:spLocks noChangeArrowheads="1"/>
          </p:cNvSpPr>
          <p:nvPr/>
        </p:nvSpPr>
        <p:spPr bwMode="auto">
          <a:xfrm>
            <a:off x="3962400" y="2063750"/>
            <a:ext cx="4800600" cy="4572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Cách mạng tháng Tám thành công</a:t>
            </a:r>
          </a:p>
        </p:txBody>
      </p:sp>
      <p:sp>
        <p:nvSpPr>
          <p:cNvPr id="17" name="Rectangle 46"/>
          <p:cNvSpPr>
            <a:spLocks noChangeArrowheads="1"/>
          </p:cNvSpPr>
          <p:nvPr/>
        </p:nvSpPr>
        <p:spPr bwMode="auto">
          <a:xfrm>
            <a:off x="3962400" y="2713038"/>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Phong trào chống Pháp của Trương Định</a:t>
            </a:r>
          </a:p>
        </p:txBody>
      </p:sp>
      <p:sp>
        <p:nvSpPr>
          <p:cNvPr id="18" name="Rectangle 47"/>
          <p:cNvSpPr>
            <a:spLocks noChangeArrowheads="1"/>
          </p:cNvSpPr>
          <p:nvPr/>
        </p:nvSpPr>
        <p:spPr bwMode="auto">
          <a:xfrm>
            <a:off x="3997325" y="3235325"/>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Cuộc phản công ở kinh thành Huế</a:t>
            </a:r>
          </a:p>
        </p:txBody>
      </p:sp>
      <p:sp>
        <p:nvSpPr>
          <p:cNvPr id="19" name="Rectangle 48"/>
          <p:cNvSpPr>
            <a:spLocks noChangeArrowheads="1"/>
          </p:cNvSpPr>
          <p:nvPr/>
        </p:nvSpPr>
        <p:spPr bwMode="auto">
          <a:xfrm>
            <a:off x="3997325" y="36957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Bác Hồ đọc Tuyên ngôn Độc lập</a:t>
            </a:r>
          </a:p>
        </p:txBody>
      </p:sp>
      <p:sp>
        <p:nvSpPr>
          <p:cNvPr id="20" name="Rectangle 49"/>
          <p:cNvSpPr>
            <a:spLocks noChangeArrowheads="1"/>
          </p:cNvSpPr>
          <p:nvPr/>
        </p:nvSpPr>
        <p:spPr bwMode="auto">
          <a:xfrm>
            <a:off x="3962400" y="419735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dirty="0">
                <a:solidFill>
                  <a:srgbClr val="000000"/>
                </a:solidFill>
              </a:rPr>
              <a:t>Nguyễn Tất Thành ra đi tìm đường cứu nước</a:t>
            </a:r>
          </a:p>
        </p:txBody>
      </p:sp>
      <p:sp>
        <p:nvSpPr>
          <p:cNvPr id="21" name="Rectangle 50"/>
          <p:cNvSpPr>
            <a:spLocks noChangeArrowheads="1"/>
          </p:cNvSpPr>
          <p:nvPr/>
        </p:nvSpPr>
        <p:spPr bwMode="auto">
          <a:xfrm>
            <a:off x="3997325" y="47625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Phong trào Xô viết Nghệ - Tĩnh</a:t>
            </a:r>
          </a:p>
        </p:txBody>
      </p:sp>
      <p:cxnSp>
        <p:nvCxnSpPr>
          <p:cNvPr id="22" name="AutoShape 62"/>
          <p:cNvCxnSpPr>
            <a:cxnSpLocks noChangeShapeType="1"/>
            <a:stCxn id="4" idx="3"/>
            <a:endCxn id="15" idx="1"/>
          </p:cNvCxnSpPr>
          <p:nvPr/>
        </p:nvCxnSpPr>
        <p:spPr bwMode="auto">
          <a:xfrm>
            <a:off x="2757488" y="492125"/>
            <a:ext cx="1184275" cy="1247775"/>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63"/>
          <p:cNvCxnSpPr>
            <a:cxnSpLocks noChangeShapeType="1"/>
            <a:stCxn id="5" idx="3"/>
          </p:cNvCxnSpPr>
          <p:nvPr/>
        </p:nvCxnSpPr>
        <p:spPr bwMode="auto">
          <a:xfrm>
            <a:off x="2743200" y="1073150"/>
            <a:ext cx="1204913" cy="1851025"/>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64"/>
          <p:cNvCxnSpPr>
            <a:cxnSpLocks noChangeShapeType="1"/>
            <a:stCxn id="6" idx="3"/>
            <a:endCxn id="18" idx="1"/>
          </p:cNvCxnSpPr>
          <p:nvPr/>
        </p:nvCxnSpPr>
        <p:spPr bwMode="auto">
          <a:xfrm>
            <a:off x="2743200" y="1706563"/>
            <a:ext cx="1254125" cy="1719262"/>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65"/>
          <p:cNvCxnSpPr>
            <a:cxnSpLocks noChangeShapeType="1"/>
            <a:stCxn id="7" idx="3"/>
            <a:endCxn id="13" idx="1"/>
          </p:cNvCxnSpPr>
          <p:nvPr/>
        </p:nvCxnSpPr>
        <p:spPr bwMode="auto">
          <a:xfrm flipV="1">
            <a:off x="2757488" y="458788"/>
            <a:ext cx="1193800" cy="1828800"/>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66"/>
          <p:cNvCxnSpPr>
            <a:cxnSpLocks noChangeShapeType="1"/>
            <a:stCxn id="8" idx="3"/>
          </p:cNvCxnSpPr>
          <p:nvPr/>
        </p:nvCxnSpPr>
        <p:spPr bwMode="auto">
          <a:xfrm>
            <a:off x="2757488" y="2870200"/>
            <a:ext cx="1157287" cy="1546225"/>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67"/>
          <p:cNvCxnSpPr>
            <a:cxnSpLocks noChangeShapeType="1"/>
            <a:stCxn id="9" idx="3"/>
          </p:cNvCxnSpPr>
          <p:nvPr/>
        </p:nvCxnSpPr>
        <p:spPr bwMode="auto">
          <a:xfrm flipV="1">
            <a:off x="2757488" y="1073150"/>
            <a:ext cx="1157287" cy="2319338"/>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68"/>
          <p:cNvCxnSpPr>
            <a:cxnSpLocks noChangeShapeType="1"/>
            <a:stCxn id="10" idx="3"/>
            <a:endCxn id="21" idx="1"/>
          </p:cNvCxnSpPr>
          <p:nvPr/>
        </p:nvCxnSpPr>
        <p:spPr bwMode="auto">
          <a:xfrm>
            <a:off x="2757488" y="3919538"/>
            <a:ext cx="1239837" cy="1033462"/>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69"/>
          <p:cNvCxnSpPr>
            <a:cxnSpLocks noChangeShapeType="1"/>
            <a:stCxn id="11" idx="3"/>
            <a:endCxn id="16" idx="1"/>
          </p:cNvCxnSpPr>
          <p:nvPr/>
        </p:nvCxnSpPr>
        <p:spPr bwMode="auto">
          <a:xfrm flipV="1">
            <a:off x="2757488" y="2292350"/>
            <a:ext cx="1204912" cy="2128838"/>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70"/>
          <p:cNvCxnSpPr>
            <a:cxnSpLocks noChangeShapeType="1"/>
            <a:stCxn id="12" idx="3"/>
            <a:endCxn id="19" idx="1"/>
          </p:cNvCxnSpPr>
          <p:nvPr/>
        </p:nvCxnSpPr>
        <p:spPr bwMode="auto">
          <a:xfrm flipV="1">
            <a:off x="2743200" y="3886200"/>
            <a:ext cx="1254125" cy="1033463"/>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AutoShape 71"/>
          <p:cNvSpPr>
            <a:spLocks noChangeArrowheads="1"/>
          </p:cNvSpPr>
          <p:nvPr/>
        </p:nvSpPr>
        <p:spPr bwMode="auto">
          <a:xfrm>
            <a:off x="640556" y="2005215"/>
            <a:ext cx="2133600" cy="990600"/>
          </a:xfrm>
          <a:prstGeom prst="irregularSeal1">
            <a:avLst/>
          </a:prstGeom>
          <a:solidFill>
            <a:srgbClr val="FF9900"/>
          </a:solidFill>
          <a:ln w="9525">
            <a:solidFill>
              <a:srgbClr val="0000FF"/>
            </a:solidFill>
            <a:miter lim="800000"/>
            <a:headEnd/>
            <a:tailEnd/>
          </a:ln>
          <a:effectLst>
            <a:prstShdw prst="shdw13" dist="53882" dir="13500000">
              <a:schemeClr val="bg2">
                <a:alpha val="50000"/>
              </a:schemeClr>
            </a:prstShdw>
          </a:effectLst>
        </p:spPr>
        <p:txBody>
          <a:bodyPr wrap="none" anchor="ctr"/>
          <a:lstStyle/>
          <a:p>
            <a:pPr algn="ctr"/>
            <a:r>
              <a:rPr lang="en-US" sz="1800" b="1" dirty="0">
                <a:solidFill>
                  <a:srgbClr val="000000"/>
                </a:solidFill>
                <a:latin typeface="Times New Roman" panose="02020603050405020304" pitchFamily="18" charset="0"/>
                <a:cs typeface="Times New Roman" panose="02020603050405020304" pitchFamily="18" charset="0"/>
              </a:rPr>
              <a:t>THỜI GIAN</a:t>
            </a:r>
          </a:p>
        </p:txBody>
      </p:sp>
      <p:sp>
        <p:nvSpPr>
          <p:cNvPr id="34" name="AutoShape 72"/>
          <p:cNvSpPr>
            <a:spLocks noChangeArrowheads="1"/>
          </p:cNvSpPr>
          <p:nvPr/>
        </p:nvSpPr>
        <p:spPr bwMode="auto">
          <a:xfrm>
            <a:off x="4484688" y="1951038"/>
            <a:ext cx="4267200" cy="990600"/>
          </a:xfrm>
          <a:prstGeom prst="irregularSeal1">
            <a:avLst/>
          </a:prstGeom>
          <a:solidFill>
            <a:srgbClr val="FF6600"/>
          </a:solidFill>
          <a:ln w="9525">
            <a:solidFill>
              <a:srgbClr val="0000FF"/>
            </a:solidFill>
            <a:miter lim="800000"/>
            <a:headEnd/>
            <a:tailEnd/>
          </a:ln>
          <a:effectLst>
            <a:prstShdw prst="shdw13" dist="53882" dir="13500000">
              <a:schemeClr val="bg2">
                <a:alpha val="50000"/>
              </a:schemeClr>
            </a:prstShdw>
          </a:effectLst>
        </p:spPr>
        <p:txBody>
          <a:bodyPr wrap="none" anchor="ctr"/>
          <a:lstStyle/>
          <a:p>
            <a:pPr algn="ctr"/>
            <a:r>
              <a:rPr lang="en-US" sz="1800" b="1" dirty="0">
                <a:solidFill>
                  <a:srgbClr val="000000"/>
                </a:solidFill>
                <a:latin typeface="Times New Roman" panose="02020603050405020304" pitchFamily="18" charset="0"/>
                <a:cs typeface="Times New Roman" panose="02020603050405020304" pitchFamily="18" charset="0"/>
              </a:rPr>
              <a:t>SỰ KIỆN</a:t>
            </a:r>
          </a:p>
        </p:txBody>
      </p:sp>
    </p:spTree>
    <p:extLst>
      <p:ext uri="{BB962C8B-B14F-4D97-AF65-F5344CB8AC3E}">
        <p14:creationId xmlns:p14="http://schemas.microsoft.com/office/powerpoint/2010/main" val="213138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2"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1"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1000" fill="hold"/>
                                        <p:tgtEl>
                                          <p:spTgt spid="34"/>
                                        </p:tgtEl>
                                        <p:attrNameLst>
                                          <p:attrName>ppt_w</p:attrName>
                                        </p:attrNameLst>
                                      </p:cBhvr>
                                      <p:tavLst>
                                        <p:tav tm="0">
                                          <p:val>
                                            <p:fltVal val="0"/>
                                          </p:val>
                                        </p:tav>
                                        <p:tav tm="100000">
                                          <p:val>
                                            <p:strVal val="#ppt_w"/>
                                          </p:val>
                                        </p:tav>
                                      </p:tavLst>
                                    </p:anim>
                                    <p:anim calcmode="lin" valueType="num">
                                      <p:cBhvr>
                                        <p:cTn id="13" dur="1000" fill="hold"/>
                                        <p:tgtEl>
                                          <p:spTgt spid="34"/>
                                        </p:tgtEl>
                                        <p:attrNameLst>
                                          <p:attrName>ppt_h</p:attrName>
                                        </p:attrNameLst>
                                      </p:cBhvr>
                                      <p:tavLst>
                                        <p:tav tm="0">
                                          <p:val>
                                            <p:fltVal val="0"/>
                                          </p:val>
                                        </p:tav>
                                        <p:tav tm="100000">
                                          <p:val>
                                            <p:strVal val="#ppt_h"/>
                                          </p:val>
                                        </p:tav>
                                      </p:tavLst>
                                    </p:anim>
                                    <p:anim calcmode="lin" valueType="num">
                                      <p:cBhvr>
                                        <p:cTn id="14" dur="1000" fill="hold"/>
                                        <p:tgtEl>
                                          <p:spTgt spid="34"/>
                                        </p:tgtEl>
                                        <p:attrNameLst>
                                          <p:attrName>style.rotation</p:attrName>
                                        </p:attrNameLst>
                                      </p:cBhvr>
                                      <p:tavLst>
                                        <p:tav tm="0">
                                          <p:val>
                                            <p:fltVal val="90"/>
                                          </p:val>
                                        </p:tav>
                                        <p:tav tm="100000">
                                          <p:val>
                                            <p:fltVal val="0"/>
                                          </p:val>
                                        </p:tav>
                                      </p:tavLst>
                                    </p:anim>
                                    <p:animEffect transition="in" filter="fade">
                                      <p:cBhvr>
                                        <p:cTn id="15" dur="10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grpId="0" nodeType="clickEffect">
                                  <p:stCondLst>
                                    <p:cond delay="0"/>
                                  </p:stCondLst>
                                  <p:childTnLst>
                                    <p:animEffect transition="out" filter="barn(inVertical)">
                                      <p:cBhvr>
                                        <p:cTn id="19" dur="500"/>
                                        <p:tgtEl>
                                          <p:spTgt spid="33"/>
                                        </p:tgtEl>
                                      </p:cBhvr>
                                    </p:animEffect>
                                    <p:set>
                                      <p:cBhvr>
                                        <p:cTn id="20" dur="1" fill="hold">
                                          <p:stCondLst>
                                            <p:cond delay="499"/>
                                          </p:stCondLst>
                                        </p:cTn>
                                        <p:tgtEl>
                                          <p:spTgt spid="3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randombar(horizontal)">
                                      <p:cBhvr>
                                        <p:cTn id="43" dur="500"/>
                                        <p:tgtEl>
                                          <p:spTgt spid="10"/>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randombar(horizontal)">
                                      <p:cBhvr>
                                        <p:cTn id="46" dur="500"/>
                                        <p:tgtEl>
                                          <p:spTgt spid="11"/>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randombar(horizontal)">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xit" presetSubtype="21" fill="hold" grpId="0" nodeType="clickEffect">
                                  <p:stCondLst>
                                    <p:cond delay="0"/>
                                  </p:stCondLst>
                                  <p:childTnLst>
                                    <p:animEffect transition="out" filter="barn(inVertical)">
                                      <p:cBhvr>
                                        <p:cTn id="53" dur="500"/>
                                        <p:tgtEl>
                                          <p:spTgt spid="34"/>
                                        </p:tgtEl>
                                      </p:cBhvr>
                                    </p:animEffect>
                                    <p:set>
                                      <p:cBhvr>
                                        <p:cTn id="54" dur="1" fill="hold">
                                          <p:stCondLst>
                                            <p:cond delay="499"/>
                                          </p:stCondLst>
                                        </p:cTn>
                                        <p:tgtEl>
                                          <p:spTgt spid="34"/>
                                        </p:tgtEl>
                                        <p:attrNameLst>
                                          <p:attrName>style.visibility</p:attrName>
                                        </p:attrNameLst>
                                      </p:cBhvr>
                                      <p:to>
                                        <p:strVal val="hidden"/>
                                      </p:to>
                                    </p:set>
                                  </p:childTnLst>
                                </p:cTn>
                              </p:par>
                              <p:par>
                                <p:cTn id="55" presetID="6" presetClass="entr" presetSubtype="16"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circle(in)">
                                      <p:cBhvr>
                                        <p:cTn id="57" dur="1000"/>
                                        <p:tgtEl>
                                          <p:spTgt spid="13"/>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circle(in)">
                                      <p:cBhvr>
                                        <p:cTn id="60" dur="1000"/>
                                        <p:tgtEl>
                                          <p:spTgt spid="14"/>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circle(in)">
                                      <p:cBhvr>
                                        <p:cTn id="63" dur="1000"/>
                                        <p:tgtEl>
                                          <p:spTgt spid="15"/>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circle(in)">
                                      <p:cBhvr>
                                        <p:cTn id="66" dur="1000"/>
                                        <p:tgtEl>
                                          <p:spTgt spid="16"/>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circle(in)">
                                      <p:cBhvr>
                                        <p:cTn id="69" dur="1000"/>
                                        <p:tgtEl>
                                          <p:spTgt spid="17"/>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circle(in)">
                                      <p:cBhvr>
                                        <p:cTn id="72" dur="1000"/>
                                        <p:tgtEl>
                                          <p:spTgt spid="18"/>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circle(in)">
                                      <p:cBhvr>
                                        <p:cTn id="75" dur="1000"/>
                                        <p:tgtEl>
                                          <p:spTgt spid="19"/>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circle(in)">
                                      <p:cBhvr>
                                        <p:cTn id="78" dur="1000"/>
                                        <p:tgtEl>
                                          <p:spTgt spid="20"/>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circle(in)">
                                      <p:cBhvr>
                                        <p:cTn id="81" dur="10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nodeType="click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p:cTn id="86" dur="1000" fill="hold"/>
                                        <p:tgtEl>
                                          <p:spTgt spid="22"/>
                                        </p:tgtEl>
                                        <p:attrNameLst>
                                          <p:attrName>ppt_w</p:attrName>
                                        </p:attrNameLst>
                                      </p:cBhvr>
                                      <p:tavLst>
                                        <p:tav tm="0">
                                          <p:val>
                                            <p:strVal val="#ppt_w*0.70"/>
                                          </p:val>
                                        </p:tav>
                                        <p:tav tm="100000">
                                          <p:val>
                                            <p:strVal val="#ppt_w"/>
                                          </p:val>
                                        </p:tav>
                                      </p:tavLst>
                                    </p:anim>
                                    <p:anim calcmode="lin" valueType="num">
                                      <p:cBhvr>
                                        <p:cTn id="87" dur="1000" fill="hold"/>
                                        <p:tgtEl>
                                          <p:spTgt spid="22"/>
                                        </p:tgtEl>
                                        <p:attrNameLst>
                                          <p:attrName>ppt_h</p:attrName>
                                        </p:attrNameLst>
                                      </p:cBhvr>
                                      <p:tavLst>
                                        <p:tav tm="0">
                                          <p:val>
                                            <p:strVal val="#ppt_h"/>
                                          </p:val>
                                        </p:tav>
                                        <p:tav tm="100000">
                                          <p:val>
                                            <p:strVal val="#ppt_h"/>
                                          </p:val>
                                        </p:tav>
                                      </p:tavLst>
                                    </p:anim>
                                    <p:animEffect transition="in" filter="fade">
                                      <p:cBhvr>
                                        <p:cTn id="88" dur="1000"/>
                                        <p:tgtEl>
                                          <p:spTgt spid="22"/>
                                        </p:tgtEl>
                                      </p:cBhvr>
                                    </p:animEffect>
                                  </p:childTnLst>
                                </p:cTn>
                              </p:par>
                            </p:childTnLst>
                          </p:cTn>
                        </p:par>
                      </p:childTnLst>
                    </p:cTn>
                  </p:par>
                  <p:par>
                    <p:cTn id="89" fill="hold">
                      <p:stCondLst>
                        <p:cond delay="indefinite"/>
                      </p:stCondLst>
                      <p:childTnLst>
                        <p:par>
                          <p:cTn id="90" fill="hold">
                            <p:stCondLst>
                              <p:cond delay="0"/>
                            </p:stCondLst>
                            <p:childTnLst>
                              <p:par>
                                <p:cTn id="91" presetID="55" presetClass="entr" presetSubtype="0" fill="hold" nodeType="click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p:cTn id="93" dur="1000" fill="hold"/>
                                        <p:tgtEl>
                                          <p:spTgt spid="23"/>
                                        </p:tgtEl>
                                        <p:attrNameLst>
                                          <p:attrName>ppt_w</p:attrName>
                                        </p:attrNameLst>
                                      </p:cBhvr>
                                      <p:tavLst>
                                        <p:tav tm="0">
                                          <p:val>
                                            <p:strVal val="#ppt_w*0.70"/>
                                          </p:val>
                                        </p:tav>
                                        <p:tav tm="100000">
                                          <p:val>
                                            <p:strVal val="#ppt_w"/>
                                          </p:val>
                                        </p:tav>
                                      </p:tavLst>
                                    </p:anim>
                                    <p:anim calcmode="lin" valueType="num">
                                      <p:cBhvr>
                                        <p:cTn id="94" dur="1000" fill="hold"/>
                                        <p:tgtEl>
                                          <p:spTgt spid="23"/>
                                        </p:tgtEl>
                                        <p:attrNameLst>
                                          <p:attrName>ppt_h</p:attrName>
                                        </p:attrNameLst>
                                      </p:cBhvr>
                                      <p:tavLst>
                                        <p:tav tm="0">
                                          <p:val>
                                            <p:strVal val="#ppt_h"/>
                                          </p:val>
                                        </p:tav>
                                        <p:tav tm="100000">
                                          <p:val>
                                            <p:strVal val="#ppt_h"/>
                                          </p:val>
                                        </p:tav>
                                      </p:tavLst>
                                    </p:anim>
                                    <p:animEffect transition="in" filter="fade">
                                      <p:cBhvr>
                                        <p:cTn id="95" dur="10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55" presetClass="entr" presetSubtype="0" fill="hold" nodeType="clickEffect">
                                  <p:stCondLst>
                                    <p:cond delay="0"/>
                                  </p:stCondLst>
                                  <p:childTnLst>
                                    <p:set>
                                      <p:cBhvr>
                                        <p:cTn id="99" dur="1" fill="hold">
                                          <p:stCondLst>
                                            <p:cond delay="0"/>
                                          </p:stCondLst>
                                        </p:cTn>
                                        <p:tgtEl>
                                          <p:spTgt spid="24"/>
                                        </p:tgtEl>
                                        <p:attrNameLst>
                                          <p:attrName>style.visibility</p:attrName>
                                        </p:attrNameLst>
                                      </p:cBhvr>
                                      <p:to>
                                        <p:strVal val="visible"/>
                                      </p:to>
                                    </p:set>
                                    <p:anim calcmode="lin" valueType="num">
                                      <p:cBhvr>
                                        <p:cTn id="100" dur="1000" fill="hold"/>
                                        <p:tgtEl>
                                          <p:spTgt spid="24"/>
                                        </p:tgtEl>
                                        <p:attrNameLst>
                                          <p:attrName>ppt_w</p:attrName>
                                        </p:attrNameLst>
                                      </p:cBhvr>
                                      <p:tavLst>
                                        <p:tav tm="0">
                                          <p:val>
                                            <p:strVal val="#ppt_w*0.70"/>
                                          </p:val>
                                        </p:tav>
                                        <p:tav tm="100000">
                                          <p:val>
                                            <p:strVal val="#ppt_w"/>
                                          </p:val>
                                        </p:tav>
                                      </p:tavLst>
                                    </p:anim>
                                    <p:anim calcmode="lin" valueType="num">
                                      <p:cBhvr>
                                        <p:cTn id="101" dur="1000" fill="hold"/>
                                        <p:tgtEl>
                                          <p:spTgt spid="24"/>
                                        </p:tgtEl>
                                        <p:attrNameLst>
                                          <p:attrName>ppt_h</p:attrName>
                                        </p:attrNameLst>
                                      </p:cBhvr>
                                      <p:tavLst>
                                        <p:tav tm="0">
                                          <p:val>
                                            <p:strVal val="#ppt_h"/>
                                          </p:val>
                                        </p:tav>
                                        <p:tav tm="100000">
                                          <p:val>
                                            <p:strVal val="#ppt_h"/>
                                          </p:val>
                                        </p:tav>
                                      </p:tavLst>
                                    </p:anim>
                                    <p:animEffect transition="in" filter="fade">
                                      <p:cBhvr>
                                        <p:cTn id="102" dur="10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55" presetClass="entr" presetSubtype="0" fill="hold" nodeType="click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p:cTn id="107" dur="1000" fill="hold"/>
                                        <p:tgtEl>
                                          <p:spTgt spid="25"/>
                                        </p:tgtEl>
                                        <p:attrNameLst>
                                          <p:attrName>ppt_w</p:attrName>
                                        </p:attrNameLst>
                                      </p:cBhvr>
                                      <p:tavLst>
                                        <p:tav tm="0">
                                          <p:val>
                                            <p:strVal val="#ppt_w*0.70"/>
                                          </p:val>
                                        </p:tav>
                                        <p:tav tm="100000">
                                          <p:val>
                                            <p:strVal val="#ppt_w"/>
                                          </p:val>
                                        </p:tav>
                                      </p:tavLst>
                                    </p:anim>
                                    <p:anim calcmode="lin" valueType="num">
                                      <p:cBhvr>
                                        <p:cTn id="108" dur="1000" fill="hold"/>
                                        <p:tgtEl>
                                          <p:spTgt spid="25"/>
                                        </p:tgtEl>
                                        <p:attrNameLst>
                                          <p:attrName>ppt_h</p:attrName>
                                        </p:attrNameLst>
                                      </p:cBhvr>
                                      <p:tavLst>
                                        <p:tav tm="0">
                                          <p:val>
                                            <p:strVal val="#ppt_h"/>
                                          </p:val>
                                        </p:tav>
                                        <p:tav tm="100000">
                                          <p:val>
                                            <p:strVal val="#ppt_h"/>
                                          </p:val>
                                        </p:tav>
                                      </p:tavLst>
                                    </p:anim>
                                    <p:animEffect transition="in" filter="fade">
                                      <p:cBhvr>
                                        <p:cTn id="109" dur="1000"/>
                                        <p:tgtEl>
                                          <p:spTgt spid="25"/>
                                        </p:tgtEl>
                                      </p:cBhvr>
                                    </p:animEffect>
                                  </p:childTnLst>
                                </p:cTn>
                              </p:par>
                            </p:childTnLst>
                          </p:cTn>
                        </p:par>
                      </p:childTnLst>
                    </p:cTn>
                  </p:par>
                  <p:par>
                    <p:cTn id="110" fill="hold">
                      <p:stCondLst>
                        <p:cond delay="indefinite"/>
                      </p:stCondLst>
                      <p:childTnLst>
                        <p:par>
                          <p:cTn id="111" fill="hold">
                            <p:stCondLst>
                              <p:cond delay="0"/>
                            </p:stCondLst>
                            <p:childTnLst>
                              <p:par>
                                <p:cTn id="112" presetID="55" presetClass="entr" presetSubtype="0" fill="hold" nodeType="clickEffect">
                                  <p:stCondLst>
                                    <p:cond delay="0"/>
                                  </p:stCondLst>
                                  <p:childTnLst>
                                    <p:set>
                                      <p:cBhvr>
                                        <p:cTn id="113" dur="1" fill="hold">
                                          <p:stCondLst>
                                            <p:cond delay="0"/>
                                          </p:stCondLst>
                                        </p:cTn>
                                        <p:tgtEl>
                                          <p:spTgt spid="26"/>
                                        </p:tgtEl>
                                        <p:attrNameLst>
                                          <p:attrName>style.visibility</p:attrName>
                                        </p:attrNameLst>
                                      </p:cBhvr>
                                      <p:to>
                                        <p:strVal val="visible"/>
                                      </p:to>
                                    </p:set>
                                    <p:anim calcmode="lin" valueType="num">
                                      <p:cBhvr>
                                        <p:cTn id="114" dur="1000" fill="hold"/>
                                        <p:tgtEl>
                                          <p:spTgt spid="26"/>
                                        </p:tgtEl>
                                        <p:attrNameLst>
                                          <p:attrName>ppt_w</p:attrName>
                                        </p:attrNameLst>
                                      </p:cBhvr>
                                      <p:tavLst>
                                        <p:tav tm="0">
                                          <p:val>
                                            <p:strVal val="#ppt_w*0.70"/>
                                          </p:val>
                                        </p:tav>
                                        <p:tav tm="100000">
                                          <p:val>
                                            <p:strVal val="#ppt_w"/>
                                          </p:val>
                                        </p:tav>
                                      </p:tavLst>
                                    </p:anim>
                                    <p:anim calcmode="lin" valueType="num">
                                      <p:cBhvr>
                                        <p:cTn id="115" dur="1000" fill="hold"/>
                                        <p:tgtEl>
                                          <p:spTgt spid="26"/>
                                        </p:tgtEl>
                                        <p:attrNameLst>
                                          <p:attrName>ppt_h</p:attrName>
                                        </p:attrNameLst>
                                      </p:cBhvr>
                                      <p:tavLst>
                                        <p:tav tm="0">
                                          <p:val>
                                            <p:strVal val="#ppt_h"/>
                                          </p:val>
                                        </p:tav>
                                        <p:tav tm="100000">
                                          <p:val>
                                            <p:strVal val="#ppt_h"/>
                                          </p:val>
                                        </p:tav>
                                      </p:tavLst>
                                    </p:anim>
                                    <p:animEffect transition="in" filter="fade">
                                      <p:cBhvr>
                                        <p:cTn id="116" dur="1000"/>
                                        <p:tgtEl>
                                          <p:spTgt spid="26"/>
                                        </p:tgtEl>
                                      </p:cBhvr>
                                    </p:animEffect>
                                  </p:childTnLst>
                                </p:cTn>
                              </p:par>
                            </p:childTnLst>
                          </p:cTn>
                        </p:par>
                      </p:childTnLst>
                    </p:cTn>
                  </p:par>
                  <p:par>
                    <p:cTn id="117" fill="hold">
                      <p:stCondLst>
                        <p:cond delay="indefinite"/>
                      </p:stCondLst>
                      <p:childTnLst>
                        <p:par>
                          <p:cTn id="118" fill="hold">
                            <p:stCondLst>
                              <p:cond delay="0"/>
                            </p:stCondLst>
                            <p:childTnLst>
                              <p:par>
                                <p:cTn id="119" presetID="55" presetClass="entr" presetSubtype="0" fill="hold" nodeType="clickEffect">
                                  <p:stCondLst>
                                    <p:cond delay="0"/>
                                  </p:stCondLst>
                                  <p:childTnLst>
                                    <p:set>
                                      <p:cBhvr>
                                        <p:cTn id="120" dur="1" fill="hold">
                                          <p:stCondLst>
                                            <p:cond delay="0"/>
                                          </p:stCondLst>
                                        </p:cTn>
                                        <p:tgtEl>
                                          <p:spTgt spid="27"/>
                                        </p:tgtEl>
                                        <p:attrNameLst>
                                          <p:attrName>style.visibility</p:attrName>
                                        </p:attrNameLst>
                                      </p:cBhvr>
                                      <p:to>
                                        <p:strVal val="visible"/>
                                      </p:to>
                                    </p:set>
                                    <p:anim calcmode="lin" valueType="num">
                                      <p:cBhvr>
                                        <p:cTn id="121" dur="1000" fill="hold"/>
                                        <p:tgtEl>
                                          <p:spTgt spid="27"/>
                                        </p:tgtEl>
                                        <p:attrNameLst>
                                          <p:attrName>ppt_w</p:attrName>
                                        </p:attrNameLst>
                                      </p:cBhvr>
                                      <p:tavLst>
                                        <p:tav tm="0">
                                          <p:val>
                                            <p:strVal val="#ppt_w*0.70"/>
                                          </p:val>
                                        </p:tav>
                                        <p:tav tm="100000">
                                          <p:val>
                                            <p:strVal val="#ppt_w"/>
                                          </p:val>
                                        </p:tav>
                                      </p:tavLst>
                                    </p:anim>
                                    <p:anim calcmode="lin" valueType="num">
                                      <p:cBhvr>
                                        <p:cTn id="122" dur="1000" fill="hold"/>
                                        <p:tgtEl>
                                          <p:spTgt spid="27"/>
                                        </p:tgtEl>
                                        <p:attrNameLst>
                                          <p:attrName>ppt_h</p:attrName>
                                        </p:attrNameLst>
                                      </p:cBhvr>
                                      <p:tavLst>
                                        <p:tav tm="0">
                                          <p:val>
                                            <p:strVal val="#ppt_h"/>
                                          </p:val>
                                        </p:tav>
                                        <p:tav tm="100000">
                                          <p:val>
                                            <p:strVal val="#ppt_h"/>
                                          </p:val>
                                        </p:tav>
                                      </p:tavLst>
                                    </p:anim>
                                    <p:animEffect transition="in" filter="fade">
                                      <p:cBhvr>
                                        <p:cTn id="123" dur="1000"/>
                                        <p:tgtEl>
                                          <p:spTgt spid="27"/>
                                        </p:tgtEl>
                                      </p:cBhvr>
                                    </p:animEffect>
                                  </p:childTnLst>
                                </p:cTn>
                              </p:par>
                            </p:childTnLst>
                          </p:cTn>
                        </p:par>
                      </p:childTnLst>
                    </p:cTn>
                  </p:par>
                  <p:par>
                    <p:cTn id="124" fill="hold">
                      <p:stCondLst>
                        <p:cond delay="indefinite"/>
                      </p:stCondLst>
                      <p:childTnLst>
                        <p:par>
                          <p:cTn id="125" fill="hold">
                            <p:stCondLst>
                              <p:cond delay="0"/>
                            </p:stCondLst>
                            <p:childTnLst>
                              <p:par>
                                <p:cTn id="126" presetID="55" presetClass="entr" presetSubtype="0" fill="hold" nodeType="clickEffect">
                                  <p:stCondLst>
                                    <p:cond delay="0"/>
                                  </p:stCondLst>
                                  <p:childTnLst>
                                    <p:set>
                                      <p:cBhvr>
                                        <p:cTn id="127" dur="1" fill="hold">
                                          <p:stCondLst>
                                            <p:cond delay="0"/>
                                          </p:stCondLst>
                                        </p:cTn>
                                        <p:tgtEl>
                                          <p:spTgt spid="28"/>
                                        </p:tgtEl>
                                        <p:attrNameLst>
                                          <p:attrName>style.visibility</p:attrName>
                                        </p:attrNameLst>
                                      </p:cBhvr>
                                      <p:to>
                                        <p:strVal val="visible"/>
                                      </p:to>
                                    </p:set>
                                    <p:anim calcmode="lin" valueType="num">
                                      <p:cBhvr>
                                        <p:cTn id="128" dur="1000" fill="hold"/>
                                        <p:tgtEl>
                                          <p:spTgt spid="28"/>
                                        </p:tgtEl>
                                        <p:attrNameLst>
                                          <p:attrName>ppt_w</p:attrName>
                                        </p:attrNameLst>
                                      </p:cBhvr>
                                      <p:tavLst>
                                        <p:tav tm="0">
                                          <p:val>
                                            <p:strVal val="#ppt_w*0.70"/>
                                          </p:val>
                                        </p:tav>
                                        <p:tav tm="100000">
                                          <p:val>
                                            <p:strVal val="#ppt_w"/>
                                          </p:val>
                                        </p:tav>
                                      </p:tavLst>
                                    </p:anim>
                                    <p:anim calcmode="lin" valueType="num">
                                      <p:cBhvr>
                                        <p:cTn id="129" dur="1000" fill="hold"/>
                                        <p:tgtEl>
                                          <p:spTgt spid="28"/>
                                        </p:tgtEl>
                                        <p:attrNameLst>
                                          <p:attrName>ppt_h</p:attrName>
                                        </p:attrNameLst>
                                      </p:cBhvr>
                                      <p:tavLst>
                                        <p:tav tm="0">
                                          <p:val>
                                            <p:strVal val="#ppt_h"/>
                                          </p:val>
                                        </p:tav>
                                        <p:tav tm="100000">
                                          <p:val>
                                            <p:strVal val="#ppt_h"/>
                                          </p:val>
                                        </p:tav>
                                      </p:tavLst>
                                    </p:anim>
                                    <p:animEffect transition="in" filter="fade">
                                      <p:cBhvr>
                                        <p:cTn id="130" dur="1000"/>
                                        <p:tgtEl>
                                          <p:spTgt spid="28"/>
                                        </p:tgtEl>
                                      </p:cBhvr>
                                    </p:animEffect>
                                  </p:childTnLst>
                                </p:cTn>
                              </p:par>
                            </p:childTnLst>
                          </p:cTn>
                        </p:par>
                      </p:childTnLst>
                    </p:cTn>
                  </p:par>
                  <p:par>
                    <p:cTn id="131" fill="hold">
                      <p:stCondLst>
                        <p:cond delay="indefinite"/>
                      </p:stCondLst>
                      <p:childTnLst>
                        <p:par>
                          <p:cTn id="132" fill="hold">
                            <p:stCondLst>
                              <p:cond delay="0"/>
                            </p:stCondLst>
                            <p:childTnLst>
                              <p:par>
                                <p:cTn id="133" presetID="55" presetClass="entr" presetSubtype="0" fill="hold" nodeType="clickEffect">
                                  <p:stCondLst>
                                    <p:cond delay="0"/>
                                  </p:stCondLst>
                                  <p:childTnLst>
                                    <p:set>
                                      <p:cBhvr>
                                        <p:cTn id="134" dur="1" fill="hold">
                                          <p:stCondLst>
                                            <p:cond delay="0"/>
                                          </p:stCondLst>
                                        </p:cTn>
                                        <p:tgtEl>
                                          <p:spTgt spid="29"/>
                                        </p:tgtEl>
                                        <p:attrNameLst>
                                          <p:attrName>style.visibility</p:attrName>
                                        </p:attrNameLst>
                                      </p:cBhvr>
                                      <p:to>
                                        <p:strVal val="visible"/>
                                      </p:to>
                                    </p:set>
                                    <p:anim calcmode="lin" valueType="num">
                                      <p:cBhvr>
                                        <p:cTn id="135" dur="1000" fill="hold"/>
                                        <p:tgtEl>
                                          <p:spTgt spid="29"/>
                                        </p:tgtEl>
                                        <p:attrNameLst>
                                          <p:attrName>ppt_w</p:attrName>
                                        </p:attrNameLst>
                                      </p:cBhvr>
                                      <p:tavLst>
                                        <p:tav tm="0">
                                          <p:val>
                                            <p:strVal val="#ppt_w*0.70"/>
                                          </p:val>
                                        </p:tav>
                                        <p:tav tm="100000">
                                          <p:val>
                                            <p:strVal val="#ppt_w"/>
                                          </p:val>
                                        </p:tav>
                                      </p:tavLst>
                                    </p:anim>
                                    <p:anim calcmode="lin" valueType="num">
                                      <p:cBhvr>
                                        <p:cTn id="136" dur="1000" fill="hold"/>
                                        <p:tgtEl>
                                          <p:spTgt spid="29"/>
                                        </p:tgtEl>
                                        <p:attrNameLst>
                                          <p:attrName>ppt_h</p:attrName>
                                        </p:attrNameLst>
                                      </p:cBhvr>
                                      <p:tavLst>
                                        <p:tav tm="0">
                                          <p:val>
                                            <p:strVal val="#ppt_h"/>
                                          </p:val>
                                        </p:tav>
                                        <p:tav tm="100000">
                                          <p:val>
                                            <p:strVal val="#ppt_h"/>
                                          </p:val>
                                        </p:tav>
                                      </p:tavLst>
                                    </p:anim>
                                    <p:animEffect transition="in" filter="fade">
                                      <p:cBhvr>
                                        <p:cTn id="137" dur="1000"/>
                                        <p:tgtEl>
                                          <p:spTgt spid="29"/>
                                        </p:tgtEl>
                                      </p:cBhvr>
                                    </p:animEffect>
                                  </p:childTnLst>
                                </p:cTn>
                              </p:par>
                            </p:childTnLst>
                          </p:cTn>
                        </p:par>
                      </p:childTnLst>
                    </p:cTn>
                  </p:par>
                  <p:par>
                    <p:cTn id="138" fill="hold">
                      <p:stCondLst>
                        <p:cond delay="indefinite"/>
                      </p:stCondLst>
                      <p:childTnLst>
                        <p:par>
                          <p:cTn id="139" fill="hold">
                            <p:stCondLst>
                              <p:cond delay="0"/>
                            </p:stCondLst>
                            <p:childTnLst>
                              <p:par>
                                <p:cTn id="140" presetID="55" presetClass="entr" presetSubtype="0" fill="hold" nodeType="clickEffect">
                                  <p:stCondLst>
                                    <p:cond delay="0"/>
                                  </p:stCondLst>
                                  <p:childTnLst>
                                    <p:set>
                                      <p:cBhvr>
                                        <p:cTn id="141" dur="1" fill="hold">
                                          <p:stCondLst>
                                            <p:cond delay="0"/>
                                          </p:stCondLst>
                                        </p:cTn>
                                        <p:tgtEl>
                                          <p:spTgt spid="30"/>
                                        </p:tgtEl>
                                        <p:attrNameLst>
                                          <p:attrName>style.visibility</p:attrName>
                                        </p:attrNameLst>
                                      </p:cBhvr>
                                      <p:to>
                                        <p:strVal val="visible"/>
                                      </p:to>
                                    </p:set>
                                    <p:anim calcmode="lin" valueType="num">
                                      <p:cBhvr>
                                        <p:cTn id="142" dur="1000" fill="hold"/>
                                        <p:tgtEl>
                                          <p:spTgt spid="30"/>
                                        </p:tgtEl>
                                        <p:attrNameLst>
                                          <p:attrName>ppt_w</p:attrName>
                                        </p:attrNameLst>
                                      </p:cBhvr>
                                      <p:tavLst>
                                        <p:tav tm="0">
                                          <p:val>
                                            <p:strVal val="#ppt_w*0.70"/>
                                          </p:val>
                                        </p:tav>
                                        <p:tav tm="100000">
                                          <p:val>
                                            <p:strVal val="#ppt_w"/>
                                          </p:val>
                                        </p:tav>
                                      </p:tavLst>
                                    </p:anim>
                                    <p:anim calcmode="lin" valueType="num">
                                      <p:cBhvr>
                                        <p:cTn id="143" dur="1000" fill="hold"/>
                                        <p:tgtEl>
                                          <p:spTgt spid="30"/>
                                        </p:tgtEl>
                                        <p:attrNameLst>
                                          <p:attrName>ppt_h</p:attrName>
                                        </p:attrNameLst>
                                      </p:cBhvr>
                                      <p:tavLst>
                                        <p:tav tm="0">
                                          <p:val>
                                            <p:strVal val="#ppt_h"/>
                                          </p:val>
                                        </p:tav>
                                        <p:tav tm="100000">
                                          <p:val>
                                            <p:strVal val="#ppt_h"/>
                                          </p:val>
                                        </p:tav>
                                      </p:tavLst>
                                    </p:anim>
                                    <p:animEffect transition="in" filter="fade">
                                      <p:cBhvr>
                                        <p:cTn id="144"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33" grpId="0" animBg="1"/>
      <p:bldP spid="33" grpId="2" animBg="1"/>
      <p:bldP spid="34" grpId="0" animBg="1"/>
      <p:bldP spid="3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28850" y="982961"/>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1/9/1858</a:t>
            </a:r>
          </a:p>
        </p:txBody>
      </p:sp>
      <p:sp>
        <p:nvSpPr>
          <p:cNvPr id="5" name="Rectangle 3"/>
          <p:cNvSpPr>
            <a:spLocks noChangeArrowheads="1"/>
          </p:cNvSpPr>
          <p:nvPr/>
        </p:nvSpPr>
        <p:spPr bwMode="auto">
          <a:xfrm>
            <a:off x="628850" y="1438561"/>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1859 - 1864</a:t>
            </a:r>
          </a:p>
        </p:txBody>
      </p:sp>
      <p:sp>
        <p:nvSpPr>
          <p:cNvPr id="6" name="Rectangle 4"/>
          <p:cNvSpPr>
            <a:spLocks noChangeArrowheads="1"/>
          </p:cNvSpPr>
          <p:nvPr/>
        </p:nvSpPr>
        <p:spPr bwMode="auto">
          <a:xfrm>
            <a:off x="628850" y="1874108"/>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5/7/1858</a:t>
            </a:r>
          </a:p>
        </p:txBody>
      </p:sp>
      <p:sp>
        <p:nvSpPr>
          <p:cNvPr id="7" name="Rectangle 5"/>
          <p:cNvSpPr>
            <a:spLocks noChangeArrowheads="1"/>
          </p:cNvSpPr>
          <p:nvPr/>
        </p:nvSpPr>
        <p:spPr bwMode="auto">
          <a:xfrm>
            <a:off x="628850" y="2300833"/>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1905 - 1908</a:t>
            </a:r>
          </a:p>
        </p:txBody>
      </p:sp>
      <p:sp>
        <p:nvSpPr>
          <p:cNvPr id="8" name="Rectangle 6"/>
          <p:cNvSpPr>
            <a:spLocks noChangeArrowheads="1"/>
          </p:cNvSpPr>
          <p:nvPr/>
        </p:nvSpPr>
        <p:spPr bwMode="auto">
          <a:xfrm>
            <a:off x="628850" y="2814183"/>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5/6/1911</a:t>
            </a:r>
          </a:p>
        </p:txBody>
      </p:sp>
      <p:sp>
        <p:nvSpPr>
          <p:cNvPr id="9" name="Rectangle 7"/>
          <p:cNvSpPr>
            <a:spLocks noChangeArrowheads="1"/>
          </p:cNvSpPr>
          <p:nvPr/>
        </p:nvSpPr>
        <p:spPr bwMode="auto">
          <a:xfrm>
            <a:off x="628850" y="3289833"/>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3/2/1930</a:t>
            </a:r>
          </a:p>
        </p:txBody>
      </p:sp>
      <p:sp>
        <p:nvSpPr>
          <p:cNvPr id="10" name="Rectangle 8"/>
          <p:cNvSpPr>
            <a:spLocks noChangeArrowheads="1"/>
          </p:cNvSpPr>
          <p:nvPr/>
        </p:nvSpPr>
        <p:spPr bwMode="auto">
          <a:xfrm>
            <a:off x="628850" y="3746233"/>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1930 - 1931</a:t>
            </a:r>
          </a:p>
        </p:txBody>
      </p:sp>
      <p:sp>
        <p:nvSpPr>
          <p:cNvPr id="11" name="Rectangle 9"/>
          <p:cNvSpPr>
            <a:spLocks noChangeArrowheads="1"/>
          </p:cNvSpPr>
          <p:nvPr/>
        </p:nvSpPr>
        <p:spPr bwMode="auto">
          <a:xfrm>
            <a:off x="628850" y="4220283"/>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8/1945</a:t>
            </a:r>
          </a:p>
        </p:txBody>
      </p:sp>
      <p:sp>
        <p:nvSpPr>
          <p:cNvPr id="12" name="Rectangle 10"/>
          <p:cNvSpPr>
            <a:spLocks noChangeArrowheads="1"/>
          </p:cNvSpPr>
          <p:nvPr/>
        </p:nvSpPr>
        <p:spPr bwMode="auto">
          <a:xfrm>
            <a:off x="628850" y="4685508"/>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2/9/1945</a:t>
            </a:r>
          </a:p>
        </p:txBody>
      </p:sp>
      <p:sp>
        <p:nvSpPr>
          <p:cNvPr id="13" name="Rectangle 11"/>
          <p:cNvSpPr>
            <a:spLocks noChangeArrowheads="1"/>
          </p:cNvSpPr>
          <p:nvPr/>
        </p:nvSpPr>
        <p:spPr bwMode="auto">
          <a:xfrm>
            <a:off x="3905450" y="982961"/>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Pháp nổ súng xâm lược nước ta</a:t>
            </a:r>
          </a:p>
        </p:txBody>
      </p:sp>
      <p:sp>
        <p:nvSpPr>
          <p:cNvPr id="14" name="Rectangle 12"/>
          <p:cNvSpPr>
            <a:spLocks noChangeArrowheads="1"/>
          </p:cNvSpPr>
          <p:nvPr/>
        </p:nvSpPr>
        <p:spPr bwMode="auto">
          <a:xfrm>
            <a:off x="3905450" y="1438561"/>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dirty="0" err="1">
                <a:solidFill>
                  <a:srgbClr val="000000"/>
                </a:solidFill>
              </a:rPr>
              <a:t>Phong</a:t>
            </a:r>
            <a:r>
              <a:rPr lang="en-US" sz="1800" b="0" dirty="0">
                <a:solidFill>
                  <a:srgbClr val="000000"/>
                </a:solidFill>
              </a:rPr>
              <a:t> </a:t>
            </a:r>
            <a:r>
              <a:rPr lang="en-US" sz="1800" b="0" dirty="0" err="1">
                <a:solidFill>
                  <a:srgbClr val="000000"/>
                </a:solidFill>
              </a:rPr>
              <a:t>trào</a:t>
            </a:r>
            <a:r>
              <a:rPr lang="en-US" sz="1800" b="0" dirty="0">
                <a:solidFill>
                  <a:srgbClr val="000000"/>
                </a:solidFill>
              </a:rPr>
              <a:t> </a:t>
            </a:r>
            <a:r>
              <a:rPr lang="en-US" sz="1800" b="0" dirty="0" err="1">
                <a:solidFill>
                  <a:srgbClr val="000000"/>
                </a:solidFill>
              </a:rPr>
              <a:t>chống</a:t>
            </a:r>
            <a:r>
              <a:rPr lang="en-US" sz="1800" b="0" dirty="0">
                <a:solidFill>
                  <a:srgbClr val="000000"/>
                </a:solidFill>
              </a:rPr>
              <a:t> </a:t>
            </a:r>
            <a:r>
              <a:rPr lang="en-US" sz="1800" b="0" dirty="0" err="1">
                <a:solidFill>
                  <a:srgbClr val="000000"/>
                </a:solidFill>
              </a:rPr>
              <a:t>Pháp</a:t>
            </a:r>
            <a:r>
              <a:rPr lang="en-US" sz="1800" b="0" dirty="0">
                <a:solidFill>
                  <a:srgbClr val="000000"/>
                </a:solidFill>
              </a:rPr>
              <a:t> </a:t>
            </a:r>
            <a:r>
              <a:rPr lang="en-US" sz="1800" b="0" dirty="0" err="1">
                <a:solidFill>
                  <a:srgbClr val="000000"/>
                </a:solidFill>
              </a:rPr>
              <a:t>của</a:t>
            </a:r>
            <a:r>
              <a:rPr lang="en-US" sz="1800" b="0" dirty="0">
                <a:solidFill>
                  <a:srgbClr val="000000"/>
                </a:solidFill>
              </a:rPr>
              <a:t> </a:t>
            </a:r>
            <a:r>
              <a:rPr lang="en-US" sz="1800" b="0" dirty="0" err="1">
                <a:solidFill>
                  <a:srgbClr val="000000"/>
                </a:solidFill>
              </a:rPr>
              <a:t>Trương</a:t>
            </a:r>
            <a:r>
              <a:rPr lang="en-US" sz="1800" b="0" dirty="0">
                <a:solidFill>
                  <a:srgbClr val="000000"/>
                </a:solidFill>
              </a:rPr>
              <a:t> </a:t>
            </a:r>
            <a:r>
              <a:rPr lang="en-US" sz="1800" b="0" dirty="0" err="1">
                <a:solidFill>
                  <a:srgbClr val="000000"/>
                </a:solidFill>
              </a:rPr>
              <a:t>Định</a:t>
            </a:r>
            <a:endParaRPr lang="en-US" sz="1800" b="0" dirty="0">
              <a:solidFill>
                <a:srgbClr val="000000"/>
              </a:solidFill>
            </a:endParaRPr>
          </a:p>
        </p:txBody>
      </p:sp>
      <p:sp>
        <p:nvSpPr>
          <p:cNvPr id="15" name="Rectangle 13"/>
          <p:cNvSpPr>
            <a:spLocks noChangeArrowheads="1"/>
          </p:cNvSpPr>
          <p:nvPr/>
        </p:nvSpPr>
        <p:spPr bwMode="auto">
          <a:xfrm>
            <a:off x="3905450" y="1874108"/>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Cuộc phản công ở kinh thành Huế</a:t>
            </a:r>
          </a:p>
        </p:txBody>
      </p:sp>
      <p:sp>
        <p:nvSpPr>
          <p:cNvPr id="16" name="Rectangle 14"/>
          <p:cNvSpPr>
            <a:spLocks noChangeArrowheads="1"/>
          </p:cNvSpPr>
          <p:nvPr/>
        </p:nvSpPr>
        <p:spPr bwMode="auto">
          <a:xfrm>
            <a:off x="3905450" y="2300833"/>
            <a:ext cx="4800600" cy="4572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Phong trào Đông Du</a:t>
            </a:r>
          </a:p>
        </p:txBody>
      </p:sp>
      <p:sp>
        <p:nvSpPr>
          <p:cNvPr id="17" name="Rectangle 15"/>
          <p:cNvSpPr>
            <a:spLocks noChangeArrowheads="1"/>
          </p:cNvSpPr>
          <p:nvPr/>
        </p:nvSpPr>
        <p:spPr bwMode="auto">
          <a:xfrm>
            <a:off x="3905450" y="2814183"/>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Nguyễn Tất Thành ra đi tìm đường cứu nước</a:t>
            </a:r>
          </a:p>
        </p:txBody>
      </p:sp>
      <p:sp>
        <p:nvSpPr>
          <p:cNvPr id="18" name="Rectangle 16"/>
          <p:cNvSpPr>
            <a:spLocks noChangeArrowheads="1"/>
          </p:cNvSpPr>
          <p:nvPr/>
        </p:nvSpPr>
        <p:spPr bwMode="auto">
          <a:xfrm>
            <a:off x="3905450" y="3289833"/>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Đảng Cộng sản Việt Nam ra đời</a:t>
            </a:r>
          </a:p>
        </p:txBody>
      </p:sp>
      <p:sp>
        <p:nvSpPr>
          <p:cNvPr id="19" name="Rectangle 17"/>
          <p:cNvSpPr>
            <a:spLocks noChangeArrowheads="1"/>
          </p:cNvSpPr>
          <p:nvPr/>
        </p:nvSpPr>
        <p:spPr bwMode="auto">
          <a:xfrm>
            <a:off x="3905450" y="3746233"/>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Phong trào Xô viết Nghệ - Tĩnh</a:t>
            </a:r>
          </a:p>
        </p:txBody>
      </p:sp>
      <p:sp>
        <p:nvSpPr>
          <p:cNvPr id="20" name="Rectangle 18"/>
          <p:cNvSpPr>
            <a:spLocks noChangeArrowheads="1"/>
          </p:cNvSpPr>
          <p:nvPr/>
        </p:nvSpPr>
        <p:spPr bwMode="auto">
          <a:xfrm>
            <a:off x="3905450" y="4220283"/>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Cách mạng tháng Tám thành công</a:t>
            </a:r>
          </a:p>
        </p:txBody>
      </p:sp>
      <p:sp>
        <p:nvSpPr>
          <p:cNvPr id="21" name="Rectangle 19"/>
          <p:cNvSpPr>
            <a:spLocks noChangeArrowheads="1"/>
          </p:cNvSpPr>
          <p:nvPr/>
        </p:nvSpPr>
        <p:spPr bwMode="auto">
          <a:xfrm>
            <a:off x="3905450" y="4685508"/>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dirty="0" err="1">
                <a:solidFill>
                  <a:srgbClr val="000000"/>
                </a:solidFill>
              </a:rPr>
              <a:t>Bác</a:t>
            </a:r>
            <a:r>
              <a:rPr lang="en-US" sz="1800" b="0" dirty="0">
                <a:solidFill>
                  <a:srgbClr val="000000"/>
                </a:solidFill>
              </a:rPr>
              <a:t> </a:t>
            </a:r>
            <a:r>
              <a:rPr lang="en-US" sz="1800" b="0" dirty="0" err="1">
                <a:solidFill>
                  <a:srgbClr val="000000"/>
                </a:solidFill>
              </a:rPr>
              <a:t>Hồ</a:t>
            </a:r>
            <a:r>
              <a:rPr lang="en-US" sz="1800" b="0" dirty="0">
                <a:solidFill>
                  <a:srgbClr val="000000"/>
                </a:solidFill>
              </a:rPr>
              <a:t> </a:t>
            </a:r>
            <a:r>
              <a:rPr lang="en-US" sz="1800" b="0" dirty="0" err="1">
                <a:solidFill>
                  <a:srgbClr val="000000"/>
                </a:solidFill>
              </a:rPr>
              <a:t>đọc</a:t>
            </a:r>
            <a:r>
              <a:rPr lang="en-US" sz="1800" b="0" dirty="0">
                <a:solidFill>
                  <a:srgbClr val="000000"/>
                </a:solidFill>
              </a:rPr>
              <a:t> </a:t>
            </a:r>
            <a:r>
              <a:rPr lang="en-US" sz="1800" b="0" dirty="0" err="1">
                <a:solidFill>
                  <a:srgbClr val="000000"/>
                </a:solidFill>
              </a:rPr>
              <a:t>Tuyên</a:t>
            </a:r>
            <a:r>
              <a:rPr lang="en-US" sz="1800" b="0" dirty="0">
                <a:solidFill>
                  <a:srgbClr val="000000"/>
                </a:solidFill>
              </a:rPr>
              <a:t> </a:t>
            </a:r>
            <a:r>
              <a:rPr lang="en-US" sz="1800" b="0" dirty="0" err="1">
                <a:solidFill>
                  <a:srgbClr val="000000"/>
                </a:solidFill>
              </a:rPr>
              <a:t>ngôn</a:t>
            </a:r>
            <a:r>
              <a:rPr lang="en-US" sz="1800" b="0" dirty="0">
                <a:solidFill>
                  <a:srgbClr val="000000"/>
                </a:solidFill>
              </a:rPr>
              <a:t> </a:t>
            </a:r>
            <a:r>
              <a:rPr lang="en-US" sz="1800" b="0" dirty="0" err="1">
                <a:solidFill>
                  <a:srgbClr val="000000"/>
                </a:solidFill>
              </a:rPr>
              <a:t>Độc</a:t>
            </a:r>
            <a:r>
              <a:rPr lang="en-US" sz="1800" b="0" dirty="0">
                <a:solidFill>
                  <a:srgbClr val="000000"/>
                </a:solidFill>
              </a:rPr>
              <a:t> </a:t>
            </a:r>
            <a:r>
              <a:rPr lang="en-US" sz="1800" b="0" dirty="0" err="1">
                <a:solidFill>
                  <a:srgbClr val="000000"/>
                </a:solidFill>
              </a:rPr>
              <a:t>lập</a:t>
            </a:r>
            <a:endParaRPr lang="en-US" sz="1800" b="0" dirty="0">
              <a:solidFill>
                <a:srgbClr val="000000"/>
              </a:solidFill>
            </a:endParaRPr>
          </a:p>
        </p:txBody>
      </p:sp>
      <p:cxnSp>
        <p:nvCxnSpPr>
          <p:cNvPr id="22" name="AutoShape 22"/>
          <p:cNvCxnSpPr>
            <a:cxnSpLocks noChangeShapeType="1"/>
          </p:cNvCxnSpPr>
          <p:nvPr/>
        </p:nvCxnSpPr>
        <p:spPr bwMode="auto">
          <a:xfrm>
            <a:off x="2686250" y="1211561"/>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23"/>
          <p:cNvCxnSpPr>
            <a:cxnSpLocks noChangeShapeType="1"/>
            <a:stCxn id="5" idx="3"/>
            <a:endCxn id="14" idx="1"/>
          </p:cNvCxnSpPr>
          <p:nvPr/>
        </p:nvCxnSpPr>
        <p:spPr bwMode="auto">
          <a:xfrm>
            <a:off x="2686250" y="1629061"/>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24"/>
          <p:cNvCxnSpPr>
            <a:cxnSpLocks noChangeShapeType="1"/>
            <a:stCxn id="6" idx="3"/>
            <a:endCxn id="15" idx="1"/>
          </p:cNvCxnSpPr>
          <p:nvPr/>
        </p:nvCxnSpPr>
        <p:spPr bwMode="auto">
          <a:xfrm>
            <a:off x="2686250" y="2064608"/>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25"/>
          <p:cNvCxnSpPr>
            <a:cxnSpLocks noChangeShapeType="1"/>
          </p:cNvCxnSpPr>
          <p:nvPr/>
        </p:nvCxnSpPr>
        <p:spPr bwMode="auto">
          <a:xfrm>
            <a:off x="2686250" y="2529433"/>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26"/>
          <p:cNvCxnSpPr>
            <a:cxnSpLocks noChangeShapeType="1"/>
          </p:cNvCxnSpPr>
          <p:nvPr/>
        </p:nvCxnSpPr>
        <p:spPr bwMode="auto">
          <a:xfrm>
            <a:off x="2686250" y="2966583"/>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27"/>
          <p:cNvCxnSpPr>
            <a:cxnSpLocks noChangeShapeType="1"/>
            <a:endCxn id="18" idx="1"/>
          </p:cNvCxnSpPr>
          <p:nvPr/>
        </p:nvCxnSpPr>
        <p:spPr bwMode="auto">
          <a:xfrm>
            <a:off x="2686250" y="3480333"/>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28"/>
          <p:cNvCxnSpPr>
            <a:cxnSpLocks noChangeShapeType="1"/>
            <a:stCxn id="10" idx="3"/>
            <a:endCxn id="19" idx="1"/>
          </p:cNvCxnSpPr>
          <p:nvPr/>
        </p:nvCxnSpPr>
        <p:spPr bwMode="auto">
          <a:xfrm>
            <a:off x="2686250" y="3936733"/>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29"/>
          <p:cNvCxnSpPr>
            <a:cxnSpLocks noChangeShapeType="1"/>
          </p:cNvCxnSpPr>
          <p:nvPr/>
        </p:nvCxnSpPr>
        <p:spPr bwMode="auto">
          <a:xfrm>
            <a:off x="2686250" y="4372683"/>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31"/>
          <p:cNvCxnSpPr>
            <a:cxnSpLocks noChangeShapeType="1"/>
          </p:cNvCxnSpPr>
          <p:nvPr/>
        </p:nvCxnSpPr>
        <p:spPr bwMode="auto">
          <a:xfrm>
            <a:off x="2686250" y="4837908"/>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AutoShape 71"/>
          <p:cNvSpPr>
            <a:spLocks noChangeArrowheads="1"/>
          </p:cNvSpPr>
          <p:nvPr/>
        </p:nvSpPr>
        <p:spPr bwMode="auto">
          <a:xfrm>
            <a:off x="640556" y="22408"/>
            <a:ext cx="2133600" cy="990600"/>
          </a:xfrm>
          <a:prstGeom prst="irregularSeal1">
            <a:avLst/>
          </a:prstGeom>
          <a:solidFill>
            <a:srgbClr val="FF9900"/>
          </a:solidFill>
          <a:ln w="9525">
            <a:solidFill>
              <a:srgbClr val="0000FF"/>
            </a:solidFill>
            <a:miter lim="800000"/>
            <a:headEnd/>
            <a:tailEnd/>
          </a:ln>
          <a:effectLst>
            <a:prstShdw prst="shdw13" dist="53882" dir="13500000">
              <a:schemeClr val="bg2">
                <a:alpha val="50000"/>
              </a:schemeClr>
            </a:prstShdw>
          </a:effectLst>
        </p:spPr>
        <p:txBody>
          <a:bodyPr wrap="none" anchor="ctr"/>
          <a:lstStyle/>
          <a:p>
            <a:pPr algn="ctr"/>
            <a:r>
              <a:rPr lang="en-US" sz="1800" b="1" dirty="0">
                <a:solidFill>
                  <a:srgbClr val="000000"/>
                </a:solidFill>
                <a:latin typeface="Times New Roman" panose="02020603050405020304" pitchFamily="18" charset="0"/>
                <a:cs typeface="Times New Roman" panose="02020603050405020304" pitchFamily="18" charset="0"/>
              </a:rPr>
              <a:t>THỜI GIAN</a:t>
            </a:r>
          </a:p>
        </p:txBody>
      </p:sp>
      <p:sp>
        <p:nvSpPr>
          <p:cNvPr id="34" name="AutoShape 72"/>
          <p:cNvSpPr>
            <a:spLocks noChangeArrowheads="1"/>
          </p:cNvSpPr>
          <p:nvPr/>
        </p:nvSpPr>
        <p:spPr bwMode="auto">
          <a:xfrm>
            <a:off x="4484688" y="-31769"/>
            <a:ext cx="4267200" cy="990600"/>
          </a:xfrm>
          <a:prstGeom prst="irregularSeal1">
            <a:avLst/>
          </a:prstGeom>
          <a:solidFill>
            <a:srgbClr val="FF6600"/>
          </a:solidFill>
          <a:ln w="9525">
            <a:solidFill>
              <a:srgbClr val="0000FF"/>
            </a:solidFill>
            <a:miter lim="800000"/>
            <a:headEnd/>
            <a:tailEnd/>
          </a:ln>
          <a:effectLst>
            <a:prstShdw prst="shdw13" dist="53882" dir="13500000">
              <a:schemeClr val="bg2">
                <a:alpha val="50000"/>
              </a:schemeClr>
            </a:prstShdw>
          </a:effectLst>
        </p:spPr>
        <p:txBody>
          <a:bodyPr wrap="none" anchor="ctr"/>
          <a:lstStyle/>
          <a:p>
            <a:pPr algn="ctr"/>
            <a:r>
              <a:rPr lang="en-US" sz="1800" b="1" dirty="0">
                <a:solidFill>
                  <a:srgbClr val="000000"/>
                </a:solidFill>
                <a:latin typeface="Times New Roman" panose="02020603050405020304" pitchFamily="18" charset="0"/>
                <a:cs typeface="Times New Roman" panose="02020603050405020304" pitchFamily="18" charset="0"/>
              </a:rPr>
              <a:t>SỰ KIỆN</a:t>
            </a:r>
          </a:p>
        </p:txBody>
      </p:sp>
    </p:spTree>
    <p:extLst>
      <p:ext uri="{BB962C8B-B14F-4D97-AF65-F5344CB8AC3E}">
        <p14:creationId xmlns:p14="http://schemas.microsoft.com/office/powerpoint/2010/main" val="3895529806"/>
      </p:ext>
    </p:extLst>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2"/>
          <p:cNvSpPr>
            <a:spLocks noChangeArrowheads="1"/>
          </p:cNvSpPr>
          <p:nvPr/>
        </p:nvSpPr>
        <p:spPr bwMode="auto">
          <a:xfrm>
            <a:off x="1129175" y="1648525"/>
            <a:ext cx="7162800" cy="1694046"/>
          </a:xfrm>
          <a:prstGeom prst="rect">
            <a:avLst/>
          </a:prstGeom>
          <a:gradFill rotWithShape="1">
            <a:gsLst>
              <a:gs pos="0">
                <a:srgbClr val="48FA66"/>
              </a:gs>
              <a:gs pos="100000">
                <a:srgbClr val="EAEA16"/>
              </a:gs>
            </a:gsLst>
            <a:path path="rect">
              <a:fillToRect r="100000" b="100000"/>
            </a:path>
          </a:gradFill>
          <a:ln w="12700">
            <a:miter lim="800000"/>
            <a:headEnd/>
            <a:tailEnd/>
          </a:ln>
          <a:effectLst/>
          <a:scene3d>
            <a:camera prst="legacyObliqueTopRight"/>
            <a:lightRig rig="legacyFlat3" dir="b"/>
          </a:scene3d>
          <a:sp3d extrusionH="430200" prstMaterial="legacyMatte">
            <a:bevelT w="13500" h="13500" prst="angle"/>
            <a:bevelB w="13500" h="13500" prst="angle"/>
            <a:extrusionClr>
              <a:srgbClr val="8DE65C"/>
            </a:extrusionClr>
            <a:contourClr>
              <a:srgbClr val="48FA66"/>
            </a:contourClr>
          </a:sp3d>
          <a:extLs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txBody>
          <a:bodyPr wrap="none" anchor="ctr">
            <a:flatTx/>
          </a:bodyPr>
          <a:lstStyle/>
          <a:p>
            <a:pPr algn="ctr"/>
            <a:r>
              <a:rPr lang="en-US" sz="2800" dirty="0">
                <a:solidFill>
                  <a:schemeClr val="accent2">
                    <a:lumMod val="75000"/>
                  </a:schemeClr>
                </a:solidFill>
                <a:latin typeface="Times New Roman" panose="02020603050405020304" pitchFamily="18" charset="0"/>
              </a:rPr>
              <a:t>Mỗi địa danh sau đây gợi cho em nhớ tới </a:t>
            </a:r>
          </a:p>
          <a:p>
            <a:pPr algn="ctr"/>
            <a:r>
              <a:rPr lang="en-US" sz="2800" dirty="0">
                <a:solidFill>
                  <a:schemeClr val="accent2">
                    <a:lumMod val="75000"/>
                  </a:schemeClr>
                </a:solidFill>
                <a:latin typeface="Times New Roman" panose="02020603050405020304" pitchFamily="18" charset="0"/>
              </a:rPr>
              <a:t>sự kiện lịch sử nào?</a:t>
            </a:r>
          </a:p>
        </p:txBody>
      </p:sp>
    </p:spTree>
    <p:extLst>
      <p:ext uri="{BB962C8B-B14F-4D97-AF65-F5344CB8AC3E}">
        <p14:creationId xmlns:p14="http://schemas.microsoft.com/office/powerpoint/2010/main" val="2751074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descr="LocationVietnamHungYen[1]"/>
          <p:cNvPicPr>
            <a:picLocks noChangeAspect="1" noChangeArrowheads="1"/>
          </p:cNvPicPr>
          <p:nvPr/>
        </p:nvPicPr>
        <p:blipFill>
          <a:blip r:embed="rId3">
            <a:lum bright="-22000" contrast="36000"/>
            <a:extLst>
              <a:ext uri="{28A0092B-C50C-407E-A947-70E740481C1C}">
                <a14:useLocalDpi xmlns:a14="http://schemas.microsoft.com/office/drawing/2010/main" val="0"/>
              </a:ext>
            </a:extLst>
          </a:blip>
          <a:srcRect/>
          <a:stretch>
            <a:fillRect/>
          </a:stretch>
        </p:blipFill>
        <p:spPr bwMode="auto">
          <a:xfrm>
            <a:off x="3997325" y="131785"/>
            <a:ext cx="5314950" cy="4914900"/>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sp>
        <p:nvSpPr>
          <p:cNvPr id="8" name="Oval 28"/>
          <p:cNvSpPr>
            <a:spLocks noChangeArrowheads="1"/>
          </p:cNvSpPr>
          <p:nvPr/>
        </p:nvSpPr>
        <p:spPr bwMode="auto">
          <a:xfrm>
            <a:off x="7254875" y="2253955"/>
            <a:ext cx="171450" cy="171450"/>
          </a:xfrm>
          <a:prstGeom prst="ellipse">
            <a:avLst/>
          </a:prstGeom>
          <a:solidFill>
            <a:srgbClr val="FF0000"/>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9" name="Oval 29"/>
          <p:cNvSpPr>
            <a:spLocks noChangeArrowheads="1"/>
          </p:cNvSpPr>
          <p:nvPr/>
        </p:nvSpPr>
        <p:spPr bwMode="auto">
          <a:xfrm>
            <a:off x="7940675" y="2768305"/>
            <a:ext cx="171450" cy="171450"/>
          </a:xfrm>
          <a:prstGeom prst="ellipse">
            <a:avLst/>
          </a:prstGeom>
          <a:solidFill>
            <a:srgbClr val="FF0000"/>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1" name="Oval 30"/>
          <p:cNvSpPr>
            <a:spLocks noChangeArrowheads="1"/>
          </p:cNvSpPr>
          <p:nvPr/>
        </p:nvSpPr>
        <p:spPr bwMode="auto">
          <a:xfrm>
            <a:off x="7712075" y="2482555"/>
            <a:ext cx="171450" cy="171450"/>
          </a:xfrm>
          <a:prstGeom prst="ellipse">
            <a:avLst/>
          </a:prstGeom>
          <a:solidFill>
            <a:srgbClr val="FF0000"/>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4" name="Oval 32"/>
          <p:cNvSpPr>
            <a:spLocks noChangeArrowheads="1"/>
          </p:cNvSpPr>
          <p:nvPr/>
        </p:nvSpPr>
        <p:spPr bwMode="auto">
          <a:xfrm>
            <a:off x="6683375" y="1968205"/>
            <a:ext cx="171450" cy="171450"/>
          </a:xfrm>
          <a:prstGeom prst="ellipse">
            <a:avLst/>
          </a:prstGeom>
          <a:solidFill>
            <a:srgbClr val="FF0000"/>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5" name="Oval 33"/>
          <p:cNvSpPr>
            <a:spLocks noChangeArrowheads="1"/>
          </p:cNvSpPr>
          <p:nvPr/>
        </p:nvSpPr>
        <p:spPr bwMode="auto">
          <a:xfrm>
            <a:off x="6283325" y="1682455"/>
            <a:ext cx="171450" cy="171450"/>
          </a:xfrm>
          <a:prstGeom prst="ellipse">
            <a:avLst/>
          </a:prstGeom>
          <a:solidFill>
            <a:srgbClr val="FF0000"/>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050"/>
          </a:p>
        </p:txBody>
      </p:sp>
      <p:sp>
        <p:nvSpPr>
          <p:cNvPr id="16" name="Oval 34"/>
          <p:cNvSpPr>
            <a:spLocks noChangeArrowheads="1"/>
          </p:cNvSpPr>
          <p:nvPr/>
        </p:nvSpPr>
        <p:spPr bwMode="auto">
          <a:xfrm>
            <a:off x="7883525" y="825205"/>
            <a:ext cx="171450" cy="171450"/>
          </a:xfrm>
          <a:prstGeom prst="ellipse">
            <a:avLst/>
          </a:prstGeom>
          <a:solidFill>
            <a:srgbClr val="FF0000"/>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7" name="Oval 35"/>
          <p:cNvSpPr>
            <a:spLocks noChangeArrowheads="1"/>
          </p:cNvSpPr>
          <p:nvPr/>
        </p:nvSpPr>
        <p:spPr bwMode="auto">
          <a:xfrm>
            <a:off x="6226175" y="939505"/>
            <a:ext cx="228600" cy="171450"/>
          </a:xfrm>
          <a:prstGeom prst="ellipse">
            <a:avLst/>
          </a:prstGeom>
          <a:solidFill>
            <a:srgbClr val="FF0000"/>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9" name="Oval 36"/>
          <p:cNvSpPr>
            <a:spLocks noChangeArrowheads="1"/>
          </p:cNvSpPr>
          <p:nvPr/>
        </p:nvSpPr>
        <p:spPr bwMode="auto">
          <a:xfrm>
            <a:off x="6969125" y="4368505"/>
            <a:ext cx="171450" cy="171450"/>
          </a:xfrm>
          <a:prstGeom prst="ellipse">
            <a:avLst/>
          </a:prstGeom>
          <a:solidFill>
            <a:srgbClr val="FF0000"/>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20" name="Text Box 39"/>
          <p:cNvSpPr txBox="1">
            <a:spLocks noChangeArrowheads="1"/>
          </p:cNvSpPr>
          <p:nvPr/>
        </p:nvSpPr>
        <p:spPr bwMode="auto">
          <a:xfrm>
            <a:off x="7026275" y="4481658"/>
            <a:ext cx="17716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50" dirty="0">
                <a:solidFill>
                  <a:srgbClr val="000066"/>
                </a:solidFill>
              </a:rPr>
              <a:t>Bến cảng Nhà Rồng</a:t>
            </a:r>
          </a:p>
        </p:txBody>
      </p:sp>
      <p:sp>
        <p:nvSpPr>
          <p:cNvPr id="21" name="Text Box 41"/>
          <p:cNvSpPr txBox="1">
            <a:spLocks noChangeArrowheads="1"/>
          </p:cNvSpPr>
          <p:nvPr/>
        </p:nvSpPr>
        <p:spPr bwMode="auto">
          <a:xfrm>
            <a:off x="7454900" y="4181576"/>
            <a:ext cx="16573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350">
              <a:solidFill>
                <a:srgbClr val="000066"/>
              </a:solidFill>
            </a:endParaRPr>
          </a:p>
        </p:txBody>
      </p:sp>
      <p:sp>
        <p:nvSpPr>
          <p:cNvPr id="22" name="Text Box 42"/>
          <p:cNvSpPr txBox="1">
            <a:spLocks noChangeArrowheads="1"/>
          </p:cNvSpPr>
          <p:nvPr/>
        </p:nvSpPr>
        <p:spPr bwMode="auto">
          <a:xfrm>
            <a:off x="8094529" y="2743863"/>
            <a:ext cx="10287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50" dirty="0">
                <a:solidFill>
                  <a:srgbClr val="000066"/>
                </a:solidFill>
              </a:rPr>
              <a:t>Đà Nẵng</a:t>
            </a:r>
          </a:p>
        </p:txBody>
      </p:sp>
      <p:sp>
        <p:nvSpPr>
          <p:cNvPr id="23" name="Text Box 43"/>
          <p:cNvSpPr txBox="1">
            <a:spLocks noChangeArrowheads="1"/>
          </p:cNvSpPr>
          <p:nvPr/>
        </p:nvSpPr>
        <p:spPr bwMode="auto">
          <a:xfrm>
            <a:off x="7851833" y="2353319"/>
            <a:ext cx="12001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50" dirty="0">
                <a:solidFill>
                  <a:srgbClr val="000066"/>
                </a:solidFill>
              </a:rPr>
              <a:t>Huế</a:t>
            </a:r>
          </a:p>
        </p:txBody>
      </p:sp>
      <p:sp>
        <p:nvSpPr>
          <p:cNvPr id="24" name="Text Box 45"/>
          <p:cNvSpPr txBox="1">
            <a:spLocks noChangeArrowheads="1"/>
          </p:cNvSpPr>
          <p:nvPr/>
        </p:nvSpPr>
        <p:spPr bwMode="auto">
          <a:xfrm>
            <a:off x="7343090" y="2048994"/>
            <a:ext cx="13144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50" dirty="0">
                <a:solidFill>
                  <a:srgbClr val="000066"/>
                </a:solidFill>
              </a:rPr>
              <a:t>Quảng Trị</a:t>
            </a:r>
          </a:p>
        </p:txBody>
      </p:sp>
      <p:sp>
        <p:nvSpPr>
          <p:cNvPr id="25" name="Text Box 46"/>
          <p:cNvSpPr txBox="1">
            <a:spLocks noChangeArrowheads="1"/>
          </p:cNvSpPr>
          <p:nvPr/>
        </p:nvSpPr>
        <p:spPr bwMode="auto">
          <a:xfrm>
            <a:off x="6369050" y="1458638"/>
            <a:ext cx="11430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50" dirty="0">
                <a:solidFill>
                  <a:srgbClr val="000066"/>
                </a:solidFill>
              </a:rPr>
              <a:t>Nghệ An</a:t>
            </a:r>
          </a:p>
        </p:txBody>
      </p:sp>
      <p:sp>
        <p:nvSpPr>
          <p:cNvPr id="26" name="Text Box 47"/>
          <p:cNvSpPr txBox="1">
            <a:spLocks noChangeArrowheads="1"/>
          </p:cNvSpPr>
          <p:nvPr/>
        </p:nvSpPr>
        <p:spPr bwMode="auto">
          <a:xfrm>
            <a:off x="6802621" y="1741679"/>
            <a:ext cx="10858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50" dirty="0">
                <a:solidFill>
                  <a:srgbClr val="000066"/>
                </a:solidFill>
              </a:rPr>
              <a:t>Hà Tĩnh</a:t>
            </a:r>
          </a:p>
        </p:txBody>
      </p:sp>
      <p:sp>
        <p:nvSpPr>
          <p:cNvPr id="27" name="Text Box 48"/>
          <p:cNvSpPr txBox="1">
            <a:spLocks noChangeArrowheads="1"/>
          </p:cNvSpPr>
          <p:nvPr/>
        </p:nvSpPr>
        <p:spPr bwMode="auto">
          <a:xfrm>
            <a:off x="6569075" y="933336"/>
            <a:ext cx="11430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50" dirty="0">
                <a:solidFill>
                  <a:srgbClr val="000066"/>
                </a:solidFill>
              </a:rPr>
              <a:t>Hà Nội</a:t>
            </a:r>
          </a:p>
        </p:txBody>
      </p:sp>
      <p:sp>
        <p:nvSpPr>
          <p:cNvPr id="28" name="Text Box 49"/>
          <p:cNvSpPr txBox="1">
            <a:spLocks noChangeArrowheads="1"/>
          </p:cNvSpPr>
          <p:nvPr/>
        </p:nvSpPr>
        <p:spPr bwMode="auto">
          <a:xfrm>
            <a:off x="7675162" y="950904"/>
            <a:ext cx="12001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50" dirty="0">
                <a:solidFill>
                  <a:srgbClr val="000066"/>
                </a:solidFill>
              </a:rPr>
              <a:t>Hồng Công </a:t>
            </a:r>
          </a:p>
        </p:txBody>
      </p:sp>
      <p:sp>
        <p:nvSpPr>
          <p:cNvPr id="3" name="TextBox 2"/>
          <p:cNvSpPr txBox="1"/>
          <p:nvPr/>
        </p:nvSpPr>
        <p:spPr>
          <a:xfrm>
            <a:off x="594360" y="857935"/>
            <a:ext cx="2415540" cy="400110"/>
          </a:xfrm>
          <a:prstGeom prst="rect">
            <a:avLst/>
          </a:prstGeom>
          <a:noFill/>
        </p:spPr>
        <p:txBody>
          <a:bodyPr wrap="square" rtlCol="0">
            <a:spAutoFit/>
          </a:bodyPr>
          <a:lstStyle/>
          <a:p>
            <a:r>
              <a:rPr lang="en-US" sz="2000" b="1" dirty="0">
                <a:solidFill>
                  <a:schemeClr val="accent2">
                    <a:lumMod val="75000"/>
                  </a:schemeClr>
                </a:solidFill>
              </a:rPr>
              <a:t>Hồng Công</a:t>
            </a:r>
          </a:p>
        </p:txBody>
      </p:sp>
      <p:sp>
        <p:nvSpPr>
          <p:cNvPr id="29" name="TextBox 28"/>
          <p:cNvSpPr txBox="1"/>
          <p:nvPr/>
        </p:nvSpPr>
        <p:spPr>
          <a:xfrm>
            <a:off x="837248" y="1245517"/>
            <a:ext cx="2415540" cy="400110"/>
          </a:xfrm>
          <a:prstGeom prst="rect">
            <a:avLst/>
          </a:prstGeom>
          <a:noFill/>
        </p:spPr>
        <p:txBody>
          <a:bodyPr wrap="square" rtlCol="0">
            <a:spAutoFit/>
          </a:bodyPr>
          <a:lstStyle/>
          <a:p>
            <a:r>
              <a:rPr lang="en-US" sz="2000" b="1" dirty="0">
                <a:solidFill>
                  <a:schemeClr val="accent2">
                    <a:lumMod val="75000"/>
                  </a:schemeClr>
                </a:solidFill>
              </a:rPr>
              <a:t>Hà Nội</a:t>
            </a:r>
          </a:p>
        </p:txBody>
      </p:sp>
      <p:sp>
        <p:nvSpPr>
          <p:cNvPr id="30" name="TextBox 29"/>
          <p:cNvSpPr txBox="1"/>
          <p:nvPr/>
        </p:nvSpPr>
        <p:spPr>
          <a:xfrm>
            <a:off x="1152683" y="1636566"/>
            <a:ext cx="2415540" cy="400110"/>
          </a:xfrm>
          <a:prstGeom prst="rect">
            <a:avLst/>
          </a:prstGeom>
          <a:noFill/>
        </p:spPr>
        <p:txBody>
          <a:bodyPr wrap="square" rtlCol="0">
            <a:spAutoFit/>
          </a:bodyPr>
          <a:lstStyle/>
          <a:p>
            <a:r>
              <a:rPr lang="en-US" sz="2000" b="1" dirty="0">
                <a:solidFill>
                  <a:schemeClr val="accent2">
                    <a:lumMod val="75000"/>
                  </a:schemeClr>
                </a:solidFill>
              </a:rPr>
              <a:t>Nghệ An</a:t>
            </a:r>
          </a:p>
        </p:txBody>
      </p:sp>
      <p:sp>
        <p:nvSpPr>
          <p:cNvPr id="31" name="TextBox 30"/>
          <p:cNvSpPr txBox="1"/>
          <p:nvPr/>
        </p:nvSpPr>
        <p:spPr>
          <a:xfrm>
            <a:off x="1395571" y="2024148"/>
            <a:ext cx="2415540" cy="400110"/>
          </a:xfrm>
          <a:prstGeom prst="rect">
            <a:avLst/>
          </a:prstGeom>
          <a:noFill/>
        </p:spPr>
        <p:txBody>
          <a:bodyPr wrap="square" rtlCol="0">
            <a:spAutoFit/>
          </a:bodyPr>
          <a:lstStyle/>
          <a:p>
            <a:r>
              <a:rPr lang="en-US" sz="2000" b="1" dirty="0">
                <a:solidFill>
                  <a:schemeClr val="accent2">
                    <a:lumMod val="75000"/>
                  </a:schemeClr>
                </a:solidFill>
              </a:rPr>
              <a:t>Hà Tĩnh</a:t>
            </a:r>
          </a:p>
        </p:txBody>
      </p:sp>
      <p:sp>
        <p:nvSpPr>
          <p:cNvPr id="32" name="TextBox 31"/>
          <p:cNvSpPr txBox="1"/>
          <p:nvPr/>
        </p:nvSpPr>
        <p:spPr>
          <a:xfrm>
            <a:off x="770514" y="2467076"/>
            <a:ext cx="2415540" cy="400110"/>
          </a:xfrm>
          <a:prstGeom prst="rect">
            <a:avLst/>
          </a:prstGeom>
          <a:noFill/>
        </p:spPr>
        <p:txBody>
          <a:bodyPr wrap="square" rtlCol="0">
            <a:spAutoFit/>
          </a:bodyPr>
          <a:lstStyle/>
          <a:p>
            <a:r>
              <a:rPr lang="en-US" sz="2000" b="1" dirty="0">
                <a:solidFill>
                  <a:schemeClr val="accent2">
                    <a:lumMod val="75000"/>
                  </a:schemeClr>
                </a:solidFill>
              </a:rPr>
              <a:t>Quảng Trị</a:t>
            </a:r>
          </a:p>
        </p:txBody>
      </p:sp>
      <p:sp>
        <p:nvSpPr>
          <p:cNvPr id="33" name="TextBox 32"/>
          <p:cNvSpPr txBox="1"/>
          <p:nvPr/>
        </p:nvSpPr>
        <p:spPr>
          <a:xfrm>
            <a:off x="1013402" y="2854658"/>
            <a:ext cx="2415540" cy="400110"/>
          </a:xfrm>
          <a:prstGeom prst="rect">
            <a:avLst/>
          </a:prstGeom>
          <a:noFill/>
        </p:spPr>
        <p:txBody>
          <a:bodyPr wrap="square" rtlCol="0">
            <a:spAutoFit/>
          </a:bodyPr>
          <a:lstStyle/>
          <a:p>
            <a:r>
              <a:rPr lang="en-US" sz="2000" b="1" dirty="0">
                <a:solidFill>
                  <a:schemeClr val="accent2">
                    <a:lumMod val="75000"/>
                  </a:schemeClr>
                </a:solidFill>
              </a:rPr>
              <a:t>Huế</a:t>
            </a:r>
          </a:p>
        </p:txBody>
      </p:sp>
      <p:sp>
        <p:nvSpPr>
          <p:cNvPr id="34" name="TextBox 33"/>
          <p:cNvSpPr txBox="1"/>
          <p:nvPr/>
        </p:nvSpPr>
        <p:spPr>
          <a:xfrm>
            <a:off x="1328837" y="3245707"/>
            <a:ext cx="2415540" cy="400110"/>
          </a:xfrm>
          <a:prstGeom prst="rect">
            <a:avLst/>
          </a:prstGeom>
          <a:noFill/>
        </p:spPr>
        <p:txBody>
          <a:bodyPr wrap="square" rtlCol="0">
            <a:spAutoFit/>
          </a:bodyPr>
          <a:lstStyle/>
          <a:p>
            <a:r>
              <a:rPr lang="en-US" sz="2000" b="1" dirty="0">
                <a:solidFill>
                  <a:schemeClr val="accent2">
                    <a:lumMod val="75000"/>
                  </a:schemeClr>
                </a:solidFill>
              </a:rPr>
              <a:t>Đà Nẵng</a:t>
            </a:r>
          </a:p>
        </p:txBody>
      </p:sp>
      <p:sp>
        <p:nvSpPr>
          <p:cNvPr id="35" name="TextBox 34"/>
          <p:cNvSpPr txBox="1"/>
          <p:nvPr/>
        </p:nvSpPr>
        <p:spPr>
          <a:xfrm>
            <a:off x="1571725" y="3633289"/>
            <a:ext cx="2415540" cy="400110"/>
          </a:xfrm>
          <a:prstGeom prst="rect">
            <a:avLst/>
          </a:prstGeom>
          <a:noFill/>
        </p:spPr>
        <p:txBody>
          <a:bodyPr wrap="square" rtlCol="0">
            <a:spAutoFit/>
          </a:bodyPr>
          <a:lstStyle/>
          <a:p>
            <a:r>
              <a:rPr lang="en-US" sz="2000" b="1" dirty="0">
                <a:solidFill>
                  <a:schemeClr val="accent2">
                    <a:lumMod val="75000"/>
                  </a:schemeClr>
                </a:solidFill>
              </a:rPr>
              <a:t>Bến cảng Nhà Rồng</a:t>
            </a:r>
          </a:p>
        </p:txBody>
      </p:sp>
    </p:spTree>
    <p:extLst>
      <p:ext uri="{BB962C8B-B14F-4D97-AF65-F5344CB8AC3E}">
        <p14:creationId xmlns:p14="http://schemas.microsoft.com/office/powerpoint/2010/main" val="1349625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barn(inVertic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animEffect transition="in" filter="barn(inVertical)">
                                      <p:cBhvr>
                                        <p:cTn id="25" dur="500"/>
                                        <p:tgtEl>
                                          <p:spTgt spid="2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7">
                                            <p:txEl>
                                              <p:pRg st="0" end="0"/>
                                            </p:txEl>
                                          </p:spTgt>
                                        </p:tgtEl>
                                        <p:attrNameLst>
                                          <p:attrName>style.visibility</p:attrName>
                                        </p:attrNameLst>
                                      </p:cBhvr>
                                      <p:to>
                                        <p:strVal val="visible"/>
                                      </p:to>
                                    </p:set>
                                    <p:animEffect transition="in" filter="barn(inVertical)">
                                      <p:cBhvr>
                                        <p:cTn id="30" dur="500"/>
                                        <p:tgtEl>
                                          <p:spTgt spid="2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barn(inVertical)">
                                      <p:cBhvr>
                                        <p:cTn id="35" dur="500"/>
                                        <p:tgtEl>
                                          <p:spTgt spid="2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arn(inVertical)">
                                      <p:cBhvr>
                                        <p:cTn id="48" dur="500"/>
                                        <p:tgtEl>
                                          <p:spTgt spid="29"/>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barn(inVertical)">
                                      <p:cBhvr>
                                        <p:cTn id="51" dur="500"/>
                                        <p:tgtEl>
                                          <p:spTgt spid="30"/>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inVertical)">
                                      <p:cBhvr>
                                        <p:cTn id="54" dur="500"/>
                                        <p:tgtEl>
                                          <p:spTgt spid="31"/>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arn(inVertical)">
                                      <p:cBhvr>
                                        <p:cTn id="57" dur="500"/>
                                        <p:tgtEl>
                                          <p:spTgt spid="32"/>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arn(inVertical)">
                                      <p:cBhvr>
                                        <p:cTn id="60" dur="500"/>
                                        <p:tgtEl>
                                          <p:spTgt spid="33"/>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barn(inVertical)">
                                      <p:cBhvr>
                                        <p:cTn id="63" dur="500"/>
                                        <p:tgtEl>
                                          <p:spTgt spid="34"/>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barn(inVertical)">
                                      <p:cBhvr>
                                        <p:cTn id="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26" grpId="0"/>
      <p:bldP spid="3" grpId="0"/>
      <p:bldP spid="29" grpId="0"/>
      <p:bldP spid="30" grpId="0"/>
      <p:bldP spid="31" grpId="0"/>
      <p:bldP spid="32" grpId="0"/>
      <p:bldP spid="33"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AutoShape 5"/>
          <p:cNvCxnSpPr>
            <a:cxnSpLocks noChangeShapeType="1"/>
          </p:cNvCxnSpPr>
          <p:nvPr/>
        </p:nvCxnSpPr>
        <p:spPr bwMode="auto">
          <a:xfrm>
            <a:off x="685800" y="3306052"/>
            <a:ext cx="1943100" cy="114300"/>
          </a:xfrm>
          <a:prstGeom prst="straightConnector1">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AutoShape 6"/>
          <p:cNvCxnSpPr>
            <a:cxnSpLocks noChangeShapeType="1"/>
          </p:cNvCxnSpPr>
          <p:nvPr/>
        </p:nvCxnSpPr>
        <p:spPr bwMode="auto">
          <a:xfrm flipV="1">
            <a:off x="2686050" y="3134602"/>
            <a:ext cx="1485900" cy="285750"/>
          </a:xfrm>
          <a:prstGeom prst="straightConnector1">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AutoShape 7"/>
          <p:cNvCxnSpPr>
            <a:cxnSpLocks noChangeShapeType="1"/>
          </p:cNvCxnSpPr>
          <p:nvPr/>
        </p:nvCxnSpPr>
        <p:spPr bwMode="auto">
          <a:xfrm flipV="1">
            <a:off x="4114800" y="2220202"/>
            <a:ext cx="914400" cy="914400"/>
          </a:xfrm>
          <a:prstGeom prst="straightConnector1">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Oval 10"/>
          <p:cNvSpPr>
            <a:spLocks noChangeArrowheads="1"/>
          </p:cNvSpPr>
          <p:nvPr/>
        </p:nvSpPr>
        <p:spPr bwMode="auto">
          <a:xfrm>
            <a:off x="571500" y="3248902"/>
            <a:ext cx="114300" cy="1143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1" name="Oval 12"/>
          <p:cNvSpPr>
            <a:spLocks noChangeArrowheads="1"/>
          </p:cNvSpPr>
          <p:nvPr/>
        </p:nvSpPr>
        <p:spPr bwMode="auto">
          <a:xfrm>
            <a:off x="571500" y="3248902"/>
            <a:ext cx="114300" cy="1143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4" name="Oval 13"/>
          <p:cNvSpPr>
            <a:spLocks noChangeArrowheads="1"/>
          </p:cNvSpPr>
          <p:nvPr/>
        </p:nvSpPr>
        <p:spPr bwMode="auto">
          <a:xfrm>
            <a:off x="2571750" y="3363202"/>
            <a:ext cx="114300" cy="1143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5" name="Oval 14"/>
          <p:cNvSpPr>
            <a:spLocks noChangeArrowheads="1"/>
          </p:cNvSpPr>
          <p:nvPr/>
        </p:nvSpPr>
        <p:spPr bwMode="auto">
          <a:xfrm>
            <a:off x="4057650" y="3077452"/>
            <a:ext cx="114300" cy="1143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6" name="Oval 15"/>
          <p:cNvSpPr>
            <a:spLocks noChangeArrowheads="1"/>
          </p:cNvSpPr>
          <p:nvPr/>
        </p:nvSpPr>
        <p:spPr bwMode="auto">
          <a:xfrm>
            <a:off x="4972050" y="2163052"/>
            <a:ext cx="114300" cy="1143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7" name="Text Box 18"/>
          <p:cNvSpPr txBox="1">
            <a:spLocks noChangeArrowheads="1"/>
          </p:cNvSpPr>
          <p:nvPr/>
        </p:nvSpPr>
        <p:spPr bwMode="auto">
          <a:xfrm>
            <a:off x="400050" y="3477502"/>
            <a:ext cx="6858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a:solidFill>
                  <a:srgbClr val="0000FF"/>
                </a:solidFill>
                <a:latin typeface="Times New Roman" panose="02020603050405020304" pitchFamily="18" charset="0"/>
                <a:cs typeface="Times New Roman" panose="02020603050405020304" pitchFamily="18" charset="0"/>
              </a:rPr>
              <a:t>1858</a:t>
            </a:r>
          </a:p>
        </p:txBody>
      </p:sp>
      <p:sp>
        <p:nvSpPr>
          <p:cNvPr id="18" name="Text Box 19"/>
          <p:cNvSpPr txBox="1">
            <a:spLocks noChangeArrowheads="1"/>
          </p:cNvSpPr>
          <p:nvPr/>
        </p:nvSpPr>
        <p:spPr bwMode="auto">
          <a:xfrm>
            <a:off x="2457450" y="3534652"/>
            <a:ext cx="914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a:solidFill>
                  <a:srgbClr val="0000FF"/>
                </a:solidFill>
                <a:latin typeface="Times New Roman" panose="02020603050405020304" pitchFamily="18" charset="0"/>
                <a:cs typeface="Times New Roman" panose="02020603050405020304" pitchFamily="18" charset="0"/>
              </a:rPr>
              <a:t>Cuối thế kỉ 19</a:t>
            </a:r>
          </a:p>
        </p:txBody>
      </p:sp>
      <p:sp>
        <p:nvSpPr>
          <p:cNvPr id="19" name="Text Box 21"/>
          <p:cNvSpPr txBox="1">
            <a:spLocks noChangeArrowheads="1"/>
          </p:cNvSpPr>
          <p:nvPr/>
        </p:nvSpPr>
        <p:spPr bwMode="auto">
          <a:xfrm>
            <a:off x="4114800" y="3115895"/>
            <a:ext cx="5715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dirty="0">
                <a:solidFill>
                  <a:srgbClr val="0000CC"/>
                </a:solidFill>
                <a:latin typeface="Times New Roman" panose="02020603050405020304" pitchFamily="18" charset="0"/>
                <a:cs typeface="Times New Roman" panose="02020603050405020304" pitchFamily="18" charset="0"/>
              </a:rPr>
              <a:t>1930</a:t>
            </a:r>
          </a:p>
        </p:txBody>
      </p:sp>
      <p:sp>
        <p:nvSpPr>
          <p:cNvPr id="20" name="Text Box 23"/>
          <p:cNvSpPr txBox="1">
            <a:spLocks noChangeArrowheads="1"/>
          </p:cNvSpPr>
          <p:nvPr/>
        </p:nvSpPr>
        <p:spPr bwMode="auto">
          <a:xfrm>
            <a:off x="4972050" y="2275838"/>
            <a:ext cx="6286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dirty="0">
                <a:solidFill>
                  <a:srgbClr val="0000FF"/>
                </a:solidFill>
                <a:latin typeface="Times New Roman" panose="02020603050405020304" pitchFamily="18" charset="0"/>
                <a:cs typeface="Times New Roman" panose="02020603050405020304" pitchFamily="18" charset="0"/>
              </a:rPr>
              <a:t>1945</a:t>
            </a:r>
          </a:p>
        </p:txBody>
      </p:sp>
      <p:sp>
        <p:nvSpPr>
          <p:cNvPr id="21" name="Text Box 24"/>
          <p:cNvSpPr txBox="1">
            <a:spLocks noChangeArrowheads="1"/>
          </p:cNvSpPr>
          <p:nvPr/>
        </p:nvSpPr>
        <p:spPr bwMode="auto">
          <a:xfrm>
            <a:off x="57150" y="4506202"/>
            <a:ext cx="18859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350">
              <a:latin typeface="Times New Roman" panose="02020603050405020304" pitchFamily="18" charset="0"/>
              <a:cs typeface="Times New Roman" panose="02020603050405020304" pitchFamily="18" charset="0"/>
            </a:endParaRPr>
          </a:p>
        </p:txBody>
      </p:sp>
      <p:sp>
        <p:nvSpPr>
          <p:cNvPr id="22" name="Text Box 25"/>
          <p:cNvSpPr txBox="1">
            <a:spLocks noChangeArrowheads="1"/>
          </p:cNvSpPr>
          <p:nvPr/>
        </p:nvSpPr>
        <p:spPr bwMode="auto">
          <a:xfrm>
            <a:off x="5600700" y="929551"/>
            <a:ext cx="340282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18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a:solidFill>
                  <a:srgbClr val="C42308"/>
                </a:solidFill>
                <a:latin typeface="Times New Roman" panose="02020603050405020304" pitchFamily="18" charset="0"/>
                <a:cs typeface="Times New Roman" panose="02020603050405020304" pitchFamily="18" charset="0"/>
              </a:rPr>
              <a:t>Dựa vào sơ đồ em hãy cho biết giai đoạn lịch sử nào nhân dân ta phải chịu nhiều đau thương? Giai đoạn lịch sử nào nhân dân ta giành nhiều thắng lợi to lớn? Vì sao?</a:t>
            </a:r>
          </a:p>
        </p:txBody>
      </p:sp>
      <p:sp>
        <p:nvSpPr>
          <p:cNvPr id="23" name="Text Box 26"/>
          <p:cNvSpPr txBox="1">
            <a:spLocks noChangeArrowheads="1"/>
          </p:cNvSpPr>
          <p:nvPr/>
        </p:nvSpPr>
        <p:spPr bwMode="auto">
          <a:xfrm>
            <a:off x="5600700" y="3024995"/>
            <a:ext cx="340282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1800" dirty="0">
                <a:latin typeface="Times New Roman" panose="02020603050405020304" pitchFamily="18" charset="0"/>
                <a:cs typeface="Times New Roman" panose="02020603050405020304" pitchFamily="18" charset="0"/>
              </a:rPr>
              <a:t>- </a:t>
            </a:r>
            <a:r>
              <a:rPr lang="en-US" sz="2000" dirty="0">
                <a:solidFill>
                  <a:srgbClr val="DF0303"/>
                </a:solidFill>
                <a:latin typeface="Times New Roman" panose="02020603050405020304" pitchFamily="18" charset="0"/>
                <a:cs typeface="Times New Roman" panose="02020603050405020304" pitchFamily="18" charset="0"/>
              </a:rPr>
              <a:t>Sự kiện lịch sử nào mà em nhớ nhất? </a:t>
            </a:r>
          </a:p>
        </p:txBody>
      </p:sp>
      <p:sp>
        <p:nvSpPr>
          <p:cNvPr id="24" name="AutoShape 27"/>
          <p:cNvSpPr>
            <a:spLocks noChangeArrowheads="1"/>
          </p:cNvSpPr>
          <p:nvPr/>
        </p:nvSpPr>
        <p:spPr bwMode="auto">
          <a:xfrm>
            <a:off x="23151" y="508000"/>
            <a:ext cx="5449186" cy="1502310"/>
          </a:xfrm>
          <a:prstGeom prst="horizontalScroll">
            <a:avLst>
              <a:gd name="adj" fmla="val 12500"/>
            </a:avLst>
          </a:prstGeom>
          <a:gradFill rotWithShape="1">
            <a:gsLst>
              <a:gs pos="0">
                <a:srgbClr val="00FF00"/>
              </a:gs>
              <a:gs pos="100000">
                <a:srgbClr val="FFFF66"/>
              </a:gs>
            </a:gsLst>
            <a:lin ang="5400000" scaled="1"/>
          </a:gra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dirty="0">
                <a:solidFill>
                  <a:srgbClr val="000000"/>
                </a:solidFill>
                <a:latin typeface="Times New Roman" panose="02020603050405020304" pitchFamily="18" charset="0"/>
                <a:cs typeface="Times New Roman" panose="02020603050405020304" pitchFamily="18" charset="0"/>
              </a:rPr>
              <a:t>SƠ ĐỒ PHÁT TRIỂN CỦA LỊCH SỬ VIỆT NAM</a:t>
            </a:r>
          </a:p>
          <a:p>
            <a:pPr algn="ctr"/>
            <a:r>
              <a:rPr lang="en-US" sz="1800" b="1" dirty="0">
                <a:solidFill>
                  <a:srgbClr val="000000"/>
                </a:solidFill>
                <a:latin typeface="Times New Roman" panose="02020603050405020304" pitchFamily="18" charset="0"/>
                <a:cs typeface="Times New Roman" panose="02020603050405020304" pitchFamily="18" charset="0"/>
              </a:rPr>
              <a:t>TỪ NĂM 1858 - 1945</a:t>
            </a:r>
          </a:p>
        </p:txBody>
      </p:sp>
    </p:spTree>
    <p:extLst>
      <p:ext uri="{BB962C8B-B14F-4D97-AF65-F5344CB8AC3E}">
        <p14:creationId xmlns:p14="http://schemas.microsoft.com/office/powerpoint/2010/main" val="3165346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5"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500"/>
                                        <p:tgtEl>
                                          <p:spTgt spid="9"/>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heckerboard(across)">
                                      <p:cBhvr>
                                        <p:cTn id="30" dur="500"/>
                                        <p:tgtEl>
                                          <p:spTgt spid="15"/>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heckerboard(across)">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diamond(in)">
                                      <p:cBhvr>
                                        <p:cTn id="38" dur="1000"/>
                                        <p:tgtEl>
                                          <p:spTgt spid="17"/>
                                        </p:tgtEl>
                                      </p:cBhvr>
                                    </p:animEffect>
                                  </p:childTnLst>
                                </p:cTn>
                              </p:par>
                            </p:childTnLst>
                          </p:cTn>
                        </p:par>
                        <p:par>
                          <p:cTn id="39" fill="hold">
                            <p:stCondLst>
                              <p:cond delay="1000"/>
                            </p:stCondLst>
                            <p:childTnLst>
                              <p:par>
                                <p:cTn id="40" presetID="8" presetClass="entr" presetSubtype="16"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diamond(in)">
                                      <p:cBhvr>
                                        <p:cTn id="42" dur="1000"/>
                                        <p:tgtEl>
                                          <p:spTgt spid="18"/>
                                        </p:tgtEl>
                                      </p:cBhvr>
                                    </p:animEffect>
                                  </p:childTnLst>
                                </p:cTn>
                              </p:par>
                            </p:childTnLst>
                          </p:cTn>
                        </p:par>
                        <p:par>
                          <p:cTn id="43" fill="hold">
                            <p:stCondLst>
                              <p:cond delay="2000"/>
                            </p:stCondLst>
                            <p:childTnLst>
                              <p:par>
                                <p:cTn id="44" presetID="8"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diamond(in)">
                                      <p:cBhvr>
                                        <p:cTn id="46" dur="1000"/>
                                        <p:tgtEl>
                                          <p:spTgt spid="19"/>
                                        </p:tgtEl>
                                      </p:cBhvr>
                                    </p:animEffect>
                                  </p:childTnLst>
                                </p:cTn>
                              </p:par>
                            </p:childTnLst>
                          </p:cTn>
                        </p:par>
                        <p:par>
                          <p:cTn id="47" fill="hold">
                            <p:stCondLst>
                              <p:cond delay="3000"/>
                            </p:stCondLst>
                            <p:childTnLst>
                              <p:par>
                                <p:cTn id="48" presetID="8" presetClass="entr" presetSubtype="16"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diamond(in)">
                                      <p:cBhvr>
                                        <p:cTn id="50" dur="10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circle(in)">
                                      <p:cBhvr>
                                        <p:cTn id="55" dur="10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circle(in)">
                                      <p:cBhvr>
                                        <p:cTn id="6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15" grpId="0" animBg="1"/>
      <p:bldP spid="16" grpId="0" animBg="1"/>
      <p:bldP spid="17" grpId="0"/>
      <p:bldP spid="18" grpId="0"/>
      <p:bldP spid="19" grpId="0"/>
      <p:bldP spid="20" grpId="0"/>
      <p:bldP spid="22" grpId="0"/>
      <p:bldP spid="23" grpId="0"/>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AutoShape 2"/>
          <p:cNvCxnSpPr>
            <a:cxnSpLocks noChangeShapeType="1"/>
            <a:stCxn id="11" idx="6"/>
          </p:cNvCxnSpPr>
          <p:nvPr/>
        </p:nvCxnSpPr>
        <p:spPr bwMode="auto">
          <a:xfrm>
            <a:off x="2068278" y="2357966"/>
            <a:ext cx="2446572" cy="114300"/>
          </a:xfrm>
          <a:prstGeom prst="straightConnector1">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AutoShape 3"/>
          <p:cNvCxnSpPr>
            <a:cxnSpLocks noChangeShapeType="1"/>
          </p:cNvCxnSpPr>
          <p:nvPr/>
        </p:nvCxnSpPr>
        <p:spPr bwMode="auto">
          <a:xfrm flipV="1">
            <a:off x="4514850" y="2186516"/>
            <a:ext cx="1485900" cy="285750"/>
          </a:xfrm>
          <a:prstGeom prst="straightConnector1">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AutoShape 4"/>
          <p:cNvCxnSpPr>
            <a:cxnSpLocks noChangeShapeType="1"/>
          </p:cNvCxnSpPr>
          <p:nvPr/>
        </p:nvCxnSpPr>
        <p:spPr bwMode="auto">
          <a:xfrm flipV="1">
            <a:off x="6000750" y="1272116"/>
            <a:ext cx="914400" cy="914400"/>
          </a:xfrm>
          <a:prstGeom prst="straightConnector1">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Oval 6"/>
          <p:cNvSpPr>
            <a:spLocks noChangeArrowheads="1"/>
          </p:cNvSpPr>
          <p:nvPr/>
        </p:nvSpPr>
        <p:spPr bwMode="auto">
          <a:xfrm>
            <a:off x="1953978" y="2300816"/>
            <a:ext cx="114300" cy="114300"/>
          </a:xfrm>
          <a:prstGeom prst="ellipse">
            <a:avLst/>
          </a:prstGeom>
          <a:solidFill>
            <a:srgbClr val="FF00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4" name="Oval 7"/>
          <p:cNvSpPr>
            <a:spLocks noChangeArrowheads="1"/>
          </p:cNvSpPr>
          <p:nvPr/>
        </p:nvSpPr>
        <p:spPr bwMode="auto">
          <a:xfrm>
            <a:off x="4457700" y="2415116"/>
            <a:ext cx="114300" cy="114300"/>
          </a:xfrm>
          <a:prstGeom prst="ellipse">
            <a:avLst/>
          </a:prstGeom>
          <a:solidFill>
            <a:srgbClr val="FF00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5" name="Oval 8"/>
          <p:cNvSpPr>
            <a:spLocks noChangeArrowheads="1"/>
          </p:cNvSpPr>
          <p:nvPr/>
        </p:nvSpPr>
        <p:spPr bwMode="auto">
          <a:xfrm>
            <a:off x="5943600" y="2129366"/>
            <a:ext cx="114300" cy="114300"/>
          </a:xfrm>
          <a:prstGeom prst="ellipse">
            <a:avLst/>
          </a:prstGeom>
          <a:solidFill>
            <a:srgbClr val="FF00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6" name="Oval 9"/>
          <p:cNvSpPr>
            <a:spLocks noChangeArrowheads="1"/>
          </p:cNvSpPr>
          <p:nvPr/>
        </p:nvSpPr>
        <p:spPr bwMode="auto">
          <a:xfrm>
            <a:off x="6858000" y="1214966"/>
            <a:ext cx="114300" cy="114300"/>
          </a:xfrm>
          <a:prstGeom prst="ellipse">
            <a:avLst/>
          </a:prstGeom>
          <a:solidFill>
            <a:srgbClr val="FF00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7" name="AutoShape 11"/>
          <p:cNvSpPr>
            <a:spLocks noChangeArrowheads="1"/>
          </p:cNvSpPr>
          <p:nvPr/>
        </p:nvSpPr>
        <p:spPr bwMode="auto">
          <a:xfrm>
            <a:off x="2857500" y="2587312"/>
            <a:ext cx="628650" cy="171450"/>
          </a:xfrm>
          <a:prstGeom prst="rightArrow">
            <a:avLst>
              <a:gd name="adj1" fmla="val 50000"/>
              <a:gd name="adj2" fmla="val 91667"/>
            </a:avLst>
          </a:prstGeom>
          <a:solidFill>
            <a:srgbClr val="00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8" name="AutoShape 12"/>
          <p:cNvSpPr>
            <a:spLocks noChangeArrowheads="1"/>
          </p:cNvSpPr>
          <p:nvPr/>
        </p:nvSpPr>
        <p:spPr bwMode="auto">
          <a:xfrm rot="-706098">
            <a:off x="5086350" y="2415116"/>
            <a:ext cx="628650" cy="171450"/>
          </a:xfrm>
          <a:prstGeom prst="rightArrow">
            <a:avLst>
              <a:gd name="adj1" fmla="val 50000"/>
              <a:gd name="adj2" fmla="val 91667"/>
            </a:avLst>
          </a:prstGeom>
          <a:solidFill>
            <a:srgbClr val="00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9" name="AutoShape 13"/>
          <p:cNvSpPr>
            <a:spLocks noChangeArrowheads="1"/>
          </p:cNvSpPr>
          <p:nvPr/>
        </p:nvSpPr>
        <p:spPr bwMode="auto">
          <a:xfrm rot="-2597350">
            <a:off x="6343650" y="1729316"/>
            <a:ext cx="628650" cy="161925"/>
          </a:xfrm>
          <a:prstGeom prst="rightArrow">
            <a:avLst>
              <a:gd name="adj1" fmla="val 50000"/>
              <a:gd name="adj2" fmla="val 97059"/>
            </a:avLst>
          </a:prstGeom>
          <a:solidFill>
            <a:srgbClr val="00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20" name="Text Box 14"/>
          <p:cNvSpPr txBox="1">
            <a:spLocks noChangeArrowheads="1"/>
          </p:cNvSpPr>
          <p:nvPr/>
        </p:nvSpPr>
        <p:spPr bwMode="auto">
          <a:xfrm>
            <a:off x="1725378" y="2500841"/>
            <a:ext cx="5715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dirty="0">
                <a:solidFill>
                  <a:srgbClr val="0000FF"/>
                </a:solidFill>
                <a:latin typeface="Times New Roman" panose="02020603050405020304" pitchFamily="18" charset="0"/>
                <a:cs typeface="Times New Roman" panose="02020603050405020304" pitchFamily="18" charset="0"/>
              </a:rPr>
              <a:t>1858</a:t>
            </a:r>
          </a:p>
        </p:txBody>
      </p:sp>
      <p:sp>
        <p:nvSpPr>
          <p:cNvPr id="21" name="Text Box 15"/>
          <p:cNvSpPr txBox="1">
            <a:spLocks noChangeArrowheads="1"/>
          </p:cNvSpPr>
          <p:nvPr/>
        </p:nvSpPr>
        <p:spPr bwMode="auto">
          <a:xfrm>
            <a:off x="4286250" y="2586566"/>
            <a:ext cx="6858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a:solidFill>
                  <a:srgbClr val="0000FF"/>
                </a:solidFill>
                <a:latin typeface="Times New Roman" panose="02020603050405020304" pitchFamily="18" charset="0"/>
                <a:cs typeface="Times New Roman" panose="02020603050405020304" pitchFamily="18" charset="0"/>
              </a:rPr>
              <a:t>Cuối thế kỉ 19</a:t>
            </a:r>
          </a:p>
        </p:txBody>
      </p:sp>
      <p:sp>
        <p:nvSpPr>
          <p:cNvPr id="22" name="Text Box 16"/>
          <p:cNvSpPr txBox="1">
            <a:spLocks noChangeArrowheads="1"/>
          </p:cNvSpPr>
          <p:nvPr/>
        </p:nvSpPr>
        <p:spPr bwMode="auto">
          <a:xfrm>
            <a:off x="6140450" y="2155671"/>
            <a:ext cx="6286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dirty="0">
                <a:solidFill>
                  <a:srgbClr val="0000FF"/>
                </a:solidFill>
                <a:latin typeface="Times New Roman" panose="02020603050405020304" pitchFamily="18" charset="0"/>
                <a:cs typeface="Times New Roman" panose="02020603050405020304" pitchFamily="18" charset="0"/>
              </a:rPr>
              <a:t>1930</a:t>
            </a:r>
          </a:p>
        </p:txBody>
      </p:sp>
      <p:sp>
        <p:nvSpPr>
          <p:cNvPr id="23" name="Text Box 17"/>
          <p:cNvSpPr txBox="1">
            <a:spLocks noChangeArrowheads="1"/>
          </p:cNvSpPr>
          <p:nvPr/>
        </p:nvSpPr>
        <p:spPr bwMode="auto">
          <a:xfrm>
            <a:off x="6972300" y="1386416"/>
            <a:ext cx="8001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a:solidFill>
                  <a:srgbClr val="0000FF"/>
                </a:solidFill>
                <a:latin typeface="Times New Roman" panose="02020603050405020304" pitchFamily="18" charset="0"/>
                <a:cs typeface="Times New Roman" panose="02020603050405020304" pitchFamily="18" charset="0"/>
              </a:rPr>
              <a:t>1945</a:t>
            </a:r>
          </a:p>
        </p:txBody>
      </p:sp>
      <p:sp>
        <p:nvSpPr>
          <p:cNvPr id="24" name="Text Box 18"/>
          <p:cNvSpPr txBox="1">
            <a:spLocks noChangeArrowheads="1"/>
          </p:cNvSpPr>
          <p:nvPr/>
        </p:nvSpPr>
        <p:spPr bwMode="auto">
          <a:xfrm>
            <a:off x="2497667" y="2858802"/>
            <a:ext cx="141816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800" dirty="0">
                <a:solidFill>
                  <a:schemeClr val="accent2">
                    <a:lumMod val="75000"/>
                  </a:schemeClr>
                </a:solidFill>
                <a:latin typeface="Times New Roman" panose="02020603050405020304" pitchFamily="18" charset="0"/>
                <a:cs typeface="Times New Roman" panose="02020603050405020304" pitchFamily="18" charset="0"/>
              </a:rPr>
              <a:t>Gần nửa thế kỉ đấu tranh nhưng nhân dân ta vẫn là người nô lệ.</a:t>
            </a:r>
          </a:p>
        </p:txBody>
      </p:sp>
      <p:sp>
        <p:nvSpPr>
          <p:cNvPr id="25" name="Text Box 20"/>
          <p:cNvSpPr txBox="1">
            <a:spLocks noChangeArrowheads="1"/>
          </p:cNvSpPr>
          <p:nvPr/>
        </p:nvSpPr>
        <p:spPr bwMode="auto">
          <a:xfrm>
            <a:off x="4972050" y="2758016"/>
            <a:ext cx="9715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350">
              <a:latin typeface="Times New Roman" panose="02020603050405020304" pitchFamily="18" charset="0"/>
              <a:cs typeface="Times New Roman" panose="02020603050405020304" pitchFamily="18" charset="0"/>
            </a:endParaRPr>
          </a:p>
        </p:txBody>
      </p:sp>
      <p:sp>
        <p:nvSpPr>
          <p:cNvPr id="26" name="Text Box 21"/>
          <p:cNvSpPr txBox="1">
            <a:spLocks noChangeArrowheads="1"/>
          </p:cNvSpPr>
          <p:nvPr/>
        </p:nvSpPr>
        <p:spPr bwMode="auto">
          <a:xfrm>
            <a:off x="5029200" y="2809213"/>
            <a:ext cx="8001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350" u="sng">
              <a:latin typeface="Times New Roman" panose="02020603050405020304" pitchFamily="18" charset="0"/>
              <a:cs typeface="Times New Roman" panose="02020603050405020304" pitchFamily="18" charset="0"/>
            </a:endParaRPr>
          </a:p>
        </p:txBody>
      </p:sp>
      <p:sp>
        <p:nvSpPr>
          <p:cNvPr id="27" name="Text Box 24"/>
          <p:cNvSpPr txBox="1">
            <a:spLocks noChangeArrowheads="1"/>
          </p:cNvSpPr>
          <p:nvPr/>
        </p:nvSpPr>
        <p:spPr bwMode="auto">
          <a:xfrm>
            <a:off x="5029200" y="2764586"/>
            <a:ext cx="146050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1800" dirty="0">
                <a:solidFill>
                  <a:schemeClr val="accent2">
                    <a:lumMod val="75000"/>
                  </a:schemeClr>
                </a:solidFill>
                <a:latin typeface="Times New Roman" panose="02020603050405020304" pitchFamily="18" charset="0"/>
                <a:cs typeface="Times New Roman" panose="02020603050405020304" pitchFamily="18" charset="0"/>
              </a:rPr>
              <a:t>Một phần ba thế kỉ đấu tranh, nước ta vẫn chưa giành được độc lập.</a:t>
            </a:r>
          </a:p>
        </p:txBody>
      </p:sp>
      <p:sp>
        <p:nvSpPr>
          <p:cNvPr id="28" name="Text Box 26"/>
          <p:cNvSpPr txBox="1">
            <a:spLocks noChangeArrowheads="1"/>
          </p:cNvSpPr>
          <p:nvPr/>
        </p:nvSpPr>
        <p:spPr bwMode="auto">
          <a:xfrm>
            <a:off x="7315201" y="1566141"/>
            <a:ext cx="167428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1800" dirty="0">
                <a:solidFill>
                  <a:schemeClr val="accent2">
                    <a:lumMod val="75000"/>
                  </a:schemeClr>
                </a:solidFill>
                <a:latin typeface="Times New Roman" panose="02020603050405020304" pitchFamily="18" charset="0"/>
                <a:cs typeface="Times New Roman" panose="02020603050405020304" pitchFamily="18" charset="0"/>
              </a:rPr>
              <a:t>15 năm dưới sự lãnh đạo của Đảng CSVN và Chủ tịch Hồ Chí Minh nước ta đã giành được độc lập tự do.</a:t>
            </a:r>
          </a:p>
        </p:txBody>
      </p:sp>
      <p:sp>
        <p:nvSpPr>
          <p:cNvPr id="29" name="AutoShape 27"/>
          <p:cNvSpPr>
            <a:spLocks noChangeArrowheads="1"/>
          </p:cNvSpPr>
          <p:nvPr/>
        </p:nvSpPr>
        <p:spPr bwMode="auto">
          <a:xfrm>
            <a:off x="23151" y="742027"/>
            <a:ext cx="5323549" cy="1085850"/>
          </a:xfrm>
          <a:prstGeom prst="horizontalScroll">
            <a:avLst>
              <a:gd name="adj" fmla="val 12500"/>
            </a:avLst>
          </a:prstGeom>
          <a:gradFill rotWithShape="1">
            <a:gsLst>
              <a:gs pos="0">
                <a:srgbClr val="00FF00"/>
              </a:gs>
              <a:gs pos="100000">
                <a:srgbClr val="FFFF66"/>
              </a:gs>
            </a:gsLst>
            <a:lin ang="5400000" scaled="1"/>
          </a:gra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dirty="0">
                <a:solidFill>
                  <a:srgbClr val="000000"/>
                </a:solidFill>
                <a:latin typeface="Times New Roman" panose="02020603050405020304" pitchFamily="18" charset="0"/>
                <a:cs typeface="Times New Roman" panose="02020603050405020304" pitchFamily="18" charset="0"/>
              </a:rPr>
              <a:t>SƠ ĐỒ PHÁT TRIỂN CỦA LỊCH SỬ VIỆT NAM</a:t>
            </a:r>
          </a:p>
          <a:p>
            <a:pPr algn="ctr"/>
            <a:r>
              <a:rPr lang="en-US" sz="1800" b="1" dirty="0">
                <a:solidFill>
                  <a:srgbClr val="000000"/>
                </a:solidFill>
                <a:latin typeface="Times New Roman" panose="02020603050405020304" pitchFamily="18" charset="0"/>
                <a:cs typeface="Times New Roman" panose="02020603050405020304" pitchFamily="18" charset="0"/>
              </a:rPr>
              <a:t>TỪ NĂM 1858 - 1945</a:t>
            </a:r>
          </a:p>
        </p:txBody>
      </p:sp>
    </p:spTree>
    <p:extLst>
      <p:ext uri="{BB962C8B-B14F-4D97-AF65-F5344CB8AC3E}">
        <p14:creationId xmlns:p14="http://schemas.microsoft.com/office/powerpoint/2010/main" val="266519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1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heckerboard(across)">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3" presetClass="emph" presetSubtype="0" fill="remove" nodeType="clickEffect">
                                  <p:stCondLst>
                                    <p:cond delay="0"/>
                                  </p:stCondLst>
                                  <p:childTnLst>
                                    <p:animClr clrSpc="rgb" dir="cw">
                                      <p:cBhvr override="childStyle">
                                        <p:cTn id="21" dur="1500" accel="50000" autoRev="1" fill="hold" tmFilter="0, 0; .33333, 1; 1, 1">
                                          <p:stCondLst>
                                            <p:cond delay="0"/>
                                          </p:stCondLst>
                                        </p:cTn>
                                        <p:tgtEl>
                                          <p:spTgt spid="22">
                                            <p:txEl>
                                              <p:pRg st="0" end="0"/>
                                            </p:txEl>
                                          </p:spTgt>
                                        </p:tgtEl>
                                        <p:attrNameLst>
                                          <p:attrName>style.color</p:attrName>
                                        </p:attrNameLst>
                                      </p:cBhvr>
                                      <p:to>
                                        <a:srgbClr val="FF3399"/>
                                      </p:to>
                                    </p:animClr>
                                    <p:animClr clrSpc="rgb" dir="cw">
                                      <p:cBhvr>
                                        <p:cTn id="22" dur="1500" accel="50000" autoRev="1" fill="hold" tmFilter="0, 0; .33333, 1; 1, 1">
                                          <p:stCondLst>
                                            <p:cond delay="0"/>
                                          </p:stCondLst>
                                        </p:cTn>
                                        <p:tgtEl>
                                          <p:spTgt spid="22">
                                            <p:txEl>
                                              <p:pRg st="0" end="0"/>
                                            </p:txEl>
                                          </p:spTgt>
                                        </p:tgtEl>
                                        <p:attrNameLst>
                                          <p:attrName>fillcolor</p:attrName>
                                        </p:attrNameLst>
                                      </p:cBhvr>
                                      <p:to>
                                        <a:srgbClr val="FF3399"/>
                                      </p:to>
                                    </p:animClr>
                                    <p:set>
                                      <p:cBhvr>
                                        <p:cTn id="23" dur="3000" fill="hold"/>
                                        <p:tgtEl>
                                          <p:spTgt spid="22">
                                            <p:txEl>
                                              <p:pRg st="0" end="0"/>
                                            </p:txEl>
                                          </p:spTgt>
                                        </p:tgtEl>
                                        <p:attrNameLst>
                                          <p:attrName>fill.type</p:attrName>
                                        </p:attrNameLst>
                                      </p:cBhvr>
                                      <p:to>
                                        <p:strVal val="solid"/>
                                      </p:to>
                                    </p:set>
                                    <p:set>
                                      <p:cBhvr>
                                        <p:cTn id="24" dur="3000" fill="hold"/>
                                        <p:tgtEl>
                                          <p:spTgt spid="22">
                                            <p:txEl>
                                              <p:pRg st="0" end="0"/>
                                            </p:txEl>
                                          </p:spTgt>
                                        </p:tgtEl>
                                        <p:attrNameLst>
                                          <p:attrName>fill.on</p:attrName>
                                        </p:attrNameLst>
                                      </p:cBhvr>
                                      <p:to>
                                        <p:strVal val="true"/>
                                      </p:to>
                                    </p:set>
                                    <p:animScale>
                                      <p:cBhvr>
                                        <p:cTn id="25" dur="1500" accel="50000" autoRev="1" fill="hold" tmFilter="0, 0; .33333, 1; 1, 1">
                                          <p:stCondLst>
                                            <p:cond delay="0"/>
                                          </p:stCondLst>
                                        </p:cTn>
                                        <p:tgtEl>
                                          <p:spTgt spid="22">
                                            <p:txEl>
                                              <p:pRg st="0" end="0"/>
                                            </p:txEl>
                                          </p:spTgt>
                                        </p:tgtEl>
                                      </p:cBhvr>
                                      <p:from x="100000" y="100000"/>
                                      <p:to x="100000" y="140000"/>
                                    </p:animScale>
                                  </p:childTnLst>
                                </p:cTn>
                              </p:par>
                              <p:par>
                                <p:cTn id="26" presetID="14" presetClass="entr" presetSubtype="1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heckerboard(across)">
                                      <p:cBhvr>
                                        <p:cTn id="33" dur="125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33" presetClass="emph" presetSubtype="0" fill="remove" nodeType="clickEffect">
                                  <p:stCondLst>
                                    <p:cond delay="0"/>
                                  </p:stCondLst>
                                  <p:childTnLst>
                                    <p:animClr clrSpc="rgb" dir="cw">
                                      <p:cBhvr override="childStyle">
                                        <p:cTn id="37" dur="1500" accel="50000" autoRev="1" fill="hold" tmFilter="0, 0; .33333, 1; 1, 1">
                                          <p:stCondLst>
                                            <p:cond delay="0"/>
                                          </p:stCondLst>
                                        </p:cTn>
                                        <p:tgtEl>
                                          <p:spTgt spid="23">
                                            <p:txEl>
                                              <p:pRg st="0" end="0"/>
                                            </p:txEl>
                                          </p:spTgt>
                                        </p:tgtEl>
                                        <p:attrNameLst>
                                          <p:attrName>style.color</p:attrName>
                                        </p:attrNameLst>
                                      </p:cBhvr>
                                      <p:to>
                                        <a:srgbClr val="FF3399"/>
                                      </p:to>
                                    </p:animClr>
                                    <p:animClr clrSpc="rgb" dir="cw">
                                      <p:cBhvr>
                                        <p:cTn id="38" dur="1500" accel="50000" autoRev="1" fill="hold" tmFilter="0, 0; .33333, 1; 1, 1">
                                          <p:stCondLst>
                                            <p:cond delay="0"/>
                                          </p:stCondLst>
                                        </p:cTn>
                                        <p:tgtEl>
                                          <p:spTgt spid="23">
                                            <p:txEl>
                                              <p:pRg st="0" end="0"/>
                                            </p:txEl>
                                          </p:spTgt>
                                        </p:tgtEl>
                                        <p:attrNameLst>
                                          <p:attrName>fillcolor</p:attrName>
                                        </p:attrNameLst>
                                      </p:cBhvr>
                                      <p:to>
                                        <a:srgbClr val="FF3399"/>
                                      </p:to>
                                    </p:animClr>
                                    <p:set>
                                      <p:cBhvr>
                                        <p:cTn id="39" dur="3000" fill="hold"/>
                                        <p:tgtEl>
                                          <p:spTgt spid="23">
                                            <p:txEl>
                                              <p:pRg st="0" end="0"/>
                                            </p:txEl>
                                          </p:spTgt>
                                        </p:tgtEl>
                                        <p:attrNameLst>
                                          <p:attrName>fill.type</p:attrName>
                                        </p:attrNameLst>
                                      </p:cBhvr>
                                      <p:to>
                                        <p:strVal val="solid"/>
                                      </p:to>
                                    </p:set>
                                    <p:set>
                                      <p:cBhvr>
                                        <p:cTn id="40" dur="3000" fill="hold"/>
                                        <p:tgtEl>
                                          <p:spTgt spid="23">
                                            <p:txEl>
                                              <p:pRg st="0" end="0"/>
                                            </p:txEl>
                                          </p:spTgt>
                                        </p:tgtEl>
                                        <p:attrNameLst>
                                          <p:attrName>fill.on</p:attrName>
                                        </p:attrNameLst>
                                      </p:cBhvr>
                                      <p:to>
                                        <p:strVal val="true"/>
                                      </p:to>
                                    </p:set>
                                    <p:animScale>
                                      <p:cBhvr>
                                        <p:cTn id="41" dur="1500" accel="50000" autoRev="1" fill="hold" tmFilter="0, 0; .33333, 1; 1, 1">
                                          <p:stCondLst>
                                            <p:cond delay="0"/>
                                          </p:stCondLst>
                                        </p:cTn>
                                        <p:tgtEl>
                                          <p:spTgt spid="23">
                                            <p:txEl>
                                              <p:pRg st="0" end="0"/>
                                            </p:txEl>
                                          </p:spTgt>
                                        </p:tgtEl>
                                      </p:cBhvr>
                                      <p:from x="100000" y="100000"/>
                                      <p:to x="100000" y="140000"/>
                                    </p:animScale>
                                  </p:childTnLst>
                                </p:cTn>
                              </p:par>
                              <p:par>
                                <p:cTn id="42" presetID="14" presetClass="entr" presetSubtype="1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randombar(horizontal)">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4"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8505" y="14128"/>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AutoShape 6"/>
          <p:cNvSpPr>
            <a:spLocks noChangeArrowheads="1"/>
          </p:cNvSpPr>
          <p:nvPr/>
        </p:nvSpPr>
        <p:spPr bwMode="auto">
          <a:xfrm>
            <a:off x="846667" y="652993"/>
            <a:ext cx="7552266" cy="400050"/>
          </a:xfrm>
          <a:prstGeom prst="flowChartOnlineStorag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dirty="0">
                <a:solidFill>
                  <a:schemeClr val="bg1"/>
                </a:solidFill>
              </a:rPr>
              <a:t>Ngày 1 / 9 / 1858 Pháp nổ súng xâm lược Việt Nam</a:t>
            </a:r>
          </a:p>
        </p:txBody>
      </p:sp>
      <p:sp>
        <p:nvSpPr>
          <p:cNvPr id="8" name="Text Box 10"/>
          <p:cNvSpPr txBox="1">
            <a:spLocks noChangeArrowheads="1"/>
          </p:cNvSpPr>
          <p:nvPr/>
        </p:nvSpPr>
        <p:spPr bwMode="auto">
          <a:xfrm>
            <a:off x="2005749" y="4616409"/>
            <a:ext cx="50948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b="1" dirty="0">
                <a:solidFill>
                  <a:schemeClr val="accent5">
                    <a:lumMod val="50000"/>
                  </a:schemeClr>
                </a:solidFill>
              </a:rPr>
              <a:t>TRẬN CHIẾN Ở BÁN ĐẢO SƠN TRÀ - ĐÀ NẴNG NĂM 1858</a:t>
            </a:r>
          </a:p>
        </p:txBody>
      </p:sp>
      <p:pic>
        <p:nvPicPr>
          <p:cNvPr id="9" name="Picture 11" descr="tran-chien-185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666" y="1126066"/>
            <a:ext cx="5509683" cy="341600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6"/>
          <p:cNvSpPr txBox="1">
            <a:spLocks noChangeArrowheads="1"/>
          </p:cNvSpPr>
          <p:nvPr/>
        </p:nvSpPr>
        <p:spPr bwMode="auto">
          <a:xfrm>
            <a:off x="7780073" y="1953065"/>
            <a:ext cx="136392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b="1" dirty="0">
                <a:solidFill>
                  <a:schemeClr val="accent2">
                    <a:lumMod val="75000"/>
                  </a:schemeClr>
                </a:solidFill>
              </a:rPr>
              <a:t>Biến Việt Nam thành thuộc địa của Pháp.</a:t>
            </a:r>
            <a:endParaRPr lang="en-US" sz="2000" b="1" dirty="0">
              <a:solidFill>
                <a:schemeClr val="accent2">
                  <a:lumMod val="75000"/>
                </a:schemeClr>
              </a:solidFill>
            </a:endParaRPr>
          </a:p>
        </p:txBody>
      </p:sp>
    </p:spTree>
    <p:extLst>
      <p:ext uri="{BB962C8B-B14F-4D97-AF65-F5344CB8AC3E}">
        <p14:creationId xmlns:p14="http://schemas.microsoft.com/office/powerpoint/2010/main" val="3465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up)">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4"/>
          <p:cNvSpPr txBox="1">
            <a:spLocks noChangeArrowheads="1"/>
          </p:cNvSpPr>
          <p:nvPr/>
        </p:nvSpPr>
        <p:spPr bwMode="auto">
          <a:xfrm>
            <a:off x="1657350" y="611981"/>
            <a:ext cx="58864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dirty="0">
                <a:solidFill>
                  <a:schemeClr val="accent5">
                    <a:lumMod val="50000"/>
                  </a:schemeClr>
                </a:solidFill>
                <a:latin typeface="UTM Cookies" panose="02040603050506020204" pitchFamily="18" charset="0"/>
              </a:rPr>
              <a:t>PHONG TRÀO CHỐNG PHÁP CỦA TRƯƠNG ĐỊNH (1859 – 1864)</a:t>
            </a:r>
          </a:p>
        </p:txBody>
      </p:sp>
      <p:pic>
        <p:nvPicPr>
          <p:cNvPr id="7" name="Picture 5" descr="small_12192885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475" y="1453322"/>
            <a:ext cx="2293926" cy="3268058"/>
          </a:xfrm>
          <a:prstGeom prst="rect">
            <a:avLst/>
          </a:prstGeom>
          <a:noFill/>
          <a:ln w="38100">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8" name="Text Box 6"/>
          <p:cNvSpPr txBox="1">
            <a:spLocks noChangeArrowheads="1"/>
          </p:cNvSpPr>
          <p:nvPr/>
        </p:nvSpPr>
        <p:spPr bwMode="auto">
          <a:xfrm>
            <a:off x="1657350" y="91015"/>
            <a:ext cx="58864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dirty="0">
                <a:solidFill>
                  <a:srgbClr val="FF0000"/>
                </a:solidFill>
                <a:latin typeface="UTM Cookies" panose="02040603050506020204" pitchFamily="18" charset="0"/>
              </a:rPr>
              <a:t>GIAI ĐOẠN LỊCH SỬ TỪ 1858 ĐẾN CUỐI THẾ KỈ 19</a:t>
            </a:r>
          </a:p>
        </p:txBody>
      </p:sp>
      <p:pic>
        <p:nvPicPr>
          <p:cNvPr id="9" name="Picture 8"/>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l="1299" t="2540" r="2338" b="3261"/>
          <a:stretch/>
        </p:blipFill>
        <p:spPr>
          <a:xfrm>
            <a:off x="4031676" y="1453322"/>
            <a:ext cx="4361423" cy="3259188"/>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sp>
        <p:nvSpPr>
          <p:cNvPr id="10" name="Text Box 26"/>
          <p:cNvSpPr txBox="1">
            <a:spLocks noChangeArrowheads="1"/>
          </p:cNvSpPr>
          <p:nvPr/>
        </p:nvSpPr>
        <p:spPr bwMode="auto">
          <a:xfrm>
            <a:off x="2401628" y="950535"/>
            <a:ext cx="72314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b="1" dirty="0">
                <a:solidFill>
                  <a:schemeClr val="accent2">
                    <a:lumMod val="75000"/>
                  </a:schemeClr>
                </a:solidFill>
                <a:latin typeface="UTM Azuki" panose="02040603050506020204" pitchFamily="18" charset="0"/>
              </a:rPr>
              <a:t>Trương Định kiên quyết cùng nhân dân chống quân xâm lược.</a:t>
            </a:r>
            <a:endParaRPr lang="en-US" sz="2000" b="1" dirty="0">
              <a:solidFill>
                <a:schemeClr val="accent2">
                  <a:lumMod val="75000"/>
                </a:schemeClr>
              </a:solidFill>
              <a:latin typeface="UTM Azuki" panose="02040603050506020204" pitchFamily="18" charset="0"/>
            </a:endParaRPr>
          </a:p>
        </p:txBody>
      </p:sp>
    </p:spTree>
    <p:extLst>
      <p:ext uri="{BB962C8B-B14F-4D97-AF65-F5344CB8AC3E}">
        <p14:creationId xmlns:p14="http://schemas.microsoft.com/office/powerpoint/2010/main" val="331633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Top)">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0849"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5"/>
          <p:cNvSpPr>
            <a:spLocks noChangeArrowheads="1"/>
          </p:cNvSpPr>
          <p:nvPr/>
        </p:nvSpPr>
        <p:spPr bwMode="auto">
          <a:xfrm>
            <a:off x="2114550" y="133350"/>
            <a:ext cx="63383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b="1" dirty="0">
                <a:solidFill>
                  <a:srgbClr val="FF0000"/>
                </a:solidFill>
                <a:latin typeface="UTM Cookies" panose="02040603050506020204" pitchFamily="18" charset="0"/>
              </a:rPr>
              <a:t>GIAI ĐOẠN LỊCH SỬ TỪ 1858 ĐẾN CUỐI THẾ KỈ 19</a:t>
            </a:r>
          </a:p>
        </p:txBody>
      </p:sp>
      <p:pic>
        <p:nvPicPr>
          <p:cNvPr id="8" name="Picture 7" descr="nguyen truong to"/>
          <p:cNvPicPr>
            <a:picLocks noChangeAspect="1" noChangeArrowheads="1"/>
          </p:cNvPicPr>
          <p:nvPr/>
        </p:nvPicPr>
        <p:blipFill rotWithShape="1">
          <a:blip r:embed="rId3">
            <a:extLst>
              <a:ext uri="{28A0092B-C50C-407E-A947-70E740481C1C}">
                <a14:useLocalDpi xmlns:a14="http://schemas.microsoft.com/office/drawing/2010/main" val="0"/>
              </a:ext>
            </a:extLst>
          </a:blip>
          <a:srcRect b="15919"/>
          <a:stretch/>
        </p:blipFill>
        <p:spPr bwMode="auto">
          <a:xfrm>
            <a:off x="781050" y="1010682"/>
            <a:ext cx="2582352" cy="22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sungthanc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299" y="1134227"/>
            <a:ext cx="4696948" cy="326437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Text Box 4"/>
          <p:cNvSpPr txBox="1">
            <a:spLocks noChangeArrowheads="1"/>
          </p:cNvSpPr>
          <p:nvPr/>
        </p:nvSpPr>
        <p:spPr bwMode="auto">
          <a:xfrm>
            <a:off x="1657349" y="611981"/>
            <a:ext cx="73353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b="1" dirty="0">
                <a:solidFill>
                  <a:schemeClr val="accent5">
                    <a:lumMod val="50000"/>
                  </a:schemeClr>
                </a:solidFill>
                <a:latin typeface="UTM Cookies" panose="02040603050506020204" pitchFamily="18" charset="0"/>
              </a:rPr>
              <a:t>NGUYỄN TRƯỜNG TỘ VỚI MONG MUỐN CANH TÂN ĐẤT NƯỚC</a:t>
            </a:r>
          </a:p>
        </p:txBody>
      </p:sp>
      <p:sp>
        <p:nvSpPr>
          <p:cNvPr id="9" name="Text Box 26"/>
          <p:cNvSpPr txBox="1">
            <a:spLocks noChangeArrowheads="1"/>
          </p:cNvSpPr>
          <p:nvPr/>
        </p:nvSpPr>
        <p:spPr bwMode="auto">
          <a:xfrm>
            <a:off x="226115" y="3285148"/>
            <a:ext cx="377686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Với</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lòng</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yêu</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nước</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mong</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muốn</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dân</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giàu</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nước</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mạnh</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Nguyễn</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Trường</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Tộ</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nhiều</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lần</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đề</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nghị</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canh</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tân</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đất</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nước</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a:t>
            </a:r>
            <a:endParaRPr lang="en-US" sz="2000" b="1" i="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1866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rcRect t="6206" b="8911"/>
          <a:stretch>
            <a:fillRect/>
          </a:stretch>
        </p:blipFill>
        <p:spPr bwMode="auto">
          <a:xfrm>
            <a:off x="0" y="0"/>
            <a:ext cx="91440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6">
            <a:extLst>
              <a:ext uri="{FF2B5EF4-FFF2-40B4-BE49-F238E27FC236}">
                <a16:creationId xmlns:a16="http://schemas.microsoft.com/office/drawing/2014/main" id="{54FB0A26-F535-49BB-AF74-4DD60EAA8E53}"/>
              </a:ext>
            </a:extLst>
          </p:cNvPr>
          <p:cNvSpPr>
            <a:spLocks noChangeArrowheads="1" noChangeShapeType="1" noTextEdit="1"/>
          </p:cNvSpPr>
          <p:nvPr/>
        </p:nvSpPr>
        <p:spPr bwMode="auto">
          <a:xfrm>
            <a:off x="2604976" y="1156087"/>
            <a:ext cx="2796505" cy="545122"/>
          </a:xfrm>
          <a:prstGeom prst="rect">
            <a:avLst/>
          </a:prstGeom>
        </p:spPr>
        <p:txBody>
          <a:bodyPr wrap="none" fromWordArt="1">
            <a:prstTxWarp prst="textPlain">
              <a:avLst>
                <a:gd name="adj" fmla="val 50000"/>
              </a:avLst>
            </a:prstTxWarp>
          </a:bodyPr>
          <a:lstStyle/>
          <a:p>
            <a:pPr algn="ctr"/>
            <a:r>
              <a:rPr lang="en-US" sz="3600" b="1" kern="10" dirty="0">
                <a:ln w="12700">
                  <a:solidFill>
                    <a:srgbClr val="0000FF"/>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LỊCH SỬ</a:t>
            </a:r>
          </a:p>
        </p:txBody>
      </p:sp>
      <p:sp>
        <p:nvSpPr>
          <p:cNvPr id="6" name="TextBox 5">
            <a:extLst>
              <a:ext uri="{FF2B5EF4-FFF2-40B4-BE49-F238E27FC236}">
                <a16:creationId xmlns:a16="http://schemas.microsoft.com/office/drawing/2014/main" id="{3C0E789C-B985-4551-8D0C-21851230CC40}"/>
              </a:ext>
            </a:extLst>
          </p:cNvPr>
          <p:cNvSpPr txBox="1">
            <a:spLocks noChangeArrowheads="1"/>
          </p:cNvSpPr>
          <p:nvPr/>
        </p:nvSpPr>
        <p:spPr bwMode="auto">
          <a:xfrm>
            <a:off x="495300" y="1780750"/>
            <a:ext cx="72771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None/>
            </a:pPr>
            <a:r>
              <a:rPr lang="en-US" altLang="en-US" b="1" u="sng" dirty="0">
                <a:solidFill>
                  <a:srgbClr val="FF0000"/>
                </a:solidFill>
                <a:latin typeface="Times New Roman" panose="02020603050405020304" pitchFamily="18" charset="0"/>
                <a:cs typeface="Times New Roman" panose="02020603050405020304" pitchFamily="18" charset="0"/>
              </a:rPr>
              <a:t>BÀI 11 </a:t>
            </a:r>
          </a:p>
          <a:p>
            <a:pPr algn="ctr">
              <a:lnSpc>
                <a:spcPct val="150000"/>
              </a:lnSpc>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ÔN TẬP: HƠN 80 NĂM CHỐNG THỰC DÂN PHÁP XÂM LƯỢC VÀ ĐÔ HỘ (1858 – 1945)</a:t>
            </a:r>
          </a:p>
        </p:txBody>
      </p:sp>
    </p:spTree>
    <p:extLst>
      <p:ext uri="{BB962C8B-B14F-4D97-AF65-F5344CB8AC3E}">
        <p14:creationId xmlns:p14="http://schemas.microsoft.com/office/powerpoint/2010/main" val="165106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385" decel="100000"/>
                                        <p:tgtEl>
                                          <p:spTgt spid="5"/>
                                        </p:tgtEl>
                                      </p:cBhvr>
                                    </p:animEffect>
                                    <p:animScale>
                                      <p:cBhvr>
                                        <p:cTn id="8" dur="385" decel="100000"/>
                                        <p:tgtEl>
                                          <p:spTgt spid="5"/>
                                        </p:tgtEl>
                                      </p:cBhvr>
                                      <p:from x="10000" y="10000"/>
                                      <p:to x="200000" y="450000"/>
                                    </p:animScale>
                                    <p:animScale>
                                      <p:cBhvr>
                                        <p:cTn id="9" dur="615" accel="100000" fill="hold">
                                          <p:stCondLst>
                                            <p:cond delay="385"/>
                                          </p:stCondLst>
                                        </p:cTn>
                                        <p:tgtEl>
                                          <p:spTgt spid="5"/>
                                        </p:tgtEl>
                                      </p:cBhvr>
                                      <p:from x="200000" y="450000"/>
                                      <p:to x="100000" y="100000"/>
                                    </p:animScale>
                                    <p:set>
                                      <p:cBhvr>
                                        <p:cTn id="10" dur="385" fill="hold"/>
                                        <p:tgtEl>
                                          <p:spTgt spid="5"/>
                                        </p:tgtEl>
                                        <p:attrNameLst>
                                          <p:attrName>ppt_x</p:attrName>
                                        </p:attrNameLst>
                                      </p:cBhvr>
                                      <p:to>
                                        <p:strVal val="(0.5)"/>
                                      </p:to>
                                    </p:set>
                                    <p:anim from="(0.5)" to="(#ppt_x)" calcmode="lin" valueType="num">
                                      <p:cBhvr>
                                        <p:cTn id="11" dur="615" accel="100000" fill="hold">
                                          <p:stCondLst>
                                            <p:cond delay="385"/>
                                          </p:stCondLst>
                                        </p:cTn>
                                        <p:tgtEl>
                                          <p:spTgt spid="5"/>
                                        </p:tgtEl>
                                        <p:attrNameLst>
                                          <p:attrName>ppt_x</p:attrName>
                                        </p:attrNameLst>
                                      </p:cBhvr>
                                    </p:anim>
                                    <p:set>
                                      <p:cBhvr>
                                        <p:cTn id="12" dur="385" fill="hold"/>
                                        <p:tgtEl>
                                          <p:spTgt spid="5"/>
                                        </p:tgtEl>
                                        <p:attrNameLst>
                                          <p:attrName>ppt_y</p:attrName>
                                        </p:attrNameLst>
                                      </p:cBhvr>
                                      <p:to>
                                        <p:strVal val="(#ppt_y+0.4)"/>
                                      </p:to>
                                    </p:set>
                                    <p:anim from="(#ppt_y+0.4)" to="(#ppt_y)" calcmode="lin" valueType="num">
                                      <p:cBhvr>
                                        <p:cTn id="13" dur="615" accel="100000" fill="hold">
                                          <p:stCondLst>
                                            <p:cond delay="385"/>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4"/>
          <p:cNvSpPr txBox="1">
            <a:spLocks noChangeArrowheads="1"/>
          </p:cNvSpPr>
          <p:nvPr/>
        </p:nvSpPr>
        <p:spPr bwMode="auto">
          <a:xfrm>
            <a:off x="1717307" y="602089"/>
            <a:ext cx="6400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50" dirty="0">
                <a:latin typeface="UTM Cookies" panose="02040603050506020204" pitchFamily="18" charset="0"/>
              </a:rPr>
              <a:t>	</a:t>
            </a:r>
            <a:r>
              <a:rPr lang="en-US" sz="1600" b="1" dirty="0">
                <a:solidFill>
                  <a:schemeClr val="accent5">
                    <a:lumMod val="50000"/>
                  </a:schemeClr>
                </a:solidFill>
                <a:latin typeface="UTM Cookies" panose="02040603050506020204" pitchFamily="18" charset="0"/>
              </a:rPr>
              <a:t>CUỘC PHẢN CÔNG Ở KINH THÀNH HUẾ ( 5 /7 / 1885)</a:t>
            </a:r>
          </a:p>
        </p:txBody>
      </p:sp>
      <p:pic>
        <p:nvPicPr>
          <p:cNvPr id="9" name="Picture 7" descr="ttthuy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50" y="1012334"/>
            <a:ext cx="2078564" cy="235570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9"/>
          <p:cNvSpPr>
            <a:spLocks noChangeArrowheads="1"/>
          </p:cNvSpPr>
          <p:nvPr/>
        </p:nvSpPr>
        <p:spPr bwMode="auto">
          <a:xfrm>
            <a:off x="2228850" y="120651"/>
            <a:ext cx="5314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b="1" dirty="0">
                <a:solidFill>
                  <a:srgbClr val="7030A0"/>
                </a:solidFill>
                <a:latin typeface="UTM Cookies" panose="02040603050506020204" pitchFamily="18" charset="0"/>
              </a:rPr>
              <a:t>GIAI ĐOẠN LỊCH SỬ TỪ 1858 ĐẾN CUỐI THẾ KỈ 19</a:t>
            </a:r>
          </a:p>
        </p:txBody>
      </p:sp>
      <p:pic>
        <p:nvPicPr>
          <p:cNvPr id="16" name="Picture 8" descr="20781163_images1544528_80502thuhan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3939" y="1264785"/>
            <a:ext cx="2106612"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Imag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6762" y="1153967"/>
            <a:ext cx="2939373" cy="221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6"/>
          <p:cNvSpPr txBox="1">
            <a:spLocks noChangeArrowheads="1"/>
          </p:cNvSpPr>
          <p:nvPr/>
        </p:nvSpPr>
        <p:spPr bwMode="auto">
          <a:xfrm>
            <a:off x="1318515" y="3618081"/>
            <a:ext cx="6400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1800" b="1" i="1" dirty="0">
                <a:solidFill>
                  <a:schemeClr val="accent2">
                    <a:lumMod val="75000"/>
                  </a:schemeClr>
                </a:solidFill>
                <a:latin typeface="Times New Roman" panose="02020603050405020304" pitchFamily="18" charset="0"/>
                <a:cs typeface="Times New Roman" panose="02020603050405020304" pitchFamily="18" charset="0"/>
              </a:rPr>
              <a:t>    Tôn Thất Thuyết đưa vua Hàm Nghi lên vùng núi Quảng Trị, ra Chiếu Cần Vương. Từ đó bùng nổ phong trào chống Pháp mạnh mẽ, gọi là phong trào Cần Vương.</a:t>
            </a:r>
            <a:endParaRPr lang="en-US" sz="2000" b="1" i="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470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par>
                                <p:cTn id="18" presetID="6" presetClass="entr" presetSubtype="16"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 Box 4"/>
          <p:cNvSpPr txBox="1">
            <a:spLocks noChangeArrowheads="1"/>
          </p:cNvSpPr>
          <p:nvPr/>
        </p:nvSpPr>
        <p:spPr bwMode="auto">
          <a:xfrm>
            <a:off x="2368549" y="80724"/>
            <a:ext cx="57972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800" b="1" dirty="0">
                <a:solidFill>
                  <a:schemeClr val="accent6">
                    <a:lumMod val="50000"/>
                  </a:schemeClr>
                </a:solidFill>
                <a:latin typeface="UTM Cookies" panose="02040603050506020204" pitchFamily="18" charset="0"/>
              </a:rPr>
              <a:t>GIAI ĐOẠN LỊCH SỬ CUỐI THẾ KỈ 19 ĐẾN NĂM 1930</a:t>
            </a:r>
          </a:p>
        </p:txBody>
      </p:sp>
      <p:pic>
        <p:nvPicPr>
          <p:cNvPr id="6" name="Picture 5" descr="phanboichau"/>
          <p:cNvPicPr>
            <a:picLocks noChangeAspect="1" noChangeArrowheads="1"/>
          </p:cNvPicPr>
          <p:nvPr/>
        </p:nvPicPr>
        <p:blipFill rotWithShape="1">
          <a:blip r:embed="rId3">
            <a:extLst>
              <a:ext uri="{28A0092B-C50C-407E-A947-70E740481C1C}">
                <a14:useLocalDpi xmlns:a14="http://schemas.microsoft.com/office/drawing/2010/main" val="0"/>
              </a:ext>
            </a:extLst>
          </a:blip>
          <a:srcRect t="5268" r="827" b="14733"/>
          <a:stretch/>
        </p:blipFill>
        <p:spPr bwMode="auto">
          <a:xfrm>
            <a:off x="998618" y="1073945"/>
            <a:ext cx="2929325" cy="2734037"/>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7" name="AutoShape 7"/>
          <p:cNvSpPr>
            <a:spLocks noChangeArrowheads="1"/>
          </p:cNvSpPr>
          <p:nvPr/>
        </p:nvSpPr>
        <p:spPr bwMode="auto">
          <a:xfrm>
            <a:off x="2266950" y="618321"/>
            <a:ext cx="6238350" cy="455624"/>
          </a:xfrm>
          <a:prstGeom prst="roundRect">
            <a:avLst>
              <a:gd name="adj" fmla="val 16667"/>
            </a:avLst>
          </a:prstGeom>
          <a:solidFill>
            <a:schemeClr val="bg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dirty="0">
                <a:solidFill>
                  <a:schemeClr val="accent5">
                    <a:lumMod val="50000"/>
                  </a:schemeClr>
                </a:solidFill>
                <a:latin typeface="UTM Cookies" panose="02040603050506020204" pitchFamily="18" charset="0"/>
              </a:rPr>
              <a:t>PHAN BỘI CHÂU VÀ PHONG TRÀO ĐÔNG DU</a:t>
            </a:r>
          </a:p>
        </p:txBody>
      </p:sp>
      <p:pic>
        <p:nvPicPr>
          <p:cNvPr id="11" name="Picture 16" descr="nhan-qua-dong-du">
            <a:extLst>
              <a:ext uri="{FF2B5EF4-FFF2-40B4-BE49-F238E27FC236}">
                <a16:creationId xmlns:a16="http://schemas.microsoft.com/office/drawing/2014/main" id="{A116CBCA-5A08-48DC-A946-E0005D0CD6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146" y="1061095"/>
            <a:ext cx="4317558" cy="27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6"/>
          <p:cNvSpPr txBox="1">
            <a:spLocks noChangeArrowheads="1"/>
          </p:cNvSpPr>
          <p:nvPr/>
        </p:nvSpPr>
        <p:spPr bwMode="auto">
          <a:xfrm>
            <a:off x="914400" y="3911630"/>
            <a:ext cx="68381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800" b="1" i="1" dirty="0">
                <a:solidFill>
                  <a:schemeClr val="accent2">
                    <a:lumMod val="75000"/>
                  </a:schemeClr>
                </a:solidFill>
                <a:latin typeface="Times New Roman" panose="02020603050405020304" pitchFamily="18" charset="0"/>
                <a:cs typeface="Times New Roman" panose="02020603050405020304" pitchFamily="18" charset="0"/>
              </a:rPr>
              <a:t>Phan Bội Châu cổ động, tổ chức đưa thanh niên yêu nước sang Nhật học tập nhằm đào tạo nhân tài cứu nước.</a:t>
            </a:r>
            <a:endParaRPr lang="en-US" sz="2000" b="1" i="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550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 calcmode="lin" valueType="num">
                                      <p:cBhvr additive="base">
                                        <p:cTn id="17" dur="10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 Box 10"/>
          <p:cNvSpPr txBox="1">
            <a:spLocks noChangeArrowheads="1"/>
          </p:cNvSpPr>
          <p:nvPr/>
        </p:nvSpPr>
        <p:spPr bwMode="auto">
          <a:xfrm>
            <a:off x="1771650" y="4629150"/>
            <a:ext cx="20574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350">
                <a:solidFill>
                  <a:srgbClr val="000000"/>
                </a:solidFill>
              </a:rPr>
              <a:t>NGUYỄN TẤT THÀNH</a:t>
            </a:r>
          </a:p>
        </p:txBody>
      </p:sp>
      <p:sp>
        <p:nvSpPr>
          <p:cNvPr id="9" name="Text Box 11"/>
          <p:cNvSpPr txBox="1">
            <a:spLocks noChangeArrowheads="1"/>
          </p:cNvSpPr>
          <p:nvPr/>
        </p:nvSpPr>
        <p:spPr bwMode="auto">
          <a:xfrm>
            <a:off x="4572000" y="4572000"/>
            <a:ext cx="29718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350">
                <a:solidFill>
                  <a:srgbClr val="000000"/>
                </a:solidFill>
              </a:rPr>
              <a:t>BẾN CẢNG NHÀ RỒNG</a:t>
            </a:r>
          </a:p>
        </p:txBody>
      </p:sp>
      <p:sp>
        <p:nvSpPr>
          <p:cNvPr id="10" name="Rectangle 16"/>
          <p:cNvSpPr>
            <a:spLocks noChangeArrowheads="1"/>
          </p:cNvSpPr>
          <p:nvPr/>
        </p:nvSpPr>
        <p:spPr bwMode="auto">
          <a:xfrm>
            <a:off x="1887537" y="109066"/>
            <a:ext cx="64436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dirty="0">
                <a:solidFill>
                  <a:schemeClr val="accent5">
                    <a:lumMod val="50000"/>
                  </a:schemeClr>
                </a:solidFill>
                <a:latin typeface="UTM Cookies" panose="02040603050506020204" pitchFamily="18" charset="0"/>
              </a:rPr>
              <a:t>GIAI ĐOẠN LỊCH SỬ TỪ CUỐI THẾ KỶ 19 ĐẾN NĂM 1930</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51" y="587463"/>
            <a:ext cx="9374849" cy="454870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5568" y="1095463"/>
            <a:ext cx="2582863" cy="1991784"/>
          </a:xfrm>
          <a:prstGeom prst="ellipse">
            <a:avLst/>
          </a:prstGeom>
          <a:ln>
            <a:noFill/>
          </a:ln>
          <a:effectLst>
            <a:softEdge rad="112500"/>
          </a:effectLst>
        </p:spPr>
      </p:pic>
      <p:sp>
        <p:nvSpPr>
          <p:cNvPr id="15" name="AutoShape 7"/>
          <p:cNvSpPr>
            <a:spLocks noChangeArrowheads="1"/>
          </p:cNvSpPr>
          <p:nvPr/>
        </p:nvSpPr>
        <p:spPr bwMode="auto">
          <a:xfrm>
            <a:off x="2138825" y="508000"/>
            <a:ext cx="5143500" cy="742950"/>
          </a:xfrm>
          <a:prstGeom prst="roundRect">
            <a:avLst>
              <a:gd name="adj" fmla="val 16667"/>
            </a:avLst>
          </a:prstGeom>
          <a:noFill/>
          <a:ln w="9525">
            <a:noFill/>
            <a:round/>
            <a:headEnd/>
            <a:tailEnd/>
          </a:ln>
          <a:effectLst/>
        </p:spPr>
        <p:txBody>
          <a:bodyPr wrap="none" anchor="ctr"/>
          <a:lstStyle/>
          <a:p>
            <a:pPr algn="ctr"/>
            <a:r>
              <a:rPr lang="en-US" sz="1600" b="1" i="1" dirty="0">
                <a:solidFill>
                  <a:schemeClr val="accent5">
                    <a:lumMod val="50000"/>
                  </a:schemeClr>
                </a:solidFill>
                <a:latin typeface="Times New Roman" panose="02020603050405020304" pitchFamily="18" charset="0"/>
                <a:cs typeface="Times New Roman" panose="02020603050405020304" pitchFamily="18" charset="0"/>
              </a:rPr>
              <a:t>NGÀY 5/6/1911, TẠI BẾN CẢNG NHÀ RỒNG, NGUYỄN TẤT THÀNH RA ĐI TÌM ĐƯỜNG CỨU NƯỚC </a:t>
            </a:r>
          </a:p>
          <a:p>
            <a:pPr algn="ctr"/>
            <a:endParaRPr lang="en-US" sz="1350" i="1" dirty="0">
              <a:solidFill>
                <a:srgbClr val="DF030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49675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4)">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slide(fromBottom)">
                                      <p:cBhvr>
                                        <p:cTn id="12" dur="1000"/>
                                        <p:tgtEl>
                                          <p:spTgt spid="9">
                                            <p:txEl>
                                              <p:pRg st="0" end="0"/>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7"/>
          <p:cNvSpPr>
            <a:spLocks noChangeArrowheads="1"/>
          </p:cNvSpPr>
          <p:nvPr/>
        </p:nvSpPr>
        <p:spPr bwMode="auto">
          <a:xfrm>
            <a:off x="2208148" y="545439"/>
            <a:ext cx="5143500" cy="742950"/>
          </a:xfrm>
          <a:prstGeom prst="roundRect">
            <a:avLst>
              <a:gd name="adj" fmla="val 16667"/>
            </a:avLst>
          </a:prstGeom>
          <a:noFill/>
          <a:ln w="9525">
            <a:noFill/>
            <a:round/>
            <a:headEnd/>
            <a:tailEnd/>
          </a:ln>
          <a:effectLst/>
        </p:spPr>
        <p:txBody>
          <a:bodyPr wrap="none" anchor="ctr"/>
          <a:lstStyle/>
          <a:p>
            <a:pPr algn="ctr"/>
            <a:r>
              <a:rPr lang="en-US" sz="2000" b="1" i="1" dirty="0">
                <a:solidFill>
                  <a:schemeClr val="accent2">
                    <a:lumMod val="75000"/>
                  </a:schemeClr>
                </a:solidFill>
                <a:latin typeface="Times New Roman" panose="02020603050405020304" pitchFamily="18" charset="0"/>
                <a:cs typeface="Times New Roman" panose="02020603050405020304" pitchFamily="18" charset="0"/>
              </a:rPr>
              <a:t>Trên tàu Đô đốc La-tu-sơ Tờ-rê-vin, Văn Ba đã làm phụ bếp </a:t>
            </a:r>
            <a:endParaRPr lang="en-US" sz="1600" i="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0" name="Rectangle 16"/>
          <p:cNvSpPr>
            <a:spLocks noChangeArrowheads="1"/>
          </p:cNvSpPr>
          <p:nvPr/>
        </p:nvSpPr>
        <p:spPr bwMode="auto">
          <a:xfrm>
            <a:off x="1887537" y="109066"/>
            <a:ext cx="64436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dirty="0">
                <a:solidFill>
                  <a:schemeClr val="accent6">
                    <a:lumMod val="50000"/>
                  </a:schemeClr>
                </a:solidFill>
                <a:latin typeface="UTM Cookies" panose="02040603050506020204" pitchFamily="18" charset="0"/>
              </a:rPr>
              <a:t>GIAI ĐOẠN LỊCH SỬ TỪ CUỐI THẾ KỶ 19 ĐẾN NĂM 1930</a:t>
            </a:r>
          </a:p>
        </p:txBody>
      </p:sp>
      <p:pic>
        <p:nvPicPr>
          <p:cNvPr id="11" name="Picture 4" descr="Kết quả hình ảnh cho Hình ảnh tàu latuso tre v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4889" y="1289024"/>
            <a:ext cx="4008120" cy="34747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0" descr="Kết quả hình ảnh cho Hình ảnh tàu latuso tre v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64" y="1288389"/>
            <a:ext cx="4845685" cy="34753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393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1000"/>
                                        <p:tgtEl>
                                          <p:spTgt spid="14"/>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4"/>
          <p:cNvSpPr>
            <a:spLocks noChangeArrowheads="1"/>
          </p:cNvSpPr>
          <p:nvPr/>
        </p:nvSpPr>
        <p:spPr bwMode="auto">
          <a:xfrm>
            <a:off x="2171701" y="4136509"/>
            <a:ext cx="4914900" cy="685800"/>
          </a:xfrm>
          <a:prstGeom prst="roundRect">
            <a:avLst>
              <a:gd name="adj" fmla="val 16667"/>
            </a:avLst>
          </a:prstGeom>
          <a:noFill/>
          <a:ln w="9525">
            <a:noFill/>
            <a:round/>
            <a:headEnd/>
            <a:tailEnd/>
          </a:ln>
          <a:effectLst/>
        </p:spPr>
        <p:txBody>
          <a:bodyPr wrap="none" anchor="ctr"/>
          <a:lstStyle/>
          <a:p>
            <a:pPr algn="ctr"/>
            <a:r>
              <a:rPr lang="en-US" sz="1600" b="1" dirty="0">
                <a:solidFill>
                  <a:schemeClr val="accent5">
                    <a:lumMod val="50000"/>
                  </a:schemeClr>
                </a:solidFill>
                <a:latin typeface="UTM Cookies" panose="02040603050506020204" pitchFamily="18" charset="0"/>
              </a:rPr>
              <a:t>HỘI NGHỊ HỢP NHẤT TẠI HỒNG </a:t>
            </a:r>
            <a:r>
              <a:rPr lang="vi-VN" sz="1600" b="1" dirty="0">
                <a:solidFill>
                  <a:schemeClr val="accent5">
                    <a:lumMod val="50000"/>
                  </a:schemeClr>
                </a:solidFill>
                <a:latin typeface="UTM Cookies" panose="02040603050506020204" pitchFamily="18" charset="0"/>
              </a:rPr>
              <a:t>K</a:t>
            </a:r>
            <a:r>
              <a:rPr lang="en-US" sz="1600" b="1" dirty="0">
                <a:solidFill>
                  <a:schemeClr val="accent5">
                    <a:lumMod val="50000"/>
                  </a:schemeClr>
                </a:solidFill>
                <a:latin typeface="UTM Cookies" panose="02040603050506020204" pitchFamily="18" charset="0"/>
              </a:rPr>
              <a:t>ÔNG</a:t>
            </a:r>
          </a:p>
          <a:p>
            <a:pPr algn="ctr"/>
            <a:r>
              <a:rPr lang="en-US" sz="1600" b="1" dirty="0">
                <a:solidFill>
                  <a:schemeClr val="accent5">
                    <a:lumMod val="50000"/>
                  </a:schemeClr>
                </a:solidFill>
                <a:latin typeface="UTM Cookies" panose="02040603050506020204" pitchFamily="18" charset="0"/>
              </a:rPr>
              <a:t>ĐẢNG CỘNG SẢN VIỆT NAM RA ĐỜI (3/2/1930)</a:t>
            </a:r>
          </a:p>
        </p:txBody>
      </p:sp>
      <p:sp>
        <p:nvSpPr>
          <p:cNvPr id="8" name="Rectangle 7"/>
          <p:cNvSpPr>
            <a:spLocks noChangeArrowheads="1"/>
          </p:cNvSpPr>
          <p:nvPr/>
        </p:nvSpPr>
        <p:spPr bwMode="auto">
          <a:xfrm>
            <a:off x="2171701" y="95250"/>
            <a:ext cx="51434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b="1" dirty="0">
                <a:solidFill>
                  <a:srgbClr val="FF0000"/>
                </a:solidFill>
                <a:latin typeface="UTM Cookies" panose="02040603050506020204" pitchFamily="18" charset="0"/>
              </a:rPr>
              <a:t>GIAI ĐOẠN LỊCH SỬ TỪ NĂM 1930 ĐẾN NĂM 1945</a:t>
            </a:r>
          </a:p>
        </p:txBody>
      </p:sp>
      <p:pic>
        <p:nvPicPr>
          <p:cNvPr id="9" name="Picture 2">
            <a:extLst>
              <a:ext uri="{FF2B5EF4-FFF2-40B4-BE49-F238E27FC236}">
                <a16:creationId xmlns:a16="http://schemas.microsoft.com/office/drawing/2014/main" id="{B5F689C8-D8A9-4DA2-BD4F-6686A2BC5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387" y="617220"/>
            <a:ext cx="6810375" cy="343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263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 Box 4"/>
          <p:cNvSpPr txBox="1">
            <a:spLocks noChangeArrowheads="1"/>
          </p:cNvSpPr>
          <p:nvPr/>
        </p:nvSpPr>
        <p:spPr bwMode="auto">
          <a:xfrm>
            <a:off x="1796902" y="127127"/>
            <a:ext cx="63014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solidFill>
                  <a:srgbClr val="FF0000"/>
                </a:solidFill>
                <a:latin typeface="UTM Azuki" panose="02040603050506020204" pitchFamily="18" charset="0"/>
              </a:rPr>
              <a:t>GIAI ĐOẠN LỊCH SỬ TỪ NĂM 1930 ĐẾN NĂM 1945</a:t>
            </a:r>
          </a:p>
        </p:txBody>
      </p:sp>
      <p:sp>
        <p:nvSpPr>
          <p:cNvPr id="6" name="Text Box 5"/>
          <p:cNvSpPr txBox="1">
            <a:spLocks noChangeArrowheads="1"/>
          </p:cNvSpPr>
          <p:nvPr/>
        </p:nvSpPr>
        <p:spPr bwMode="auto">
          <a:xfrm>
            <a:off x="1446130" y="575659"/>
            <a:ext cx="61124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000" b="1" dirty="0">
                <a:solidFill>
                  <a:schemeClr val="accent5">
                    <a:lumMod val="50000"/>
                  </a:schemeClr>
                </a:solidFill>
                <a:latin typeface="UTM Azuki" panose="02040603050506020204" pitchFamily="18" charset="0"/>
              </a:rPr>
              <a:t>PHONG TRÀO XÔ VIẾT NGHỆ - TĨNH (1930 – 1931)</a:t>
            </a:r>
          </a:p>
        </p:txBody>
      </p:sp>
      <p:pic>
        <p:nvPicPr>
          <p:cNvPr id="8" name="Picture 4" descr="xo%20viet"/>
          <p:cNvPicPr>
            <a:picLocks noChangeAspect="1" noChangeArrowheads="1"/>
          </p:cNvPicPr>
          <p:nvPr/>
        </p:nvPicPr>
        <p:blipFill rotWithShape="1">
          <a:blip r:embed="rId3">
            <a:extLst>
              <a:ext uri="{28A0092B-C50C-407E-A947-70E740481C1C}">
                <a14:useLocalDpi xmlns:a14="http://schemas.microsoft.com/office/drawing/2010/main" val="0"/>
              </a:ext>
            </a:extLst>
          </a:blip>
          <a:srcRect l="853" t="2948" r="972" b="2496"/>
          <a:stretch/>
        </p:blipFill>
        <p:spPr bwMode="auto">
          <a:xfrm>
            <a:off x="1412964" y="914214"/>
            <a:ext cx="6685402" cy="313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6"/>
          <p:cNvSpPr txBox="1">
            <a:spLocks noChangeArrowheads="1"/>
          </p:cNvSpPr>
          <p:nvPr/>
        </p:nvSpPr>
        <p:spPr bwMode="auto">
          <a:xfrm>
            <a:off x="1490698" y="4052904"/>
            <a:ext cx="62237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800" b="1" i="1" dirty="0">
                <a:solidFill>
                  <a:schemeClr val="accent2">
                    <a:lumMod val="75000"/>
                  </a:schemeClr>
                </a:solidFill>
                <a:latin typeface="Times New Roman" panose="02020603050405020304" pitchFamily="18" charset="0"/>
                <a:cs typeface="Times New Roman" panose="02020603050405020304" pitchFamily="18" charset="0"/>
              </a:rPr>
              <a:t>Nhân dân Nghệ - Tĩnh đấu tranh quyết liệt, giành được quyền làm chủ, xây dựng cuộc sống mới văn minh, tiến bộ.</a:t>
            </a:r>
            <a:endParaRPr lang="en-US" sz="2000" b="1" i="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3531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10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2467390" y="76106"/>
            <a:ext cx="55280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dirty="0">
                <a:solidFill>
                  <a:srgbClr val="FF0000"/>
                </a:solidFill>
                <a:latin typeface="UTM Cookies" panose="02040603050506020204" pitchFamily="18" charset="0"/>
              </a:rPr>
              <a:t>GIAI ĐOẠN LỊCH SỬ TỪ 1930 ĐẾN NĂM 1945</a:t>
            </a:r>
          </a:p>
        </p:txBody>
      </p:sp>
      <p:pic>
        <p:nvPicPr>
          <p:cNvPr id="8" name="Picture 2" descr="https://photo-cms-giaoduc.zadn.vn/w700/Uploaded/2021/vowkjqkp/2019_08_27/cach_mang_t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252" y="570562"/>
            <a:ext cx="6701394" cy="45729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5"/>
          <p:cNvSpPr txBox="1">
            <a:spLocks noChangeArrowheads="1"/>
          </p:cNvSpPr>
          <p:nvPr/>
        </p:nvSpPr>
        <p:spPr bwMode="auto">
          <a:xfrm>
            <a:off x="54955" y="1881184"/>
            <a:ext cx="225887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spcBef>
                <a:spcPct val="50000"/>
              </a:spcBef>
            </a:pPr>
            <a:r>
              <a:rPr lang="vi-VN"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Mùa</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thu</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năm</a:t>
            </a:r>
            <a:r>
              <a:rPr lang="vi-VN"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1945, nhân dân cả nước vùng lên phá tan xiềng xích nô lệ. </a:t>
            </a:r>
          </a:p>
        </p:txBody>
      </p:sp>
    </p:spTree>
    <p:extLst>
      <p:ext uri="{BB962C8B-B14F-4D97-AF65-F5344CB8AC3E}">
        <p14:creationId xmlns:p14="http://schemas.microsoft.com/office/powerpoint/2010/main" val="29951864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heel(4)">
                                      <p:cBhvr>
                                        <p:cTn id="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 Box 4"/>
          <p:cNvSpPr txBox="1">
            <a:spLocks noChangeArrowheads="1"/>
          </p:cNvSpPr>
          <p:nvPr/>
        </p:nvSpPr>
        <p:spPr bwMode="auto">
          <a:xfrm>
            <a:off x="1121735" y="3919004"/>
            <a:ext cx="69005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b="1" dirty="0">
                <a:solidFill>
                  <a:schemeClr val="accent5">
                    <a:lumMod val="50000"/>
                  </a:schemeClr>
                </a:solidFill>
                <a:latin typeface="Times New Roman" panose="02020603050405020304" pitchFamily="18" charset="0"/>
                <a:cs typeface="Times New Roman" panose="02020603050405020304" pitchFamily="18" charset="0"/>
              </a:rPr>
              <a:t> NGÀY 19 - 8 - 1945 CÁCH MẠNG THÁNG TÁM THÀNH CÔNG</a:t>
            </a:r>
          </a:p>
        </p:txBody>
      </p:sp>
      <p:pic>
        <p:nvPicPr>
          <p:cNvPr id="6" name="Picture 6" descr="cmt8_phutoanquy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000"/>
            <a:ext cx="9374849" cy="320276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a:spLocks noChangeArrowheads="1"/>
          </p:cNvSpPr>
          <p:nvPr/>
        </p:nvSpPr>
        <p:spPr bwMode="auto">
          <a:xfrm>
            <a:off x="2324100" y="120650"/>
            <a:ext cx="48577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dirty="0">
                <a:latin typeface="UTM Azuki" panose="02040603050506020204" pitchFamily="18" charset="0"/>
              </a:rPr>
              <a:t>  </a:t>
            </a:r>
            <a:r>
              <a:rPr lang="en-US" sz="1800" b="1" dirty="0">
                <a:solidFill>
                  <a:srgbClr val="FF0000"/>
                </a:solidFill>
                <a:latin typeface="UTM Azuki" panose="02040603050506020204" pitchFamily="18" charset="0"/>
              </a:rPr>
              <a:t>GIAI ĐOẠN LỊCH SỬ TỪ 1930 ĐẾN NĂM 1945</a:t>
            </a:r>
          </a:p>
        </p:txBody>
      </p:sp>
    </p:spTree>
    <p:extLst>
      <p:ext uri="{BB962C8B-B14F-4D97-AF65-F5344CB8AC3E}">
        <p14:creationId xmlns:p14="http://schemas.microsoft.com/office/powerpoint/2010/main" val="238009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 Box 4"/>
          <p:cNvSpPr txBox="1">
            <a:spLocks noChangeArrowheads="1"/>
          </p:cNvSpPr>
          <p:nvPr/>
        </p:nvSpPr>
        <p:spPr bwMode="auto">
          <a:xfrm>
            <a:off x="387558" y="4184269"/>
            <a:ext cx="892969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b="1" dirty="0">
                <a:solidFill>
                  <a:schemeClr val="accent5">
                    <a:lumMod val="50000"/>
                  </a:schemeClr>
                </a:solidFill>
                <a:latin typeface="#9Slide03 AllRoundGothic" panose="020B0703020202020104" pitchFamily="34" charset="0"/>
              </a:rPr>
              <a:t>BÁC HỒ ĐỌC TUYÊN NGÔN ĐỘC LẬP NGÀY 2/ 9 /1945 </a:t>
            </a:r>
            <a:endParaRPr lang="vi-VN" sz="1600" b="1" dirty="0">
              <a:solidFill>
                <a:schemeClr val="accent5">
                  <a:lumMod val="50000"/>
                </a:schemeClr>
              </a:solidFill>
              <a:latin typeface="#9Slide03 AllRoundGothic" panose="020B0703020202020104" pitchFamily="34" charset="0"/>
            </a:endParaRPr>
          </a:p>
          <a:p>
            <a:pPr algn="ctr">
              <a:spcBef>
                <a:spcPct val="50000"/>
              </a:spcBef>
            </a:pPr>
            <a:r>
              <a:rPr lang="en-US" sz="1600" b="1" dirty="0">
                <a:solidFill>
                  <a:schemeClr val="accent5">
                    <a:lumMod val="50000"/>
                  </a:schemeClr>
                </a:solidFill>
                <a:latin typeface="#9Slide03 AllRoundGothic" panose="020B0703020202020104" pitchFamily="34" charset="0"/>
              </a:rPr>
              <a:t>TẠI QUẢNG TRƯỜNG BA ĐÌNH</a:t>
            </a:r>
          </a:p>
        </p:txBody>
      </p:sp>
      <p:sp>
        <p:nvSpPr>
          <p:cNvPr id="7" name="Rectangle 6"/>
          <p:cNvSpPr>
            <a:spLocks noChangeArrowheads="1"/>
          </p:cNvSpPr>
          <p:nvPr/>
        </p:nvSpPr>
        <p:spPr bwMode="auto">
          <a:xfrm>
            <a:off x="2082800" y="97631"/>
            <a:ext cx="63062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b="1" dirty="0">
                <a:solidFill>
                  <a:srgbClr val="FF0000"/>
                </a:solidFill>
                <a:latin typeface="UTM Futura Extra" panose="02040603050506020204" pitchFamily="18" charset="0"/>
              </a:rPr>
              <a:t>GIAI ĐOẠN LỊCH SỬ TỪ 1930 ĐẾN NĂM 1945</a:t>
            </a:r>
          </a:p>
        </p:txBody>
      </p:sp>
      <p:pic>
        <p:nvPicPr>
          <p:cNvPr id="8" name="Picture 5" descr="20140827224042_cmt8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 y="508000"/>
            <a:ext cx="8526489" cy="342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74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10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out)">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noChangeArrowheads="1"/>
          </p:cNvSpPr>
          <p:nvPr/>
        </p:nvSpPr>
        <p:spPr bwMode="auto">
          <a:xfrm>
            <a:off x="881525" y="1023199"/>
            <a:ext cx="7658100" cy="2400300"/>
          </a:xfrm>
          <a:prstGeom prst="rect">
            <a:avLst/>
          </a:prstGeom>
          <a:gradFill rotWithShape="1">
            <a:gsLst>
              <a:gs pos="0">
                <a:srgbClr val="48FA66"/>
              </a:gs>
              <a:gs pos="100000">
                <a:srgbClr val="EAEA16"/>
              </a:gs>
            </a:gsLst>
            <a:path path="rect">
              <a:fillToRect r="100000" b="100000"/>
            </a:path>
          </a:gra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50000"/>
              </a:lnSpc>
            </a:pPr>
            <a:r>
              <a:rPr lang="en-US" sz="2800" b="1" dirty="0">
                <a:solidFill>
                  <a:schemeClr val="accent6">
                    <a:lumMod val="50000"/>
                  </a:schemeClr>
                </a:solidFill>
                <a:latin typeface="Times New Roman" panose="02020603050405020304" pitchFamily="18" charset="0"/>
              </a:rPr>
              <a:t>Em hãy tìm những điểm chưa hợp lí trong</a:t>
            </a:r>
          </a:p>
          <a:p>
            <a:pPr algn="ctr">
              <a:lnSpc>
                <a:spcPct val="150000"/>
              </a:lnSpc>
            </a:pPr>
            <a:r>
              <a:rPr lang="en-US" sz="2800" b="1" dirty="0">
                <a:solidFill>
                  <a:schemeClr val="accent6">
                    <a:lumMod val="50000"/>
                  </a:schemeClr>
                </a:solidFill>
                <a:latin typeface="Times New Roman" panose="02020603050405020304" pitchFamily="18" charset="0"/>
              </a:rPr>
              <a:t> mỗi câu chuyện lịch sử dưới đây?</a:t>
            </a:r>
          </a:p>
        </p:txBody>
      </p:sp>
    </p:spTree>
    <p:extLst>
      <p:ext uri="{BB962C8B-B14F-4D97-AF65-F5344CB8AC3E}">
        <p14:creationId xmlns:p14="http://schemas.microsoft.com/office/powerpoint/2010/main" val="587816925"/>
      </p:ext>
    </p:extLst>
  </p:cSld>
  <p:clrMapOvr>
    <a:masterClrMapping/>
  </p:clrMapOvr>
  <p:transition spd="slow">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0"/>
          <p:cNvSpPr/>
          <p:nvPr/>
        </p:nvSpPr>
        <p:spPr bwMode="auto">
          <a:xfrm>
            <a:off x="152188" y="272236"/>
            <a:ext cx="834449" cy="413747"/>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50" name="Freeform 122"/>
          <p:cNvSpPr/>
          <p:nvPr/>
        </p:nvSpPr>
        <p:spPr bwMode="auto">
          <a:xfrm>
            <a:off x="-98226" y="4818634"/>
            <a:ext cx="9414272" cy="333376"/>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392" y="2604371"/>
            <a:ext cx="2918057" cy="2463732"/>
          </a:xfrm>
          <a:prstGeom prst="rect">
            <a:avLst/>
          </a:prstGeom>
        </p:spPr>
      </p:pic>
      <p:grpSp>
        <p:nvGrpSpPr>
          <p:cNvPr id="48" name="组合 47"/>
          <p:cNvGrpSpPr/>
          <p:nvPr/>
        </p:nvGrpSpPr>
        <p:grpSpPr>
          <a:xfrm>
            <a:off x="659391" y="138582"/>
            <a:ext cx="1213425" cy="1213424"/>
            <a:chOff x="5564188" y="4319588"/>
            <a:chExt cx="554038" cy="554037"/>
          </a:xfrm>
        </p:grpSpPr>
        <p:sp>
          <p:nvSpPr>
            <p:cNvPr id="10" name="Oval 7"/>
            <p:cNvSpPr>
              <a:spLocks noChangeArrowheads="1"/>
            </p:cNvSpPr>
            <p:nvPr/>
          </p:nvSpPr>
          <p:spPr bwMode="auto">
            <a:xfrm>
              <a:off x="5673725" y="4429125"/>
              <a:ext cx="336550" cy="334962"/>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11" name="Freeform 8"/>
            <p:cNvSpPr/>
            <p:nvPr/>
          </p:nvSpPr>
          <p:spPr bwMode="auto">
            <a:xfrm>
              <a:off x="5564188" y="4319588"/>
              <a:ext cx="554038" cy="554037"/>
            </a:xfrm>
            <a:custGeom>
              <a:avLst/>
              <a:gdLst>
                <a:gd name="T0" fmla="*/ 8 w 183"/>
                <a:gd name="T1" fmla="*/ 92 h 183"/>
                <a:gd name="T2" fmla="*/ 16 w 183"/>
                <a:gd name="T3" fmla="*/ 92 h 183"/>
                <a:gd name="T4" fmla="*/ 39 w 183"/>
                <a:gd name="T5" fmla="*/ 38 h 183"/>
                <a:gd name="T6" fmla="*/ 92 w 183"/>
                <a:gd name="T7" fmla="*/ 16 h 183"/>
                <a:gd name="T8" fmla="*/ 145 w 183"/>
                <a:gd name="T9" fmla="*/ 38 h 183"/>
                <a:gd name="T10" fmla="*/ 167 w 183"/>
                <a:gd name="T11" fmla="*/ 92 h 183"/>
                <a:gd name="T12" fmla="*/ 145 w 183"/>
                <a:gd name="T13" fmla="*/ 145 h 183"/>
                <a:gd name="T14" fmla="*/ 92 w 183"/>
                <a:gd name="T15" fmla="*/ 167 h 183"/>
                <a:gd name="T16" fmla="*/ 39 w 183"/>
                <a:gd name="T17" fmla="*/ 145 h 183"/>
                <a:gd name="T18" fmla="*/ 16 w 183"/>
                <a:gd name="T19" fmla="*/ 92 h 183"/>
                <a:gd name="T20" fmla="*/ 8 w 183"/>
                <a:gd name="T21" fmla="*/ 92 h 183"/>
                <a:gd name="T22" fmla="*/ 0 w 183"/>
                <a:gd name="T23" fmla="*/ 92 h 183"/>
                <a:gd name="T24" fmla="*/ 92 w 183"/>
                <a:gd name="T25" fmla="*/ 183 h 183"/>
                <a:gd name="T26" fmla="*/ 183 w 183"/>
                <a:gd name="T27" fmla="*/ 92 h 183"/>
                <a:gd name="T28" fmla="*/ 92 w 183"/>
                <a:gd name="T29" fmla="*/ 0 h 183"/>
                <a:gd name="T30" fmla="*/ 0 w 183"/>
                <a:gd name="T31" fmla="*/ 92 h 183"/>
                <a:gd name="T32" fmla="*/ 8 w 183"/>
                <a:gd name="T33"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83">
                  <a:moveTo>
                    <a:pt x="8" y="92"/>
                  </a:moveTo>
                  <a:cubicBezTo>
                    <a:pt x="16" y="92"/>
                    <a:pt x="16" y="92"/>
                    <a:pt x="16" y="92"/>
                  </a:cubicBezTo>
                  <a:cubicBezTo>
                    <a:pt x="16" y="71"/>
                    <a:pt x="25" y="52"/>
                    <a:pt x="39" y="38"/>
                  </a:cubicBezTo>
                  <a:cubicBezTo>
                    <a:pt x="52" y="25"/>
                    <a:pt x="71" y="16"/>
                    <a:pt x="92" y="16"/>
                  </a:cubicBezTo>
                  <a:cubicBezTo>
                    <a:pt x="113" y="16"/>
                    <a:pt x="132" y="25"/>
                    <a:pt x="145" y="38"/>
                  </a:cubicBezTo>
                  <a:cubicBezTo>
                    <a:pt x="159" y="52"/>
                    <a:pt x="167" y="71"/>
                    <a:pt x="167" y="92"/>
                  </a:cubicBezTo>
                  <a:cubicBezTo>
                    <a:pt x="167" y="113"/>
                    <a:pt x="159" y="131"/>
                    <a:pt x="145" y="145"/>
                  </a:cubicBezTo>
                  <a:cubicBezTo>
                    <a:pt x="132" y="159"/>
                    <a:pt x="113" y="167"/>
                    <a:pt x="92" y="167"/>
                  </a:cubicBezTo>
                  <a:cubicBezTo>
                    <a:pt x="71" y="167"/>
                    <a:pt x="52" y="159"/>
                    <a:pt x="39" y="145"/>
                  </a:cubicBezTo>
                  <a:cubicBezTo>
                    <a:pt x="25" y="131"/>
                    <a:pt x="16" y="113"/>
                    <a:pt x="16" y="92"/>
                  </a:cubicBezTo>
                  <a:cubicBezTo>
                    <a:pt x="8" y="92"/>
                    <a:pt x="8" y="92"/>
                    <a:pt x="8" y="92"/>
                  </a:cubicBezTo>
                  <a:cubicBezTo>
                    <a:pt x="0" y="92"/>
                    <a:pt x="0" y="92"/>
                    <a:pt x="0" y="92"/>
                  </a:cubicBezTo>
                  <a:cubicBezTo>
                    <a:pt x="0" y="142"/>
                    <a:pt x="41" y="183"/>
                    <a:pt x="92" y="183"/>
                  </a:cubicBezTo>
                  <a:cubicBezTo>
                    <a:pt x="143" y="183"/>
                    <a:pt x="183" y="142"/>
                    <a:pt x="183" y="92"/>
                  </a:cubicBezTo>
                  <a:cubicBezTo>
                    <a:pt x="183" y="41"/>
                    <a:pt x="143" y="0"/>
                    <a:pt x="92" y="0"/>
                  </a:cubicBezTo>
                  <a:cubicBezTo>
                    <a:pt x="41" y="0"/>
                    <a:pt x="0" y="41"/>
                    <a:pt x="0" y="92"/>
                  </a:cubicBezTo>
                  <a:lnTo>
                    <a:pt x="8" y="92"/>
                  </a:ln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grpSp>
      <p:sp>
        <p:nvSpPr>
          <p:cNvPr id="24" name="Freeform 21"/>
          <p:cNvSpPr/>
          <p:nvPr/>
        </p:nvSpPr>
        <p:spPr bwMode="auto">
          <a:xfrm>
            <a:off x="7832454" y="378485"/>
            <a:ext cx="744049" cy="337254"/>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grpSp>
        <p:nvGrpSpPr>
          <p:cNvPr id="49" name="组合 48"/>
          <p:cNvGrpSpPr/>
          <p:nvPr/>
        </p:nvGrpSpPr>
        <p:grpSpPr>
          <a:xfrm>
            <a:off x="5558763" y="3446120"/>
            <a:ext cx="3529012" cy="1691909"/>
            <a:chOff x="5033963" y="5529263"/>
            <a:chExt cx="2778125" cy="1331912"/>
          </a:xfrm>
        </p:grpSpPr>
        <p:sp>
          <p:nvSpPr>
            <p:cNvPr id="8" name="Freeform 5"/>
            <p:cNvSpPr/>
            <p:nvPr/>
          </p:nvSpPr>
          <p:spPr bwMode="auto">
            <a:xfrm>
              <a:off x="5767388" y="5775325"/>
              <a:ext cx="630238" cy="628650"/>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9" name="Freeform 6"/>
            <p:cNvSpPr/>
            <p:nvPr/>
          </p:nvSpPr>
          <p:spPr bwMode="auto">
            <a:xfrm>
              <a:off x="5951538" y="6092825"/>
              <a:ext cx="273050" cy="623887"/>
            </a:xfrm>
            <a:custGeom>
              <a:avLst/>
              <a:gdLst>
                <a:gd name="T0" fmla="*/ 172 w 172"/>
                <a:gd name="T1" fmla="*/ 69 h 393"/>
                <a:gd name="T2" fmla="*/ 98 w 172"/>
                <a:gd name="T3" fmla="*/ 112 h 393"/>
                <a:gd name="T4" fmla="*/ 86 w 172"/>
                <a:gd name="T5" fmla="*/ 0 h 393"/>
                <a:gd name="T6" fmla="*/ 75 w 172"/>
                <a:gd name="T7" fmla="*/ 112 h 393"/>
                <a:gd name="T8" fmla="*/ 0 w 172"/>
                <a:gd name="T9" fmla="*/ 69 h 393"/>
                <a:gd name="T10" fmla="*/ 69 w 172"/>
                <a:gd name="T11" fmla="*/ 149 h 393"/>
                <a:gd name="T12" fmla="*/ 71 w 172"/>
                <a:gd name="T13" fmla="*/ 393 h 393"/>
                <a:gd name="T14" fmla="*/ 107 w 172"/>
                <a:gd name="T15" fmla="*/ 393 h 393"/>
                <a:gd name="T16" fmla="*/ 104 w 172"/>
                <a:gd name="T17" fmla="*/ 149 h 393"/>
                <a:gd name="T18" fmla="*/ 172 w 172"/>
                <a:gd name="T19" fmla="*/ 6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393">
                  <a:moveTo>
                    <a:pt x="172" y="69"/>
                  </a:moveTo>
                  <a:lnTo>
                    <a:pt x="98" y="112"/>
                  </a:lnTo>
                  <a:lnTo>
                    <a:pt x="86" y="0"/>
                  </a:lnTo>
                  <a:lnTo>
                    <a:pt x="75" y="112"/>
                  </a:lnTo>
                  <a:lnTo>
                    <a:pt x="0" y="69"/>
                  </a:lnTo>
                  <a:lnTo>
                    <a:pt x="69" y="149"/>
                  </a:lnTo>
                  <a:lnTo>
                    <a:pt x="71" y="393"/>
                  </a:lnTo>
                  <a:lnTo>
                    <a:pt x="107" y="393"/>
                  </a:lnTo>
                  <a:lnTo>
                    <a:pt x="104" y="149"/>
                  </a:lnTo>
                  <a:lnTo>
                    <a:pt x="172" y="69"/>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12" name="Freeform 9"/>
            <p:cNvSpPr/>
            <p:nvPr/>
          </p:nvSpPr>
          <p:spPr bwMode="auto">
            <a:xfrm>
              <a:off x="5407025" y="6413500"/>
              <a:ext cx="511175" cy="2476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13" name="Freeform 10"/>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14" name="Freeform 11"/>
            <p:cNvSpPr/>
            <p:nvPr/>
          </p:nvSpPr>
          <p:spPr bwMode="auto">
            <a:xfrm>
              <a:off x="5580063" y="6564313"/>
              <a:ext cx="63500" cy="6985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15" name="Freeform 12"/>
            <p:cNvSpPr/>
            <p:nvPr/>
          </p:nvSpPr>
          <p:spPr bwMode="auto">
            <a:xfrm>
              <a:off x="5586413" y="6483350"/>
              <a:ext cx="84138" cy="63500"/>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16" name="Freeform 13"/>
            <p:cNvSpPr/>
            <p:nvPr/>
          </p:nvSpPr>
          <p:spPr bwMode="auto">
            <a:xfrm>
              <a:off x="5700713" y="6550025"/>
              <a:ext cx="60325" cy="6985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17" name="Freeform 14"/>
            <p:cNvSpPr/>
            <p:nvPr/>
          </p:nvSpPr>
          <p:spPr bwMode="auto">
            <a:xfrm>
              <a:off x="5791200" y="6567488"/>
              <a:ext cx="73025" cy="57150"/>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18" name="Freeform 15"/>
            <p:cNvSpPr>
              <a:spLocks noEditPoints="1"/>
            </p:cNvSpPr>
            <p:nvPr/>
          </p:nvSpPr>
          <p:spPr bwMode="auto">
            <a:xfrm>
              <a:off x="5407025" y="6523038"/>
              <a:ext cx="142875" cy="111125"/>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19" name="Freeform 16"/>
            <p:cNvSpPr>
              <a:spLocks noEditPoints="1"/>
            </p:cNvSpPr>
            <p:nvPr/>
          </p:nvSpPr>
          <p:spPr bwMode="auto">
            <a:xfrm>
              <a:off x="5407025" y="6416675"/>
              <a:ext cx="242888" cy="244475"/>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20" name="Freeform 17"/>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21" name="Freeform 18"/>
            <p:cNvSpPr/>
            <p:nvPr/>
          </p:nvSpPr>
          <p:spPr bwMode="auto">
            <a:xfrm>
              <a:off x="5580063" y="6567488"/>
              <a:ext cx="63500" cy="57150"/>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22" name="Freeform 19"/>
            <p:cNvSpPr/>
            <p:nvPr/>
          </p:nvSpPr>
          <p:spPr bwMode="auto">
            <a:xfrm>
              <a:off x="5586413" y="6483350"/>
              <a:ext cx="63500" cy="63500"/>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25" name="Freeform 22"/>
            <p:cNvSpPr/>
            <p:nvPr/>
          </p:nvSpPr>
          <p:spPr bwMode="auto">
            <a:xfrm>
              <a:off x="5153025" y="6367463"/>
              <a:ext cx="111125" cy="493712"/>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26" name="Freeform 23"/>
            <p:cNvSpPr/>
            <p:nvPr/>
          </p:nvSpPr>
          <p:spPr bwMode="auto">
            <a:xfrm>
              <a:off x="5076825" y="6159500"/>
              <a:ext cx="376238" cy="3968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27" name="Freeform 24"/>
            <p:cNvSpPr/>
            <p:nvPr/>
          </p:nvSpPr>
          <p:spPr bwMode="auto">
            <a:xfrm>
              <a:off x="5160963" y="6259513"/>
              <a:ext cx="228600" cy="207962"/>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28" name="Freeform 25"/>
            <p:cNvSpPr/>
            <p:nvPr/>
          </p:nvSpPr>
          <p:spPr bwMode="auto">
            <a:xfrm>
              <a:off x="5033963" y="6519863"/>
              <a:ext cx="166688" cy="131762"/>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29" name="Freeform 26"/>
            <p:cNvSpPr/>
            <p:nvPr/>
          </p:nvSpPr>
          <p:spPr bwMode="auto">
            <a:xfrm>
              <a:off x="6797675" y="5759450"/>
              <a:ext cx="968375" cy="860425"/>
            </a:xfrm>
            <a:custGeom>
              <a:avLst/>
              <a:gdLst>
                <a:gd name="T0" fmla="*/ 610 w 610"/>
                <a:gd name="T1" fmla="*/ 542 h 542"/>
                <a:gd name="T2" fmla="*/ 610 w 610"/>
                <a:gd name="T3" fmla="*/ 259 h 542"/>
                <a:gd name="T4" fmla="*/ 328 w 610"/>
                <a:gd name="T5" fmla="*/ 0 h 542"/>
                <a:gd name="T6" fmla="*/ 0 w 610"/>
                <a:gd name="T7" fmla="*/ 0 h 542"/>
                <a:gd name="T8" fmla="*/ 0 w 610"/>
                <a:gd name="T9" fmla="*/ 542 h 542"/>
                <a:gd name="T10" fmla="*/ 610 w 610"/>
                <a:gd name="T11" fmla="*/ 542 h 542"/>
              </a:gdLst>
              <a:ahLst/>
              <a:cxnLst>
                <a:cxn ang="0">
                  <a:pos x="T0" y="T1"/>
                </a:cxn>
                <a:cxn ang="0">
                  <a:pos x="T2" y="T3"/>
                </a:cxn>
                <a:cxn ang="0">
                  <a:pos x="T4" y="T5"/>
                </a:cxn>
                <a:cxn ang="0">
                  <a:pos x="T6" y="T7"/>
                </a:cxn>
                <a:cxn ang="0">
                  <a:pos x="T8" y="T9"/>
                </a:cxn>
                <a:cxn ang="0">
                  <a:pos x="T10" y="T11"/>
                </a:cxn>
              </a:cxnLst>
              <a:rect l="0" t="0" r="r" b="b"/>
              <a:pathLst>
                <a:path w="610" h="542">
                  <a:moveTo>
                    <a:pt x="610" y="542"/>
                  </a:moveTo>
                  <a:lnTo>
                    <a:pt x="610" y="259"/>
                  </a:lnTo>
                  <a:lnTo>
                    <a:pt x="328" y="0"/>
                  </a:lnTo>
                  <a:lnTo>
                    <a:pt x="0" y="0"/>
                  </a:lnTo>
                  <a:lnTo>
                    <a:pt x="0" y="542"/>
                  </a:lnTo>
                  <a:lnTo>
                    <a:pt x="610" y="542"/>
                  </a:lnTo>
                  <a:close/>
                </a:path>
              </a:pathLst>
            </a:custGeom>
            <a:solidFill>
              <a:srgbClr val="FFD9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0" name="Freeform 27"/>
            <p:cNvSpPr/>
            <p:nvPr/>
          </p:nvSpPr>
          <p:spPr bwMode="auto">
            <a:xfrm>
              <a:off x="6380163" y="5799138"/>
              <a:ext cx="887413" cy="820737"/>
            </a:xfrm>
            <a:custGeom>
              <a:avLst/>
              <a:gdLst>
                <a:gd name="T0" fmla="*/ 559 w 559"/>
                <a:gd name="T1" fmla="*/ 517 h 517"/>
                <a:gd name="T2" fmla="*/ 559 w 559"/>
                <a:gd name="T3" fmla="*/ 210 h 517"/>
                <a:gd name="T4" fmla="*/ 280 w 559"/>
                <a:gd name="T5" fmla="*/ 0 h 517"/>
                <a:gd name="T6" fmla="*/ 0 w 559"/>
                <a:gd name="T7" fmla="*/ 210 h 517"/>
                <a:gd name="T8" fmla="*/ 0 w 559"/>
                <a:gd name="T9" fmla="*/ 517 h 517"/>
                <a:gd name="T10" fmla="*/ 559 w 559"/>
                <a:gd name="T11" fmla="*/ 517 h 517"/>
              </a:gdLst>
              <a:ahLst/>
              <a:cxnLst>
                <a:cxn ang="0">
                  <a:pos x="T0" y="T1"/>
                </a:cxn>
                <a:cxn ang="0">
                  <a:pos x="T2" y="T3"/>
                </a:cxn>
                <a:cxn ang="0">
                  <a:pos x="T4" y="T5"/>
                </a:cxn>
                <a:cxn ang="0">
                  <a:pos x="T6" y="T7"/>
                </a:cxn>
                <a:cxn ang="0">
                  <a:pos x="T8" y="T9"/>
                </a:cxn>
                <a:cxn ang="0">
                  <a:pos x="T10" y="T11"/>
                </a:cxn>
              </a:cxnLst>
              <a:rect l="0" t="0" r="r" b="b"/>
              <a:pathLst>
                <a:path w="559" h="517">
                  <a:moveTo>
                    <a:pt x="559" y="517"/>
                  </a:moveTo>
                  <a:lnTo>
                    <a:pt x="559" y="210"/>
                  </a:lnTo>
                  <a:lnTo>
                    <a:pt x="280" y="0"/>
                  </a:lnTo>
                  <a:lnTo>
                    <a:pt x="0" y="210"/>
                  </a:lnTo>
                  <a:lnTo>
                    <a:pt x="0" y="517"/>
                  </a:lnTo>
                  <a:lnTo>
                    <a:pt x="559" y="517"/>
                  </a:lnTo>
                  <a:close/>
                </a:path>
              </a:pathLst>
            </a:custGeom>
            <a:solidFill>
              <a:srgbClr val="FFC0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1" name="Freeform 28"/>
            <p:cNvSpPr/>
            <p:nvPr/>
          </p:nvSpPr>
          <p:spPr bwMode="auto">
            <a:xfrm>
              <a:off x="6488113" y="6196013"/>
              <a:ext cx="109538" cy="2476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2" name="Freeform 29"/>
            <p:cNvSpPr/>
            <p:nvPr/>
          </p:nvSpPr>
          <p:spPr bwMode="auto">
            <a:xfrm>
              <a:off x="6457950" y="6165850"/>
              <a:ext cx="169863" cy="307975"/>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FF754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3" name="Freeform 30"/>
            <p:cNvSpPr/>
            <p:nvPr/>
          </p:nvSpPr>
          <p:spPr bwMode="auto">
            <a:xfrm>
              <a:off x="7061200" y="6196013"/>
              <a:ext cx="111125" cy="2476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4" name="Freeform 31"/>
            <p:cNvSpPr/>
            <p:nvPr/>
          </p:nvSpPr>
          <p:spPr bwMode="auto">
            <a:xfrm>
              <a:off x="7031038" y="6165850"/>
              <a:ext cx="169863" cy="307975"/>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5" name="Freeform 32"/>
            <p:cNvSpPr/>
            <p:nvPr/>
          </p:nvSpPr>
          <p:spPr bwMode="auto">
            <a:xfrm>
              <a:off x="7448550" y="6267450"/>
              <a:ext cx="112713" cy="249237"/>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6" name="Freeform 33"/>
            <p:cNvSpPr/>
            <p:nvPr/>
          </p:nvSpPr>
          <p:spPr bwMode="auto">
            <a:xfrm>
              <a:off x="7418388" y="6237288"/>
              <a:ext cx="169863" cy="309562"/>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7" name="Rectangle 34"/>
            <p:cNvSpPr>
              <a:spLocks noChangeArrowheads="1"/>
            </p:cNvSpPr>
            <p:nvPr/>
          </p:nvSpPr>
          <p:spPr bwMode="auto">
            <a:xfrm>
              <a:off x="6710363" y="6330950"/>
              <a:ext cx="227013" cy="2889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8" name="Freeform 35"/>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 name="T12" fmla="*/ 292 w 887"/>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887" h="247">
                  <a:moveTo>
                    <a:pt x="292" y="0"/>
                  </a:moveTo>
                  <a:lnTo>
                    <a:pt x="605" y="0"/>
                  </a:lnTo>
                  <a:lnTo>
                    <a:pt x="887" y="247"/>
                  </a:lnTo>
                  <a:lnTo>
                    <a:pt x="584" y="240"/>
                  </a:lnTo>
                  <a:lnTo>
                    <a:pt x="290" y="2"/>
                  </a:lnTo>
                  <a:lnTo>
                    <a:pt x="0" y="228"/>
                  </a:lnTo>
                  <a:lnTo>
                    <a:pt x="292" y="0"/>
                  </a:lnTo>
                  <a:close/>
                </a:path>
              </a:pathLst>
            </a:custGeom>
            <a:solidFill>
              <a:srgbClr val="D7603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9" name="Freeform 36"/>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Lst>
              <a:ahLst/>
              <a:cxnLst>
                <a:cxn ang="0">
                  <a:pos x="T0" y="T1"/>
                </a:cxn>
                <a:cxn ang="0">
                  <a:pos x="T2" y="T3"/>
                </a:cxn>
                <a:cxn ang="0">
                  <a:pos x="T4" y="T5"/>
                </a:cxn>
                <a:cxn ang="0">
                  <a:pos x="T6" y="T7"/>
                </a:cxn>
                <a:cxn ang="0">
                  <a:pos x="T8" y="T9"/>
                </a:cxn>
                <a:cxn ang="0">
                  <a:pos x="T10" y="T11"/>
                </a:cxn>
              </a:cxnLst>
              <a:rect l="0" t="0" r="r" b="b"/>
              <a:pathLst>
                <a:path w="887" h="247">
                  <a:moveTo>
                    <a:pt x="292" y="0"/>
                  </a:moveTo>
                  <a:lnTo>
                    <a:pt x="605" y="0"/>
                  </a:lnTo>
                  <a:lnTo>
                    <a:pt x="887" y="247"/>
                  </a:lnTo>
                  <a:lnTo>
                    <a:pt x="584" y="240"/>
                  </a:lnTo>
                  <a:lnTo>
                    <a:pt x="290" y="2"/>
                  </a:lnTo>
                  <a:lnTo>
                    <a:pt x="0" y="2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40" name="Freeform 37"/>
            <p:cNvSpPr/>
            <p:nvPr/>
          </p:nvSpPr>
          <p:spPr bwMode="auto">
            <a:xfrm>
              <a:off x="6330950" y="5735638"/>
              <a:ext cx="1481138" cy="477837"/>
            </a:xfrm>
            <a:custGeom>
              <a:avLst/>
              <a:gdLst>
                <a:gd name="T0" fmla="*/ 162 w 489"/>
                <a:gd name="T1" fmla="*/ 28 h 158"/>
                <a:gd name="T2" fmla="*/ 321 w 489"/>
                <a:gd name="T3" fmla="*/ 28 h 158"/>
                <a:gd name="T4" fmla="*/ 436 w 489"/>
                <a:gd name="T5" fmla="*/ 129 h 158"/>
                <a:gd name="T6" fmla="*/ 321 w 489"/>
                <a:gd name="T7" fmla="*/ 126 h 158"/>
                <a:gd name="T8" fmla="*/ 170 w 489"/>
                <a:gd name="T9" fmla="*/ 4 h 158"/>
                <a:gd name="T10" fmla="*/ 153 w 489"/>
                <a:gd name="T11" fmla="*/ 4 h 158"/>
                <a:gd name="T12" fmla="*/ 0 w 489"/>
                <a:gd name="T13" fmla="*/ 123 h 158"/>
                <a:gd name="T14" fmla="*/ 18 w 489"/>
                <a:gd name="T15" fmla="*/ 145 h 158"/>
                <a:gd name="T16" fmla="*/ 161 w 489"/>
                <a:gd name="T17" fmla="*/ 33 h 158"/>
                <a:gd name="T18" fmla="*/ 307 w 489"/>
                <a:gd name="T19" fmla="*/ 151 h 158"/>
                <a:gd name="T20" fmla="*/ 315 w 489"/>
                <a:gd name="T21" fmla="*/ 154 h 158"/>
                <a:gd name="T22" fmla="*/ 474 w 489"/>
                <a:gd name="T23" fmla="*/ 158 h 158"/>
                <a:gd name="T24" fmla="*/ 487 w 489"/>
                <a:gd name="T25" fmla="*/ 149 h 158"/>
                <a:gd name="T26" fmla="*/ 483 w 489"/>
                <a:gd name="T27" fmla="*/ 133 h 158"/>
                <a:gd name="T28" fmla="*/ 335 w 489"/>
                <a:gd name="T29" fmla="*/ 3 h 158"/>
                <a:gd name="T30" fmla="*/ 326 w 489"/>
                <a:gd name="T31" fmla="*/ 0 h 158"/>
                <a:gd name="T32" fmla="*/ 162 w 489"/>
                <a:gd name="T33" fmla="*/ 0 h 158"/>
                <a:gd name="T34" fmla="*/ 162 w 489"/>
                <a:gd name="T35" fmla="*/ 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9" h="158">
                  <a:moveTo>
                    <a:pt x="162" y="28"/>
                  </a:moveTo>
                  <a:cubicBezTo>
                    <a:pt x="321" y="28"/>
                    <a:pt x="321" y="28"/>
                    <a:pt x="321" y="28"/>
                  </a:cubicBezTo>
                  <a:cubicBezTo>
                    <a:pt x="436" y="129"/>
                    <a:pt x="436" y="129"/>
                    <a:pt x="436" y="129"/>
                  </a:cubicBezTo>
                  <a:cubicBezTo>
                    <a:pt x="321" y="126"/>
                    <a:pt x="321" y="126"/>
                    <a:pt x="321" y="126"/>
                  </a:cubicBezTo>
                  <a:cubicBezTo>
                    <a:pt x="170" y="4"/>
                    <a:pt x="170" y="4"/>
                    <a:pt x="170" y="4"/>
                  </a:cubicBezTo>
                  <a:cubicBezTo>
                    <a:pt x="165" y="0"/>
                    <a:pt x="158" y="0"/>
                    <a:pt x="153" y="4"/>
                  </a:cubicBezTo>
                  <a:cubicBezTo>
                    <a:pt x="0" y="123"/>
                    <a:pt x="0" y="123"/>
                    <a:pt x="0" y="123"/>
                  </a:cubicBezTo>
                  <a:cubicBezTo>
                    <a:pt x="18" y="145"/>
                    <a:pt x="18" y="145"/>
                    <a:pt x="18" y="145"/>
                  </a:cubicBezTo>
                  <a:cubicBezTo>
                    <a:pt x="161" y="33"/>
                    <a:pt x="161" y="33"/>
                    <a:pt x="161" y="33"/>
                  </a:cubicBezTo>
                  <a:cubicBezTo>
                    <a:pt x="307" y="151"/>
                    <a:pt x="307" y="151"/>
                    <a:pt x="307" y="151"/>
                  </a:cubicBezTo>
                  <a:cubicBezTo>
                    <a:pt x="309" y="153"/>
                    <a:pt x="312" y="154"/>
                    <a:pt x="315" y="154"/>
                  </a:cubicBezTo>
                  <a:cubicBezTo>
                    <a:pt x="474" y="158"/>
                    <a:pt x="474" y="158"/>
                    <a:pt x="474" y="158"/>
                  </a:cubicBezTo>
                  <a:cubicBezTo>
                    <a:pt x="480" y="158"/>
                    <a:pt x="485" y="155"/>
                    <a:pt x="487" y="149"/>
                  </a:cubicBezTo>
                  <a:cubicBezTo>
                    <a:pt x="489" y="144"/>
                    <a:pt x="488" y="137"/>
                    <a:pt x="483" y="133"/>
                  </a:cubicBezTo>
                  <a:cubicBezTo>
                    <a:pt x="335" y="3"/>
                    <a:pt x="335" y="3"/>
                    <a:pt x="335" y="3"/>
                  </a:cubicBezTo>
                  <a:cubicBezTo>
                    <a:pt x="333" y="1"/>
                    <a:pt x="329" y="0"/>
                    <a:pt x="326" y="0"/>
                  </a:cubicBezTo>
                  <a:cubicBezTo>
                    <a:pt x="162" y="0"/>
                    <a:pt x="162" y="0"/>
                    <a:pt x="162" y="0"/>
                  </a:cubicBezTo>
                  <a:cubicBezTo>
                    <a:pt x="162" y="28"/>
                    <a:pt x="162" y="28"/>
                    <a:pt x="162" y="28"/>
                  </a:cubicBezTo>
                  <a:close/>
                </a:path>
              </a:pathLst>
            </a:custGeom>
            <a:solidFill>
              <a:srgbClr val="D7603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41" name="Rectangle 38"/>
            <p:cNvSpPr>
              <a:spLocks noChangeArrowheads="1"/>
            </p:cNvSpPr>
            <p:nvPr/>
          </p:nvSpPr>
          <p:spPr bwMode="auto">
            <a:xfrm>
              <a:off x="7197725" y="5614988"/>
              <a:ext cx="180975" cy="338137"/>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42" name="Rectangle 39"/>
            <p:cNvSpPr>
              <a:spLocks noChangeArrowheads="1"/>
            </p:cNvSpPr>
            <p:nvPr/>
          </p:nvSpPr>
          <p:spPr bwMode="auto">
            <a:xfrm>
              <a:off x="7197725" y="5529263"/>
              <a:ext cx="180975" cy="96837"/>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21576">
            <a:off x="8292239" y="2014792"/>
            <a:ext cx="806624" cy="1129502"/>
          </a:xfrm>
          <a:prstGeom prst="rect">
            <a:avLst/>
          </a:prstGeom>
        </p:spPr>
      </p:pic>
      <p:sp>
        <p:nvSpPr>
          <p:cNvPr id="45" name="TextBox 3">
            <a:extLst>
              <a:ext uri="{FF2B5EF4-FFF2-40B4-BE49-F238E27FC236}">
                <a16:creationId xmlns:a16="http://schemas.microsoft.com/office/drawing/2014/main" id="{3B5B7095-0F67-4A16-8BB5-BE80E37FC8F4}"/>
              </a:ext>
            </a:extLst>
          </p:cNvPr>
          <p:cNvSpPr txBox="1">
            <a:spLocks noChangeArrowheads="1"/>
          </p:cNvSpPr>
          <p:nvPr/>
        </p:nvSpPr>
        <p:spPr bwMode="auto">
          <a:xfrm>
            <a:off x="1468112" y="350820"/>
            <a:ext cx="6855619" cy="1084912"/>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3750" b="1" u="sng" dirty="0" err="1">
                <a:solidFill>
                  <a:schemeClr val="accent6">
                    <a:lumMod val="75000"/>
                  </a:schemeClr>
                </a:solidFill>
                <a:latin typeface="Times New Roman" panose="02020603050405020304" pitchFamily="18" charset="0"/>
                <a:cs typeface="Times New Roman" panose="02020603050405020304" pitchFamily="18" charset="0"/>
              </a:rPr>
              <a:t>Mục</a:t>
            </a:r>
            <a:r>
              <a:rPr lang="en-US" altLang="en-US" sz="3750" b="1" u="sng"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3750" b="1" u="sng" dirty="0" err="1">
                <a:solidFill>
                  <a:schemeClr val="accent6">
                    <a:lumMod val="75000"/>
                  </a:schemeClr>
                </a:solidFill>
                <a:latin typeface="Times New Roman" panose="02020603050405020304" pitchFamily="18" charset="0"/>
                <a:cs typeface="Times New Roman" panose="02020603050405020304" pitchFamily="18" charset="0"/>
              </a:rPr>
              <a:t>tiêu</a:t>
            </a:r>
            <a:r>
              <a:rPr lang="en-US" altLang="en-US" sz="3750" b="1" u="sng"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3750" b="1" u="sng" dirty="0" err="1">
                <a:solidFill>
                  <a:schemeClr val="accent6">
                    <a:lumMod val="75000"/>
                  </a:schemeClr>
                </a:solidFill>
                <a:latin typeface="Times New Roman" panose="02020603050405020304" pitchFamily="18" charset="0"/>
                <a:cs typeface="Times New Roman" panose="02020603050405020304" pitchFamily="18" charset="0"/>
              </a:rPr>
              <a:t>bài</a:t>
            </a:r>
            <a:r>
              <a:rPr lang="en-US" altLang="en-US" sz="3750" b="1" u="sng"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3750" b="1" u="sng" dirty="0" err="1">
                <a:solidFill>
                  <a:schemeClr val="accent6">
                    <a:lumMod val="75000"/>
                  </a:schemeClr>
                </a:solidFill>
                <a:latin typeface="Times New Roman" panose="02020603050405020304" pitchFamily="18" charset="0"/>
                <a:cs typeface="Times New Roman" panose="02020603050405020304" pitchFamily="18" charset="0"/>
              </a:rPr>
              <a:t>học</a:t>
            </a:r>
            <a:endParaRPr lang="en-US" altLang="en-US" sz="2850" b="1" dirty="0">
              <a:solidFill>
                <a:schemeClr val="accent6">
                  <a:lumMod val="75000"/>
                </a:schemeClr>
              </a:solidFill>
              <a:latin typeface="Times New Roman" panose="02020603050405020304" pitchFamily="18" charset="0"/>
              <a:cs typeface="Times New Roman" panose="02020603050405020304" pitchFamily="18" charset="0"/>
            </a:endParaRPr>
          </a:p>
          <a:p>
            <a:pPr algn="ctr">
              <a:defRPr/>
            </a:pPr>
            <a:endParaRPr lang="en-US" altLang="en-US" sz="27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6" name="TextBox 4">
            <a:extLst>
              <a:ext uri="{FF2B5EF4-FFF2-40B4-BE49-F238E27FC236}">
                <a16:creationId xmlns:a16="http://schemas.microsoft.com/office/drawing/2014/main" id="{FFBC086E-0794-43FB-A4F5-E42A22133777}"/>
              </a:ext>
            </a:extLst>
          </p:cNvPr>
          <p:cNvSpPr txBox="1">
            <a:spLocks noChangeArrowheads="1"/>
          </p:cNvSpPr>
          <p:nvPr/>
        </p:nvSpPr>
        <p:spPr bwMode="auto">
          <a:xfrm>
            <a:off x="1109446" y="1151049"/>
            <a:ext cx="7572952" cy="1685846"/>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vi-VN" alt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400" b="1" i="1" dirty="0" err="1">
                <a:solidFill>
                  <a:schemeClr val="accent6">
                    <a:lumMod val="50000"/>
                  </a:schemeClr>
                </a:solidFill>
                <a:latin typeface="Times New Roman" panose="02020603050405020304" pitchFamily="18" charset="0"/>
                <a:cs typeface="Times New Roman" panose="02020603050405020304" pitchFamily="18" charset="0"/>
              </a:rPr>
              <a:t>Nhớ</a:t>
            </a:r>
            <a:r>
              <a:rPr lang="vi-VN" alt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lại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những mốc thời gian, những sự kiện lịch sử tiêu biểu nhất từ năm 1858 đến năm 1945 và ý nghĩa của những sự kiện lịch sử đó.</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6" presetClass="emph" presetSubtype="0" repeatCount="indefinite" fill="hold" nodeType="afterEffect">
                                  <p:stCondLst>
                                    <p:cond delay="0"/>
                                  </p:stCondLst>
                                  <p:childTnLst>
                                    <p:animScale>
                                      <p:cBhvr>
                                        <p:cTn id="23" dur="1000" fill="hold"/>
                                        <p:tgtEl>
                                          <p:spTgt spid="2"/>
                                        </p:tgtEl>
                                      </p:cBhvr>
                                      <p:by x="150000" y="150000"/>
                                    </p:animScale>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46">
                                            <p:txEl>
                                              <p:pRg st="0" end="0"/>
                                            </p:txEl>
                                          </p:spTgt>
                                        </p:tgtEl>
                                        <p:attrNameLst>
                                          <p:attrName>style.visibility</p:attrName>
                                        </p:attrNameLst>
                                      </p:cBhvr>
                                      <p:to>
                                        <p:strVal val="visible"/>
                                      </p:to>
                                    </p:set>
                                    <p:animEffect transition="in" filter="randombar(horizontal)">
                                      <p:cBhvr>
                                        <p:cTn id="28"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4"/>
          <p:cNvSpPr>
            <a:spLocks noChangeArrowheads="1"/>
          </p:cNvSpPr>
          <p:nvPr/>
        </p:nvSpPr>
        <p:spPr bwMode="auto">
          <a:xfrm>
            <a:off x="596768" y="830546"/>
            <a:ext cx="8393228" cy="3837707"/>
          </a:xfrm>
          <a:prstGeom prst="verticalScroll">
            <a:avLst>
              <a:gd name="adj" fmla="val 12500"/>
            </a:avLst>
          </a:prstGeom>
          <a:gradFill rotWithShape="1">
            <a:gsLst>
              <a:gs pos="0">
                <a:srgbClr val="00FF00"/>
              </a:gs>
              <a:gs pos="100000">
                <a:srgbClr val="FFFF66"/>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lnSpc>
                <a:spcPct val="150000"/>
              </a:lnSpc>
            </a:pPr>
            <a:r>
              <a:rPr lang="en-US" sz="2000" dirty="0">
                <a:latin typeface="Times New Roman" panose="02020603050405020304" pitchFamily="18" charset="0"/>
                <a:cs typeface="Times New Roman" panose="02020603050405020304" pitchFamily="18" charset="0"/>
              </a:rPr>
              <a:t>    </a:t>
            </a:r>
          </a:p>
          <a:p>
            <a:pPr algn="just">
              <a:lnSpc>
                <a:spcPct val="150000"/>
              </a:lnSpc>
            </a:pPr>
            <a:r>
              <a:rPr lang="en-US" sz="2000" dirty="0">
                <a:latin typeface="Times New Roman" panose="02020603050405020304" pitchFamily="18" charset="0"/>
                <a:cs typeface="Times New Roman" panose="02020603050405020304" pitchFamily="18" charset="0"/>
              </a:rPr>
              <a:t>   Năm 1860 , giữa lúc nghĩa quân Trương Định đang giành thắng lợi, </a:t>
            </a:r>
          </a:p>
          <a:p>
            <a:pPr algn="just">
              <a:lnSpc>
                <a:spcPct val="150000"/>
              </a:lnSpc>
            </a:pPr>
            <a:r>
              <a:rPr lang="en-US" sz="2000" dirty="0">
                <a:latin typeface="Times New Roman" panose="02020603050405020304" pitchFamily="18" charset="0"/>
                <a:cs typeface="Times New Roman" panose="02020603050405020304" pitchFamily="18" charset="0"/>
              </a:rPr>
              <a:t>thì triều đình nhà Nguyễn kí hòa ước ,nhường ba tỉnh miền Tây Nam Kì </a:t>
            </a:r>
          </a:p>
          <a:p>
            <a:pPr algn="just">
              <a:lnSpc>
                <a:spcPct val="150000"/>
              </a:lnSpc>
            </a:pPr>
            <a:r>
              <a:rPr lang="en-US" sz="2000" dirty="0">
                <a:latin typeface="Times New Roman" panose="02020603050405020304" pitchFamily="18" charset="0"/>
                <a:cs typeface="Times New Roman" panose="02020603050405020304" pitchFamily="18" charset="0"/>
              </a:rPr>
              <a:t>cho thực dân Pháp,Triều đình ra lệnh cho Trương Định phải giải tán </a:t>
            </a:r>
          </a:p>
          <a:p>
            <a:pPr algn="just">
              <a:lnSpc>
                <a:spcPct val="150000"/>
              </a:lnSpc>
            </a:pPr>
            <a:r>
              <a:rPr lang="en-US" sz="2000" dirty="0">
                <a:latin typeface="Times New Roman" panose="02020603050405020304" pitchFamily="18" charset="0"/>
                <a:cs typeface="Times New Roman" panose="02020603050405020304" pitchFamily="18" charset="0"/>
              </a:rPr>
              <a:t>lực kháng chiến và đi nhận chức Lãnh binh ở Huế.</a:t>
            </a:r>
          </a:p>
          <a:p>
            <a:pPr algn="just">
              <a:lnSpc>
                <a:spcPct val="150000"/>
              </a:lnSpc>
            </a:pPr>
            <a:r>
              <a:rPr lang="en-US" sz="2000" dirty="0">
                <a:latin typeface="Times New Roman" panose="02020603050405020304" pitchFamily="18" charset="0"/>
                <a:cs typeface="Times New Roman" panose="02020603050405020304" pitchFamily="18" charset="0"/>
              </a:rPr>
              <a:t>    Trong lúc Trương Định đang băn khoăn không biết nên đi hay nên </a:t>
            </a:r>
          </a:p>
          <a:p>
            <a:pPr algn="just">
              <a:lnSpc>
                <a:spcPct val="150000"/>
              </a:lnSpc>
            </a:pPr>
            <a:r>
              <a:rPr lang="en-US" sz="2000" dirty="0">
                <a:latin typeface="Times New Roman" panose="02020603050405020304" pitchFamily="18" charset="0"/>
                <a:cs typeface="Times New Roman" panose="02020603050405020304" pitchFamily="18" charset="0"/>
              </a:rPr>
              <a:t>ở,thì nhân dân đã suy tôn ông là:”BìnhTây Đại nguyên soái.”</a:t>
            </a:r>
          </a:p>
          <a:p>
            <a:pPr algn="just">
              <a:lnSpc>
                <a:spcPct val="150000"/>
              </a:lnSpc>
            </a:pPr>
            <a:r>
              <a:rPr lang="en-US" sz="2000" dirty="0">
                <a:latin typeface="Times New Roman" panose="02020603050405020304" pitchFamily="18" charset="0"/>
                <a:cs typeface="Times New Roman" panose="02020603050405020304" pitchFamily="18" charset="0"/>
              </a:rPr>
              <a:t>     Ông đã kiên quyết ở lại cùng nhân dân chống quân xâm lược.</a:t>
            </a: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sp>
        <p:nvSpPr>
          <p:cNvPr id="6" name="Line 5"/>
          <p:cNvSpPr>
            <a:spLocks noChangeShapeType="1"/>
          </p:cNvSpPr>
          <p:nvPr/>
        </p:nvSpPr>
        <p:spPr bwMode="auto">
          <a:xfrm>
            <a:off x="1828404" y="1664970"/>
            <a:ext cx="613806"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7" name="Line 6"/>
          <p:cNvSpPr>
            <a:spLocks noChangeShapeType="1"/>
          </p:cNvSpPr>
          <p:nvPr/>
        </p:nvSpPr>
        <p:spPr bwMode="auto">
          <a:xfrm flipV="1">
            <a:off x="7192868" y="2122170"/>
            <a:ext cx="1295812"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8" name="Line 7"/>
          <p:cNvSpPr>
            <a:spLocks noChangeShapeType="1"/>
          </p:cNvSpPr>
          <p:nvPr/>
        </p:nvSpPr>
        <p:spPr bwMode="auto">
          <a:xfrm>
            <a:off x="5804906" y="3021330"/>
            <a:ext cx="409204"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mc:AlternateContent xmlns:mc="http://schemas.openxmlformats.org/markup-compatibility/2006" xmlns:p14="http://schemas.microsoft.com/office/powerpoint/2010/main">
        <mc:Choice Requires="p14">
          <p:contentPart p14:bwMode="auto" r:id="rId3">
            <p14:nvContentPartPr>
              <p14:cNvPr id="9" name="Ink 8"/>
              <p14:cNvContentPartPr>
                <a14:cpLocks xmlns:a14="http://schemas.microsoft.com/office/drawing/2010/main" noRot="1" noChangeAspect="1" noEditPoints="1" noChangeArrowheads="1" noChangeShapeType="1"/>
              </p14:cNvContentPartPr>
              <p14:nvPr/>
            </p14:nvContentPartPr>
            <p14:xfrm>
              <a:off x="4467941" y="1414463"/>
              <a:ext cx="45719" cy="1191"/>
            </p14:xfrm>
          </p:contentPart>
        </mc:Choice>
        <mc:Fallback xmlns="">
          <p:pic>
            <p:nvPicPr>
              <p:cNvPr id="9" name="Ink 8"/>
              <p:cNvPicPr>
                <a:picLocks noRot="1" noChangeAspect="1" noEditPoints="1" noChangeArrowheads="1" noChangeShapeType="1"/>
              </p:cNvPicPr>
              <p:nvPr/>
            </p:nvPicPr>
            <p:blipFill>
              <a:blip r:embed="rId5"/>
              <a:stretch>
                <a:fillRect/>
              </a:stretch>
            </p:blipFill>
            <p:spPr>
              <a:xfrm>
                <a:off x="2227710" y="1356104"/>
                <a:ext cx="4526181" cy="117909"/>
              </a:xfrm>
              <a:prstGeom prst="rect">
                <a:avLst/>
              </a:prstGeom>
            </p:spPr>
          </p:pic>
        </mc:Fallback>
      </mc:AlternateContent>
      <p:sp>
        <p:nvSpPr>
          <p:cNvPr id="3" name="Rectangle 2"/>
          <p:cNvSpPr/>
          <p:nvPr/>
        </p:nvSpPr>
        <p:spPr>
          <a:xfrm>
            <a:off x="1722120" y="65374"/>
            <a:ext cx="7033260" cy="400110"/>
          </a:xfrm>
          <a:prstGeom prst="rect">
            <a:avLst/>
          </a:prstGeom>
        </p:spPr>
        <p:txBody>
          <a:bodyPr wrap="square">
            <a:spAutoFit/>
          </a:bodyPr>
          <a:lstStyle/>
          <a:p>
            <a:pPr algn="ctr"/>
            <a:r>
              <a:rPr lang="en-US" sz="2000" b="1" i="1" dirty="0">
                <a:solidFill>
                  <a:srgbClr val="DF0303"/>
                </a:solidFill>
                <a:latin typeface="Times New Roman" panose="02020603050405020304" pitchFamily="18" charset="0"/>
                <a:cs typeface="Times New Roman" panose="02020603050405020304" pitchFamily="18" charset="0"/>
              </a:rPr>
              <a:t>Tìm điểm chưa hợp lí trong mỗi câu chuyện lịch sử dưới đây?</a:t>
            </a:r>
          </a:p>
        </p:txBody>
      </p:sp>
    </p:spTree>
    <p:extLst>
      <p:ext uri="{BB962C8B-B14F-4D97-AF65-F5344CB8AC3E}">
        <p14:creationId xmlns:p14="http://schemas.microsoft.com/office/powerpoint/2010/main" val="295211265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1+#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0"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4"/>
          <p:cNvSpPr>
            <a:spLocks noChangeArrowheads="1"/>
          </p:cNvSpPr>
          <p:nvPr/>
        </p:nvSpPr>
        <p:spPr bwMode="auto">
          <a:xfrm>
            <a:off x="423513" y="761966"/>
            <a:ext cx="8720487" cy="3837707"/>
          </a:xfrm>
          <a:prstGeom prst="verticalScroll">
            <a:avLst>
              <a:gd name="adj" fmla="val 12500"/>
            </a:avLst>
          </a:prstGeom>
          <a:gradFill rotWithShape="1">
            <a:gsLst>
              <a:gs pos="0">
                <a:srgbClr val="00FF00"/>
              </a:gs>
              <a:gs pos="100000">
                <a:srgbClr val="FFFF66"/>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lnSpc>
                <a:spcPct val="150000"/>
              </a:lnSpc>
            </a:pPr>
            <a:r>
              <a:rPr lang="en-US" sz="2000" dirty="0">
                <a:latin typeface="Times New Roman" panose="02020603050405020304" pitchFamily="18" charset="0"/>
                <a:cs typeface="Times New Roman" panose="02020603050405020304" pitchFamily="18" charset="0"/>
              </a:rPr>
              <a:t>    </a:t>
            </a:r>
          </a:p>
          <a:p>
            <a:pPr algn="just">
              <a:lnSpc>
                <a:spcPct val="150000"/>
              </a:lnSpc>
            </a:pPr>
            <a:r>
              <a:rPr lang="en-US" sz="2000" dirty="0">
                <a:latin typeface="Times New Roman" panose="02020603050405020304" pitchFamily="18" charset="0"/>
                <a:cs typeface="Times New Roman" panose="02020603050405020304" pitchFamily="18" charset="0"/>
              </a:rPr>
              <a:t>   Năm</a:t>
            </a:r>
            <a:r>
              <a:rPr lang="en-US" sz="2000" dirty="0">
                <a:solidFill>
                  <a:srgbClr val="FF0000"/>
                </a:solidFill>
                <a:latin typeface="Times New Roman" panose="02020603050405020304" pitchFamily="18" charset="0"/>
                <a:cs typeface="Times New Roman" panose="02020603050405020304" pitchFamily="18" charset="0"/>
              </a:rPr>
              <a:t> 1862 </a:t>
            </a:r>
            <a:r>
              <a:rPr lang="en-US" sz="2000" dirty="0">
                <a:latin typeface="Times New Roman" panose="02020603050405020304" pitchFamily="18" charset="0"/>
                <a:cs typeface="Times New Roman" panose="02020603050405020304" pitchFamily="18" charset="0"/>
              </a:rPr>
              <a:t>, giữa lúc nghĩa quân Trương Định đang giành thắng lợi, </a:t>
            </a:r>
          </a:p>
          <a:p>
            <a:pPr algn="just">
              <a:lnSpc>
                <a:spcPct val="150000"/>
              </a:lnSpc>
            </a:pPr>
            <a:r>
              <a:rPr lang="en-US" sz="2000" dirty="0">
                <a:latin typeface="Times New Roman" panose="02020603050405020304" pitchFamily="18" charset="0"/>
                <a:cs typeface="Times New Roman" panose="02020603050405020304" pitchFamily="18" charset="0"/>
              </a:rPr>
              <a:t>thì triều đình nhà Nguyễn kí hòa ước ,nhường ba tỉnh miền </a:t>
            </a:r>
            <a:r>
              <a:rPr lang="en-US" sz="2000" dirty="0">
                <a:solidFill>
                  <a:srgbClr val="FF0000"/>
                </a:solidFill>
                <a:latin typeface="Times New Roman" panose="02020603050405020304" pitchFamily="18" charset="0"/>
                <a:cs typeface="Times New Roman" panose="02020603050405020304" pitchFamily="18" charset="0"/>
              </a:rPr>
              <a:t>Đông Nam Kì </a:t>
            </a:r>
          </a:p>
          <a:p>
            <a:pPr algn="just">
              <a:lnSpc>
                <a:spcPct val="150000"/>
              </a:lnSpc>
            </a:pPr>
            <a:r>
              <a:rPr lang="en-US" sz="2000" dirty="0">
                <a:latin typeface="Times New Roman" panose="02020603050405020304" pitchFamily="18" charset="0"/>
                <a:cs typeface="Times New Roman" panose="02020603050405020304" pitchFamily="18" charset="0"/>
              </a:rPr>
              <a:t>cho thực dân Pháp,Triều đình ra lệnh cho Trương Định phải giải tán </a:t>
            </a:r>
          </a:p>
          <a:p>
            <a:pPr algn="just">
              <a:lnSpc>
                <a:spcPct val="150000"/>
              </a:lnSpc>
            </a:pPr>
            <a:r>
              <a:rPr lang="en-US" sz="2000" dirty="0">
                <a:latin typeface="Times New Roman" panose="02020603050405020304" pitchFamily="18" charset="0"/>
                <a:cs typeface="Times New Roman" panose="02020603050405020304" pitchFamily="18" charset="0"/>
              </a:rPr>
              <a:t>lực kháng chiến và đi nhận chức Lãnh binh ở </a:t>
            </a:r>
            <a:r>
              <a:rPr lang="en-US" sz="2000" dirty="0">
                <a:solidFill>
                  <a:srgbClr val="FF0000"/>
                </a:solidFill>
                <a:latin typeface="Times New Roman" panose="02020603050405020304" pitchFamily="18" charset="0"/>
                <a:cs typeface="Times New Roman" panose="02020603050405020304" pitchFamily="18" charset="0"/>
              </a:rPr>
              <a:t>An Giang</a:t>
            </a:r>
            <a:r>
              <a:rPr lang="en-US" sz="2000" dirty="0">
                <a:latin typeface="Times New Roman" panose="02020603050405020304" pitchFamily="18" charset="0"/>
                <a:cs typeface="Times New Roman" panose="02020603050405020304" pitchFamily="18" charset="0"/>
              </a:rPr>
              <a:t>.</a:t>
            </a:r>
          </a:p>
          <a:p>
            <a:pPr algn="just">
              <a:lnSpc>
                <a:spcPct val="150000"/>
              </a:lnSpc>
            </a:pPr>
            <a:r>
              <a:rPr lang="en-US" sz="2000" dirty="0">
                <a:latin typeface="Times New Roman" panose="02020603050405020304" pitchFamily="18" charset="0"/>
                <a:cs typeface="Times New Roman" panose="02020603050405020304" pitchFamily="18" charset="0"/>
              </a:rPr>
              <a:t>    Trong lúc Trương Định đang băn khoăn không biết nên đi hay nên ở,</a:t>
            </a:r>
          </a:p>
          <a:p>
            <a:pPr algn="just">
              <a:lnSpc>
                <a:spcPct val="150000"/>
              </a:lnSpc>
            </a:pPr>
            <a:r>
              <a:rPr lang="en-US" sz="2000" dirty="0">
                <a:latin typeface="Times New Roman" panose="02020603050405020304" pitchFamily="18" charset="0"/>
                <a:cs typeface="Times New Roman" panose="02020603050405020304" pitchFamily="18" charset="0"/>
              </a:rPr>
              <a:t>thì nhân dân đã suy tôn ông là:”BìnhTây Đại nguyên soái.”</a:t>
            </a:r>
          </a:p>
          <a:p>
            <a:pPr algn="just">
              <a:lnSpc>
                <a:spcPct val="150000"/>
              </a:lnSpc>
            </a:pPr>
            <a:r>
              <a:rPr lang="en-US" sz="2000" dirty="0">
                <a:latin typeface="Times New Roman" panose="02020603050405020304" pitchFamily="18" charset="0"/>
                <a:cs typeface="Times New Roman" panose="02020603050405020304" pitchFamily="18" charset="0"/>
              </a:rPr>
              <a:t>     Ông đã kiên quyết ở lại cùng nhân dân chống quân xâm lược.</a:t>
            </a: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sp>
        <p:nvSpPr>
          <p:cNvPr id="6" name="Line 5"/>
          <p:cNvSpPr>
            <a:spLocks noChangeShapeType="1"/>
          </p:cNvSpPr>
          <p:nvPr/>
        </p:nvSpPr>
        <p:spPr bwMode="auto">
          <a:xfrm>
            <a:off x="1722120" y="1604010"/>
            <a:ext cx="613806"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7" name="Line 6"/>
          <p:cNvSpPr>
            <a:spLocks noChangeShapeType="1"/>
          </p:cNvSpPr>
          <p:nvPr/>
        </p:nvSpPr>
        <p:spPr bwMode="auto">
          <a:xfrm flipV="1">
            <a:off x="7192868" y="2122170"/>
            <a:ext cx="1295812"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8" name="Line 7"/>
          <p:cNvSpPr>
            <a:spLocks noChangeShapeType="1"/>
          </p:cNvSpPr>
          <p:nvPr/>
        </p:nvSpPr>
        <p:spPr bwMode="auto">
          <a:xfrm>
            <a:off x="5622026" y="2975610"/>
            <a:ext cx="900694"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3">
            <p14:nvContentPartPr>
              <p14:cNvPr id="9" name="Ink 8"/>
              <p14:cNvContentPartPr>
                <a14:cpLocks xmlns:a14="http://schemas.microsoft.com/office/drawing/2010/main" noRot="1" noChangeAspect="1" noEditPoints="1" noChangeArrowheads="1" noChangeShapeType="1"/>
              </p14:cNvContentPartPr>
              <p14:nvPr/>
            </p14:nvContentPartPr>
            <p14:xfrm>
              <a:off x="4467941" y="1414463"/>
              <a:ext cx="45719" cy="1191"/>
            </p14:xfrm>
          </p:contentPart>
        </mc:Choice>
        <mc:Fallback>
          <p:pic>
            <p:nvPicPr>
              <p:cNvPr id="9" name="Ink 8"/>
              <p:cNvPicPr>
                <a:picLocks noRot="1" noChangeAspect="1" noEditPoints="1" noChangeArrowheads="1" noChangeShapeType="1"/>
              </p:cNvPicPr>
              <p:nvPr/>
            </p:nvPicPr>
            <p:blipFill>
              <a:blip r:embed="rId4"/>
              <a:stretch>
                <a:fillRect/>
              </a:stretch>
            </p:blipFill>
            <p:spPr>
              <a:xfrm>
                <a:off x="0" y="-2147483648"/>
                <a:ext cx="360" cy="0"/>
              </a:xfrm>
              <a:prstGeom prst="rect">
                <a:avLst/>
              </a:prstGeom>
            </p:spPr>
          </p:pic>
        </mc:Fallback>
      </mc:AlternateContent>
      <p:sp>
        <p:nvSpPr>
          <p:cNvPr id="3" name="Rectangle 2"/>
          <p:cNvSpPr/>
          <p:nvPr/>
        </p:nvSpPr>
        <p:spPr>
          <a:xfrm>
            <a:off x="1722120" y="65374"/>
            <a:ext cx="7033260" cy="400110"/>
          </a:xfrm>
          <a:prstGeom prst="rect">
            <a:avLst/>
          </a:prstGeom>
        </p:spPr>
        <p:txBody>
          <a:bodyPr wrap="square">
            <a:spAutoFit/>
          </a:bodyPr>
          <a:lstStyle/>
          <a:p>
            <a:pPr algn="ctr"/>
            <a:r>
              <a:rPr lang="en-US" sz="2000" b="1" dirty="0">
                <a:solidFill>
                  <a:srgbClr val="DF0303"/>
                </a:solidFill>
                <a:latin typeface="Times New Roman" panose="02020603050405020304" pitchFamily="18" charset="0"/>
                <a:cs typeface="Times New Roman" panose="02020603050405020304" pitchFamily="18" charset="0"/>
              </a:rPr>
              <a:t>Tìm điểm chưa hợp lí trong mỗi câu chuyện lịch sử dưới đây?</a:t>
            </a:r>
          </a:p>
        </p:txBody>
      </p:sp>
    </p:spTree>
    <p:extLst>
      <p:ext uri="{BB962C8B-B14F-4D97-AF65-F5344CB8AC3E}">
        <p14:creationId xmlns:p14="http://schemas.microsoft.com/office/powerpoint/2010/main" val="39795982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4"/>
          <p:cNvSpPr>
            <a:spLocks noChangeArrowheads="1"/>
          </p:cNvSpPr>
          <p:nvPr/>
        </p:nvSpPr>
        <p:spPr bwMode="auto">
          <a:xfrm>
            <a:off x="596768" y="784860"/>
            <a:ext cx="8393228" cy="4274820"/>
          </a:xfrm>
          <a:prstGeom prst="verticalScroll">
            <a:avLst>
              <a:gd name="adj" fmla="val 12500"/>
            </a:avLst>
          </a:prstGeom>
          <a:gradFill rotWithShape="1">
            <a:gsLst>
              <a:gs pos="0">
                <a:srgbClr val="00FF00"/>
              </a:gs>
              <a:gs pos="100000">
                <a:srgbClr val="FFFF66"/>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US" sz="2000" dirty="0">
                <a:latin typeface="Times New Roman" panose="02020603050405020304" pitchFamily="18" charset="0"/>
                <a:cs typeface="Times New Roman" panose="02020603050405020304" pitchFamily="18" charset="0"/>
              </a:rPr>
              <a:t>   </a:t>
            </a:r>
          </a:p>
          <a:p>
            <a:pPr>
              <a:spcBef>
                <a:spcPct val="50000"/>
              </a:spcBef>
            </a:pPr>
            <a:r>
              <a:rPr lang="en-US" sz="2000" dirty="0">
                <a:latin typeface="Times New Roman" panose="02020603050405020304" pitchFamily="18" charset="0"/>
                <a:cs typeface="Times New Roman" panose="02020603050405020304" pitchFamily="18" charset="0"/>
              </a:rPr>
              <a:t>    Từ giữa năm 1929 nước ta ra đời bốn tổ chức cộng sản,nhưng lại </a:t>
            </a:r>
          </a:p>
          <a:p>
            <a:pPr>
              <a:spcBef>
                <a:spcPct val="50000"/>
              </a:spcBef>
            </a:pPr>
            <a:r>
              <a:rPr lang="en-US" sz="2000" dirty="0">
                <a:latin typeface="Times New Roman" panose="02020603050405020304" pitchFamily="18" charset="0"/>
                <a:cs typeface="Times New Roman" panose="02020603050405020304" pitchFamily="18" charset="0"/>
              </a:rPr>
              <a:t>hoạt động riêng lẻ. Để  tăng thêm sức mạnh của cách mạng cần phải </a:t>
            </a:r>
          </a:p>
          <a:p>
            <a:pPr>
              <a:spcBef>
                <a:spcPct val="50000"/>
              </a:spcBef>
            </a:pPr>
            <a:r>
              <a:rPr lang="en-US" sz="2000" dirty="0">
                <a:latin typeface="Times New Roman" panose="02020603050405020304" pitchFamily="18" charset="0"/>
                <a:cs typeface="Times New Roman" panose="02020603050405020304" pitchFamily="18" charset="0"/>
              </a:rPr>
              <a:t>hợp nhất các tổ chức cộng sản. Vào thời điểm này lãnh tụ Nguyễn Ái </a:t>
            </a:r>
          </a:p>
          <a:p>
            <a:pPr>
              <a:spcBef>
                <a:spcPct val="50000"/>
              </a:spcBef>
            </a:pPr>
            <a:r>
              <a:rPr lang="en-US" sz="2000" dirty="0">
                <a:latin typeface="Times New Roman" panose="02020603050405020304" pitchFamily="18" charset="0"/>
                <a:cs typeface="Times New Roman" panose="02020603050405020304" pitchFamily="18" charset="0"/>
              </a:rPr>
              <a:t>Quốc đang hoạt động ở Xiêm. Người đến Nhật Bản triệu tập đại biểu</a:t>
            </a:r>
          </a:p>
          <a:p>
            <a:pPr>
              <a:spcBef>
                <a:spcPct val="50000"/>
              </a:spcBef>
            </a:pPr>
            <a:r>
              <a:rPr lang="en-US" sz="2000" dirty="0">
                <a:latin typeface="Times New Roman" panose="02020603050405020304" pitchFamily="18" charset="0"/>
                <a:cs typeface="Times New Roman" panose="02020603050405020304" pitchFamily="18" charset="0"/>
              </a:rPr>
              <a:t>các tổ chức cộng sản bàn việc thống nhất lực lượng.</a:t>
            </a:r>
          </a:p>
          <a:p>
            <a:pPr>
              <a:spcBef>
                <a:spcPct val="50000"/>
              </a:spcBef>
            </a:pPr>
            <a:r>
              <a:rPr lang="en-US" sz="2000" dirty="0">
                <a:latin typeface="Times New Roman" panose="02020603050405020304" pitchFamily="18" charset="0"/>
                <a:cs typeface="Times New Roman" panose="02020603050405020304" pitchFamily="18" charset="0"/>
              </a:rPr>
              <a:t>    Đầu xuân 1931,  dưới sự chủ trì của Nguyễn Ái Quốc hội nghị hợp </a:t>
            </a:r>
          </a:p>
          <a:p>
            <a:pPr>
              <a:spcBef>
                <a:spcPct val="50000"/>
              </a:spcBef>
            </a:pPr>
            <a:r>
              <a:rPr lang="en-US" sz="2000" dirty="0">
                <a:latin typeface="Times New Roman" panose="02020603050405020304" pitchFamily="18" charset="0"/>
                <a:cs typeface="Times New Roman" panose="02020603050405020304" pitchFamily="18" charset="0"/>
              </a:rPr>
              <a:t>nhất các tổ chức cộng sản được tiến hành và lấy tên đảng là Đảng </a:t>
            </a:r>
          </a:p>
          <a:p>
            <a:pPr>
              <a:spcBef>
                <a:spcPct val="50000"/>
              </a:spcBef>
            </a:pPr>
            <a:r>
              <a:rPr lang="en-US" sz="2000" dirty="0">
                <a:latin typeface="Times New Roman" panose="02020603050405020304" pitchFamily="18" charset="0"/>
                <a:cs typeface="Times New Roman" panose="02020603050405020304" pitchFamily="18" charset="0"/>
              </a:rPr>
              <a:t>Cộng sản Việt Nam.</a:t>
            </a:r>
          </a:p>
        </p:txBody>
      </p:sp>
      <p:sp>
        <p:nvSpPr>
          <p:cNvPr id="3" name="Rectangle 2"/>
          <p:cNvSpPr/>
          <p:nvPr/>
        </p:nvSpPr>
        <p:spPr>
          <a:xfrm>
            <a:off x="1722120" y="65374"/>
            <a:ext cx="7033260" cy="400110"/>
          </a:xfrm>
          <a:prstGeom prst="rect">
            <a:avLst/>
          </a:prstGeom>
        </p:spPr>
        <p:txBody>
          <a:bodyPr wrap="square">
            <a:spAutoFit/>
          </a:bodyPr>
          <a:lstStyle/>
          <a:p>
            <a:pPr algn="ctr"/>
            <a:r>
              <a:rPr lang="en-US" sz="2000" b="1" dirty="0">
                <a:solidFill>
                  <a:srgbClr val="DF0303"/>
                </a:solidFill>
                <a:latin typeface="Times New Roman" panose="02020603050405020304" pitchFamily="18" charset="0"/>
                <a:cs typeface="Times New Roman" panose="02020603050405020304" pitchFamily="18" charset="0"/>
              </a:rPr>
              <a:t>Tìm điểm chưa hợp lí trong mỗi câu chuyện lịch sử dưới đây?</a:t>
            </a:r>
          </a:p>
        </p:txBody>
      </p:sp>
      <p:sp>
        <p:nvSpPr>
          <p:cNvPr id="11" name="Line 9"/>
          <p:cNvSpPr>
            <a:spLocks noChangeShapeType="1"/>
          </p:cNvSpPr>
          <p:nvPr/>
        </p:nvSpPr>
        <p:spPr bwMode="auto">
          <a:xfrm>
            <a:off x="4937760" y="1805940"/>
            <a:ext cx="34290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4" name="Line 11"/>
          <p:cNvSpPr>
            <a:spLocks noChangeShapeType="1"/>
          </p:cNvSpPr>
          <p:nvPr/>
        </p:nvSpPr>
        <p:spPr bwMode="auto">
          <a:xfrm>
            <a:off x="2545080" y="4095750"/>
            <a:ext cx="40005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5" name="Line 12"/>
          <p:cNvSpPr>
            <a:spLocks noChangeShapeType="1"/>
          </p:cNvSpPr>
          <p:nvPr/>
        </p:nvSpPr>
        <p:spPr bwMode="auto">
          <a:xfrm>
            <a:off x="5581650" y="3181350"/>
            <a:ext cx="85725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419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fill="hold"/>
                                        <p:tgtEl>
                                          <p:spTgt spid="15"/>
                                        </p:tgtEl>
                                        <p:attrNameLst>
                                          <p:attrName>ppt_x</p:attrName>
                                        </p:attrNameLst>
                                      </p:cBhvr>
                                      <p:tavLst>
                                        <p:tav tm="0">
                                          <p:val>
                                            <p:strVal val="0-#ppt_w/2"/>
                                          </p:val>
                                        </p:tav>
                                        <p:tav tm="100000">
                                          <p:val>
                                            <p:strVal val="#ppt_x"/>
                                          </p:val>
                                        </p:tav>
                                      </p:tavLst>
                                    </p:anim>
                                    <p:anim calcmode="lin" valueType="num">
                                      <p:cBhvr additive="base">
                                        <p:cTn id="14"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4"/>
          <p:cNvSpPr>
            <a:spLocks noChangeArrowheads="1"/>
          </p:cNvSpPr>
          <p:nvPr/>
        </p:nvSpPr>
        <p:spPr bwMode="auto">
          <a:xfrm>
            <a:off x="596768" y="784860"/>
            <a:ext cx="8393228" cy="4274820"/>
          </a:xfrm>
          <a:prstGeom prst="verticalScroll">
            <a:avLst>
              <a:gd name="adj" fmla="val 12500"/>
            </a:avLst>
          </a:prstGeom>
          <a:gradFill rotWithShape="1">
            <a:gsLst>
              <a:gs pos="0">
                <a:srgbClr val="00FF00"/>
              </a:gs>
              <a:gs pos="100000">
                <a:srgbClr val="FFFF66"/>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US" sz="2000" dirty="0">
                <a:latin typeface="Times New Roman" panose="02020603050405020304" pitchFamily="18" charset="0"/>
                <a:cs typeface="Times New Roman" panose="02020603050405020304" pitchFamily="18" charset="0"/>
              </a:rPr>
              <a:t>   </a:t>
            </a:r>
          </a:p>
          <a:p>
            <a:pPr>
              <a:spcBef>
                <a:spcPct val="50000"/>
              </a:spcBef>
            </a:pPr>
            <a:r>
              <a:rPr lang="en-US" sz="2000" dirty="0">
                <a:latin typeface="Times New Roman" panose="02020603050405020304" pitchFamily="18" charset="0"/>
                <a:cs typeface="Times New Roman" panose="02020603050405020304" pitchFamily="18" charset="0"/>
              </a:rPr>
              <a:t>    Từ giữa năm 1929 nước ta ra đời </a:t>
            </a:r>
            <a:r>
              <a:rPr lang="en-US" sz="2000" dirty="0">
                <a:solidFill>
                  <a:srgbClr val="FF0000"/>
                </a:solidFill>
                <a:latin typeface="Times New Roman" panose="02020603050405020304" pitchFamily="18" charset="0"/>
                <a:cs typeface="Times New Roman" panose="02020603050405020304" pitchFamily="18" charset="0"/>
              </a:rPr>
              <a:t>ba</a:t>
            </a:r>
            <a:r>
              <a:rPr lang="en-US" sz="2000" dirty="0">
                <a:latin typeface="Times New Roman" panose="02020603050405020304" pitchFamily="18" charset="0"/>
                <a:cs typeface="Times New Roman" panose="02020603050405020304" pitchFamily="18" charset="0"/>
              </a:rPr>
              <a:t> tổ chức cộng sản,nhưng lại </a:t>
            </a:r>
          </a:p>
          <a:p>
            <a:pPr>
              <a:spcBef>
                <a:spcPct val="50000"/>
              </a:spcBef>
            </a:pPr>
            <a:r>
              <a:rPr lang="en-US" sz="2000" dirty="0">
                <a:latin typeface="Times New Roman" panose="02020603050405020304" pitchFamily="18" charset="0"/>
                <a:cs typeface="Times New Roman" panose="02020603050405020304" pitchFamily="18" charset="0"/>
              </a:rPr>
              <a:t>hoạt động riêng lẻ. Để  tăng thêm sức mạnh của cách mạng cần phải </a:t>
            </a:r>
          </a:p>
          <a:p>
            <a:pPr>
              <a:spcBef>
                <a:spcPct val="50000"/>
              </a:spcBef>
            </a:pPr>
            <a:r>
              <a:rPr lang="en-US" sz="2000" dirty="0">
                <a:latin typeface="Times New Roman" panose="02020603050405020304" pitchFamily="18" charset="0"/>
                <a:cs typeface="Times New Roman" panose="02020603050405020304" pitchFamily="18" charset="0"/>
              </a:rPr>
              <a:t>hợp nhất các tổ chức cộng sản. Vào thời điểm này lãnh tụ Nguyễn Ái </a:t>
            </a:r>
          </a:p>
          <a:p>
            <a:pPr>
              <a:spcBef>
                <a:spcPct val="50000"/>
              </a:spcBef>
            </a:pPr>
            <a:r>
              <a:rPr lang="en-US" sz="2000" dirty="0">
                <a:latin typeface="Times New Roman" panose="02020603050405020304" pitchFamily="18" charset="0"/>
                <a:cs typeface="Times New Roman" panose="02020603050405020304" pitchFamily="18" charset="0"/>
              </a:rPr>
              <a:t>Quốc đang hoạt động ở Xiêm. Người đến </a:t>
            </a:r>
            <a:r>
              <a:rPr lang="en-US" sz="2000" dirty="0">
                <a:solidFill>
                  <a:srgbClr val="FF0000"/>
                </a:solidFill>
                <a:latin typeface="Times New Roman" panose="02020603050405020304" pitchFamily="18" charset="0"/>
                <a:cs typeface="Times New Roman" panose="02020603050405020304" pitchFamily="18" charset="0"/>
              </a:rPr>
              <a:t>Hồng Công </a:t>
            </a:r>
            <a:r>
              <a:rPr lang="en-US" sz="2000" dirty="0">
                <a:latin typeface="Times New Roman" panose="02020603050405020304" pitchFamily="18" charset="0"/>
                <a:cs typeface="Times New Roman" panose="02020603050405020304" pitchFamily="18" charset="0"/>
              </a:rPr>
              <a:t>triệu tập đại biểu</a:t>
            </a:r>
          </a:p>
          <a:p>
            <a:pPr>
              <a:spcBef>
                <a:spcPct val="50000"/>
              </a:spcBef>
            </a:pPr>
            <a:r>
              <a:rPr lang="en-US" sz="2000" dirty="0">
                <a:latin typeface="Times New Roman" panose="02020603050405020304" pitchFamily="18" charset="0"/>
                <a:cs typeface="Times New Roman" panose="02020603050405020304" pitchFamily="18" charset="0"/>
              </a:rPr>
              <a:t>các tổ chức cộng sản bàn việc thống nhất lực lượng.</a:t>
            </a:r>
          </a:p>
          <a:p>
            <a:pPr>
              <a:spcBef>
                <a:spcPct val="50000"/>
              </a:spcBef>
            </a:pPr>
            <a:r>
              <a:rPr lang="en-US" sz="2000" dirty="0">
                <a:latin typeface="Times New Roman" panose="02020603050405020304" pitchFamily="18" charset="0"/>
                <a:cs typeface="Times New Roman" panose="02020603050405020304" pitchFamily="18" charset="0"/>
              </a:rPr>
              <a:t>    Đầu xuân </a:t>
            </a:r>
            <a:r>
              <a:rPr lang="en-US" sz="2000" dirty="0">
                <a:solidFill>
                  <a:srgbClr val="FF0000"/>
                </a:solidFill>
                <a:latin typeface="Times New Roman" panose="02020603050405020304" pitchFamily="18" charset="0"/>
                <a:cs typeface="Times New Roman" panose="02020603050405020304" pitchFamily="18" charset="0"/>
              </a:rPr>
              <a:t>1930</a:t>
            </a:r>
            <a:r>
              <a:rPr lang="en-US" sz="2000" dirty="0">
                <a:latin typeface="Times New Roman" panose="02020603050405020304" pitchFamily="18" charset="0"/>
                <a:cs typeface="Times New Roman" panose="02020603050405020304" pitchFamily="18" charset="0"/>
              </a:rPr>
              <a:t>,  dưới sự chủ trì của Nguyễn Ái Quốc hội nghị hợp </a:t>
            </a:r>
          </a:p>
          <a:p>
            <a:pPr>
              <a:spcBef>
                <a:spcPct val="50000"/>
              </a:spcBef>
            </a:pPr>
            <a:r>
              <a:rPr lang="en-US" sz="2000" dirty="0">
                <a:latin typeface="Times New Roman" panose="02020603050405020304" pitchFamily="18" charset="0"/>
                <a:cs typeface="Times New Roman" panose="02020603050405020304" pitchFamily="18" charset="0"/>
              </a:rPr>
              <a:t>nhất các tổ chức cộng sản được tiến hành và lấy tên đảng là Đảng </a:t>
            </a:r>
          </a:p>
          <a:p>
            <a:pPr>
              <a:spcBef>
                <a:spcPct val="50000"/>
              </a:spcBef>
            </a:pPr>
            <a:r>
              <a:rPr lang="en-US" sz="2000" dirty="0">
                <a:latin typeface="Times New Roman" panose="02020603050405020304" pitchFamily="18" charset="0"/>
                <a:cs typeface="Times New Roman" panose="02020603050405020304" pitchFamily="18" charset="0"/>
              </a:rPr>
              <a:t>Cộng sản Việt Nam.</a:t>
            </a:r>
          </a:p>
        </p:txBody>
      </p:sp>
      <p:sp>
        <p:nvSpPr>
          <p:cNvPr id="3" name="Rectangle 2"/>
          <p:cNvSpPr/>
          <p:nvPr/>
        </p:nvSpPr>
        <p:spPr>
          <a:xfrm>
            <a:off x="1722120" y="65374"/>
            <a:ext cx="7033260" cy="400110"/>
          </a:xfrm>
          <a:prstGeom prst="rect">
            <a:avLst/>
          </a:prstGeom>
        </p:spPr>
        <p:txBody>
          <a:bodyPr wrap="square">
            <a:spAutoFit/>
          </a:bodyPr>
          <a:lstStyle/>
          <a:p>
            <a:pPr algn="ctr"/>
            <a:r>
              <a:rPr lang="en-US" sz="2000" b="1" dirty="0">
                <a:solidFill>
                  <a:srgbClr val="DF0303"/>
                </a:solidFill>
                <a:latin typeface="Times New Roman" panose="02020603050405020304" pitchFamily="18" charset="0"/>
                <a:cs typeface="Times New Roman" panose="02020603050405020304" pitchFamily="18" charset="0"/>
              </a:rPr>
              <a:t>Tìm điểm chưa hợp lí trong mỗi câu chuyện lịch sử dưới đây?</a:t>
            </a:r>
          </a:p>
        </p:txBody>
      </p:sp>
      <p:sp>
        <p:nvSpPr>
          <p:cNvPr id="11" name="Line 9"/>
          <p:cNvSpPr>
            <a:spLocks noChangeShapeType="1"/>
          </p:cNvSpPr>
          <p:nvPr/>
        </p:nvSpPr>
        <p:spPr bwMode="auto">
          <a:xfrm>
            <a:off x="4861560" y="1805940"/>
            <a:ext cx="34290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4" name="Line 11"/>
          <p:cNvSpPr>
            <a:spLocks noChangeShapeType="1"/>
          </p:cNvSpPr>
          <p:nvPr/>
        </p:nvSpPr>
        <p:spPr bwMode="auto">
          <a:xfrm>
            <a:off x="2545080" y="4095750"/>
            <a:ext cx="40005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5" name="Line 12"/>
          <p:cNvSpPr>
            <a:spLocks noChangeShapeType="1"/>
          </p:cNvSpPr>
          <p:nvPr/>
        </p:nvSpPr>
        <p:spPr bwMode="auto">
          <a:xfrm>
            <a:off x="5566410" y="3181350"/>
            <a:ext cx="105537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48402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4"/>
          <p:cNvSpPr>
            <a:spLocks noChangeArrowheads="1"/>
          </p:cNvSpPr>
          <p:nvPr/>
        </p:nvSpPr>
        <p:spPr bwMode="auto">
          <a:xfrm>
            <a:off x="596768" y="784860"/>
            <a:ext cx="8393228" cy="4274820"/>
          </a:xfrm>
          <a:prstGeom prst="verticalScroll">
            <a:avLst>
              <a:gd name="adj" fmla="val 12500"/>
            </a:avLst>
          </a:prstGeom>
          <a:gradFill rotWithShape="1">
            <a:gsLst>
              <a:gs pos="0">
                <a:srgbClr val="00FF00"/>
              </a:gs>
              <a:gs pos="100000">
                <a:srgbClr val="FFFF66"/>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US" sz="2000" dirty="0">
                <a:solidFill>
                  <a:srgbClr val="0000FF"/>
                </a:solidFill>
                <a:latin typeface="Times New Roman" panose="02020603050405020304" pitchFamily="18" charset="0"/>
                <a:cs typeface="Times New Roman" panose="02020603050405020304" pitchFamily="18" charset="0"/>
              </a:rPr>
              <a:t>   Ngày 2 – 9 – 1954, Hà Nội tưng bừng trong màu đỏ, già trẻ, gái trai</a:t>
            </a:r>
          </a:p>
          <a:p>
            <a:pPr>
              <a:spcBef>
                <a:spcPct val="50000"/>
              </a:spcBef>
            </a:pPr>
            <a:r>
              <a:rPr lang="en-US" sz="2000" dirty="0">
                <a:solidFill>
                  <a:srgbClr val="0000FF"/>
                </a:solidFill>
                <a:latin typeface="Times New Roman" panose="02020603050405020304" pitchFamily="18" charset="0"/>
                <a:cs typeface="Times New Roman" panose="02020603050405020304" pitchFamily="18" charset="0"/>
              </a:rPr>
              <a:t> từ khắp ngả tiến về Quảng trường Nhà hát lớn.</a:t>
            </a:r>
          </a:p>
          <a:p>
            <a:pPr>
              <a:spcBef>
                <a:spcPct val="50000"/>
              </a:spcBef>
            </a:pPr>
            <a:r>
              <a:rPr lang="en-US" sz="2000" dirty="0">
                <a:solidFill>
                  <a:srgbClr val="0000FF"/>
                </a:solidFill>
                <a:latin typeface="Times New Roman" panose="02020603050405020304" pitchFamily="18" charset="0"/>
                <a:cs typeface="Times New Roman" panose="02020603050405020304" pitchFamily="18" charset="0"/>
              </a:rPr>
              <a:t>    Đúng 14 giờ Bác Hồ và các vị trong Chính phủ lâm thời bước lên </a:t>
            </a:r>
          </a:p>
          <a:p>
            <a:pPr>
              <a:spcBef>
                <a:spcPct val="50000"/>
              </a:spcBef>
            </a:pPr>
            <a:r>
              <a:rPr lang="en-US" sz="2000" dirty="0">
                <a:solidFill>
                  <a:srgbClr val="0000FF"/>
                </a:solidFill>
                <a:latin typeface="Times New Roman" panose="02020603050405020304" pitchFamily="18" charset="0"/>
                <a:cs typeface="Times New Roman" panose="02020603050405020304" pitchFamily="18" charset="0"/>
              </a:rPr>
              <a:t>lễ đài. Nhân dân vỗ tay hoan hô như sấm dậy. Bác ra hiệu im lặng và </a:t>
            </a:r>
          </a:p>
          <a:p>
            <a:pPr>
              <a:spcBef>
                <a:spcPct val="50000"/>
              </a:spcBef>
            </a:pPr>
            <a:r>
              <a:rPr lang="en-US" sz="2000" dirty="0">
                <a:solidFill>
                  <a:srgbClr val="0000FF"/>
                </a:solidFill>
                <a:latin typeface="Times New Roman" panose="02020603050405020304" pitchFamily="18" charset="0"/>
                <a:cs typeface="Times New Roman" panose="02020603050405020304" pitchFamily="18" charset="0"/>
              </a:rPr>
              <a:t>bắt đầu đọc tuyên ngôn Độc lập. Đọc đến nửa chừng, Bác dừng lại </a:t>
            </a:r>
          </a:p>
          <a:p>
            <a:pPr>
              <a:spcBef>
                <a:spcPct val="50000"/>
              </a:spcBef>
            </a:pPr>
            <a:r>
              <a:rPr lang="en-US" sz="2000" dirty="0">
                <a:solidFill>
                  <a:srgbClr val="0000FF"/>
                </a:solidFill>
                <a:latin typeface="Times New Roman" panose="02020603050405020304" pitchFamily="18" charset="0"/>
                <a:cs typeface="Times New Roman" panose="02020603050405020304" pitchFamily="18" charset="0"/>
              </a:rPr>
              <a:t>và hỏi “Tôi nói mọi người nghe rõ không”?</a:t>
            </a:r>
          </a:p>
          <a:p>
            <a:pPr>
              <a:spcBef>
                <a:spcPct val="50000"/>
              </a:spcBef>
            </a:pPr>
            <a:r>
              <a:rPr lang="en-US" sz="2000" dirty="0">
                <a:solidFill>
                  <a:srgbClr val="0000FF"/>
                </a:solidFill>
                <a:latin typeface="Times New Roman" panose="02020603050405020304" pitchFamily="18" charset="0"/>
                <a:cs typeface="Times New Roman" panose="02020603050405020304" pitchFamily="18" charset="0"/>
              </a:rPr>
              <a:t>   Hơn nửa triệu người cùng đáp, tiếng như sấm dậy: “Có”.</a:t>
            </a:r>
          </a:p>
        </p:txBody>
      </p:sp>
      <p:sp>
        <p:nvSpPr>
          <p:cNvPr id="3" name="Rectangle 2"/>
          <p:cNvSpPr/>
          <p:nvPr/>
        </p:nvSpPr>
        <p:spPr>
          <a:xfrm>
            <a:off x="1722120" y="65374"/>
            <a:ext cx="7033260" cy="400110"/>
          </a:xfrm>
          <a:prstGeom prst="rect">
            <a:avLst/>
          </a:prstGeom>
        </p:spPr>
        <p:txBody>
          <a:bodyPr wrap="square">
            <a:spAutoFit/>
          </a:bodyPr>
          <a:lstStyle/>
          <a:p>
            <a:pPr algn="ctr"/>
            <a:r>
              <a:rPr lang="en-US" sz="2000" b="1" dirty="0">
                <a:solidFill>
                  <a:srgbClr val="DF0303"/>
                </a:solidFill>
                <a:latin typeface="Times New Roman" panose="02020603050405020304" pitchFamily="18" charset="0"/>
                <a:cs typeface="Times New Roman" panose="02020603050405020304" pitchFamily="18" charset="0"/>
              </a:rPr>
              <a:t>Tìm điểm chưa hợp lí trong mỗi câu chuyện lịch sử dưới đây?</a:t>
            </a:r>
          </a:p>
        </p:txBody>
      </p:sp>
      <p:sp>
        <p:nvSpPr>
          <p:cNvPr id="10" name="Line 21"/>
          <p:cNvSpPr>
            <a:spLocks noChangeShapeType="1"/>
          </p:cNvSpPr>
          <p:nvPr/>
        </p:nvSpPr>
        <p:spPr bwMode="auto">
          <a:xfrm>
            <a:off x="4857750" y="2251710"/>
            <a:ext cx="108585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6" name="Line 22"/>
          <p:cNvSpPr>
            <a:spLocks noChangeShapeType="1"/>
          </p:cNvSpPr>
          <p:nvPr/>
        </p:nvSpPr>
        <p:spPr bwMode="auto">
          <a:xfrm>
            <a:off x="2712720" y="4103370"/>
            <a:ext cx="108585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7" name="Line 23"/>
          <p:cNvSpPr>
            <a:spLocks noChangeShapeType="1"/>
          </p:cNvSpPr>
          <p:nvPr/>
        </p:nvSpPr>
        <p:spPr bwMode="auto">
          <a:xfrm>
            <a:off x="2705100" y="1779270"/>
            <a:ext cx="51435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152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4"/>
          <p:cNvSpPr>
            <a:spLocks noChangeArrowheads="1"/>
          </p:cNvSpPr>
          <p:nvPr/>
        </p:nvSpPr>
        <p:spPr bwMode="auto">
          <a:xfrm>
            <a:off x="596768" y="784860"/>
            <a:ext cx="8393228" cy="4274820"/>
          </a:xfrm>
          <a:prstGeom prst="verticalScroll">
            <a:avLst>
              <a:gd name="adj" fmla="val 12500"/>
            </a:avLst>
          </a:prstGeom>
          <a:gradFill rotWithShape="1">
            <a:gsLst>
              <a:gs pos="0">
                <a:srgbClr val="00FF00"/>
              </a:gs>
              <a:gs pos="100000">
                <a:srgbClr val="FFFF66"/>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US" sz="2000" dirty="0">
                <a:solidFill>
                  <a:srgbClr val="0000FF"/>
                </a:solidFill>
              </a:rPr>
              <a:t>   Ngày 2 – 9 – </a:t>
            </a:r>
            <a:r>
              <a:rPr lang="en-US" sz="2000" dirty="0">
                <a:solidFill>
                  <a:srgbClr val="FF0000"/>
                </a:solidFill>
              </a:rPr>
              <a:t>1945</a:t>
            </a:r>
            <a:r>
              <a:rPr lang="en-US" sz="2000" dirty="0">
                <a:solidFill>
                  <a:srgbClr val="0000FF"/>
                </a:solidFill>
              </a:rPr>
              <a:t>, Hà Nội tưng bừng trong màu đỏ, già trẻ, gái trai</a:t>
            </a:r>
          </a:p>
          <a:p>
            <a:pPr>
              <a:spcBef>
                <a:spcPct val="50000"/>
              </a:spcBef>
            </a:pPr>
            <a:r>
              <a:rPr lang="en-US" sz="2000" dirty="0">
                <a:solidFill>
                  <a:srgbClr val="0000FF"/>
                </a:solidFill>
              </a:rPr>
              <a:t> từ khắp ngả tiến về Quảng trường </a:t>
            </a:r>
            <a:r>
              <a:rPr lang="en-US" sz="2000" dirty="0">
                <a:solidFill>
                  <a:srgbClr val="FF0000"/>
                </a:solidFill>
              </a:rPr>
              <a:t>Ba Đình.</a:t>
            </a:r>
          </a:p>
          <a:p>
            <a:pPr>
              <a:spcBef>
                <a:spcPct val="50000"/>
              </a:spcBef>
            </a:pPr>
            <a:r>
              <a:rPr lang="en-US" sz="2000" dirty="0">
                <a:solidFill>
                  <a:srgbClr val="0000FF"/>
                </a:solidFill>
              </a:rPr>
              <a:t>    Đúng 14 giờ Bác Hồ và các vị trong Chính phủ lâm thời bước lên </a:t>
            </a:r>
          </a:p>
          <a:p>
            <a:pPr>
              <a:spcBef>
                <a:spcPct val="50000"/>
              </a:spcBef>
            </a:pPr>
            <a:r>
              <a:rPr lang="en-US" sz="2000" dirty="0">
                <a:solidFill>
                  <a:srgbClr val="0000FF"/>
                </a:solidFill>
              </a:rPr>
              <a:t>lễ đài. Nhân dân vỗ tay hoan hô như sấm dậy. Bác ra hiệu im lặng và </a:t>
            </a:r>
          </a:p>
          <a:p>
            <a:pPr>
              <a:spcBef>
                <a:spcPct val="50000"/>
              </a:spcBef>
            </a:pPr>
            <a:r>
              <a:rPr lang="en-US" sz="2000" dirty="0">
                <a:solidFill>
                  <a:srgbClr val="0000FF"/>
                </a:solidFill>
              </a:rPr>
              <a:t>bắt đầu đọc tuyên ngôn Độc lập. Đọc đến nửa chừng, Bác dừng lại </a:t>
            </a:r>
          </a:p>
          <a:p>
            <a:pPr>
              <a:spcBef>
                <a:spcPct val="50000"/>
              </a:spcBef>
            </a:pPr>
            <a:r>
              <a:rPr lang="en-US" sz="2000" dirty="0">
                <a:solidFill>
                  <a:srgbClr val="0000FF"/>
                </a:solidFill>
              </a:rPr>
              <a:t>và hỏi “Tôi nói </a:t>
            </a:r>
            <a:r>
              <a:rPr lang="en-US" sz="2000" dirty="0">
                <a:solidFill>
                  <a:srgbClr val="FF0000"/>
                </a:solidFill>
              </a:rPr>
              <a:t>đồng bào </a:t>
            </a:r>
            <a:r>
              <a:rPr lang="en-US" sz="2000" dirty="0">
                <a:solidFill>
                  <a:srgbClr val="0000FF"/>
                </a:solidFill>
              </a:rPr>
              <a:t>nghe rõ không”?</a:t>
            </a:r>
          </a:p>
          <a:p>
            <a:pPr>
              <a:spcBef>
                <a:spcPct val="50000"/>
              </a:spcBef>
            </a:pPr>
            <a:r>
              <a:rPr lang="en-US" sz="2000" dirty="0">
                <a:solidFill>
                  <a:srgbClr val="0000FF"/>
                </a:solidFill>
              </a:rPr>
              <a:t>   Hơn nửa triệu người cùng đáp, tiếng như sấm dậy: “Có”.</a:t>
            </a:r>
          </a:p>
        </p:txBody>
      </p:sp>
      <p:sp>
        <p:nvSpPr>
          <p:cNvPr id="3" name="Rectangle 2"/>
          <p:cNvSpPr/>
          <p:nvPr/>
        </p:nvSpPr>
        <p:spPr>
          <a:xfrm>
            <a:off x="1722120" y="65374"/>
            <a:ext cx="7033260" cy="400110"/>
          </a:xfrm>
          <a:prstGeom prst="rect">
            <a:avLst/>
          </a:prstGeom>
        </p:spPr>
        <p:txBody>
          <a:bodyPr wrap="square">
            <a:spAutoFit/>
          </a:bodyPr>
          <a:lstStyle/>
          <a:p>
            <a:pPr algn="ctr"/>
            <a:r>
              <a:rPr lang="en-US" sz="2000" b="1" dirty="0">
                <a:solidFill>
                  <a:srgbClr val="DF0303"/>
                </a:solidFill>
                <a:latin typeface="Times New Roman" panose="02020603050405020304" pitchFamily="18" charset="0"/>
              </a:rPr>
              <a:t>Tìm điểm chưa hợp lí trong mỗi câu chuyện lịch sử dưới đây?</a:t>
            </a:r>
          </a:p>
        </p:txBody>
      </p:sp>
      <p:sp>
        <p:nvSpPr>
          <p:cNvPr id="10" name="Line 21"/>
          <p:cNvSpPr>
            <a:spLocks noChangeShapeType="1"/>
          </p:cNvSpPr>
          <p:nvPr/>
        </p:nvSpPr>
        <p:spPr bwMode="auto">
          <a:xfrm>
            <a:off x="4857750" y="2251710"/>
            <a:ext cx="79629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6" name="Line 22"/>
          <p:cNvSpPr>
            <a:spLocks noChangeShapeType="1"/>
          </p:cNvSpPr>
          <p:nvPr/>
        </p:nvSpPr>
        <p:spPr bwMode="auto">
          <a:xfrm>
            <a:off x="2712720" y="4103370"/>
            <a:ext cx="108585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 name="Line 23"/>
          <p:cNvSpPr>
            <a:spLocks noChangeShapeType="1"/>
          </p:cNvSpPr>
          <p:nvPr/>
        </p:nvSpPr>
        <p:spPr bwMode="auto">
          <a:xfrm>
            <a:off x="2705100" y="1779270"/>
            <a:ext cx="51435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Tree>
    <p:extLst>
      <p:ext uri="{BB962C8B-B14F-4D97-AF65-F5344CB8AC3E}">
        <p14:creationId xmlns:p14="http://schemas.microsoft.com/office/powerpoint/2010/main" val="13225807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 Box 5"/>
          <p:cNvSpPr txBox="1">
            <a:spLocks noChangeArrowheads="1"/>
          </p:cNvSpPr>
          <p:nvPr/>
        </p:nvSpPr>
        <p:spPr bwMode="auto">
          <a:xfrm>
            <a:off x="497844" y="686892"/>
            <a:ext cx="8623005" cy="5381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spcBef>
                <a:spcPct val="50000"/>
              </a:spcBef>
            </a:pPr>
            <a:r>
              <a:rPr lang="en-US" sz="2400" dirty="0">
                <a:solidFill>
                  <a:schemeClr val="accent2">
                    <a:lumMod val="75000"/>
                  </a:schemeClr>
                </a:solidFill>
                <a:latin typeface="Times New Roman" panose="02020603050405020304" pitchFamily="18" charset="0"/>
                <a:cs typeface="Times New Roman" panose="02020603050405020304" pitchFamily="18" charset="0"/>
              </a:rPr>
              <a:t>   Ngày nay để tưởng nhớ đến các sự kiện lịch sử  trọng đại của đất nước, tưởng nhớ các vị anh hùng của dân tộc. Một số địa danh của đất nước đã vinh dự được mang tên các anh hùng và sự kiện lịch sử như: Thành phố Hồ Chí Minh, đường Cách mạng Tháng Tám,đường Trương Định, trường học Nguyễn Ái Quốc, trường học mang tên Phan bội Châu, Nguyễn Trường Tộ,.... </a:t>
            </a:r>
          </a:p>
          <a:p>
            <a:pPr algn="just">
              <a:lnSpc>
                <a:spcPct val="150000"/>
              </a:lnSpc>
              <a:spcBef>
                <a:spcPct val="50000"/>
              </a:spcBef>
            </a:pPr>
            <a:br>
              <a:rPr lang="en-US" sz="2400" dirty="0">
                <a:solidFill>
                  <a:schemeClr val="accent2">
                    <a:lumMod val="75000"/>
                  </a:schemeClr>
                </a:solidFill>
                <a:latin typeface="Times New Roman" panose="02020603050405020304" pitchFamily="18" charset="0"/>
                <a:cs typeface="Times New Roman" panose="02020603050405020304" pitchFamily="18" charset="0"/>
              </a:rPr>
            </a:br>
            <a:endParaRPr lang="en-US" sz="2400" dirty="0">
              <a:solidFill>
                <a:schemeClr val="accent2">
                  <a:lumMod val="75000"/>
                </a:schemeClr>
              </a:solidFill>
              <a:latin typeface="Times New Roman" panose="02020603050405020304" pitchFamily="18" charset="0"/>
              <a:cs typeface="Times New Roman" panose="02020603050405020304" pitchFamily="18" charset="0"/>
            </a:endParaRPr>
          </a:p>
          <a:p>
            <a:pPr algn="just">
              <a:lnSpc>
                <a:spcPct val="150000"/>
              </a:lnSpc>
              <a:spcBef>
                <a:spcPct val="50000"/>
              </a:spcBef>
            </a:pPr>
            <a:endParaRPr lang="en-US" sz="24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32248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788" y="508000"/>
            <a:ext cx="4453467" cy="3340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4" descr="847669056_d8f23100b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51" y="508000"/>
            <a:ext cx="4453467" cy="33401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631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38" y="561534"/>
            <a:ext cx="3486150" cy="21453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500" y="2828484"/>
            <a:ext cx="3486150" cy="21453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940" y="609600"/>
            <a:ext cx="3754315" cy="21453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419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airplan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 y="508000"/>
            <a:ext cx="4523740" cy="3594758"/>
          </a:xfrm>
          <a:prstGeom prst="rect">
            <a:avLst/>
          </a:prstGeom>
        </p:spPr>
      </p:pic>
      <p:pic>
        <p:nvPicPr>
          <p:cNvPr id="7" name="Picture 6">
            <a:extLst>
              <a:ext uri="{FF2B5EF4-FFF2-40B4-BE49-F238E27FC236}">
                <a16:creationId xmlns:a16="http://schemas.microsoft.com/office/drawing/2014/main" id="{8AA499A6-B0C8-482E-8EAC-6319D10EC937}"/>
              </a:ext>
            </a:extLst>
          </p:cNvPr>
          <p:cNvPicPr>
            <a:picLocks noChangeAspect="1"/>
          </p:cNvPicPr>
          <p:nvPr/>
        </p:nvPicPr>
        <p:blipFill rotWithShape="1">
          <a:blip r:embed="rId4">
            <a:extLst>
              <a:ext uri="{28A0092B-C50C-407E-A947-70E740481C1C}">
                <a14:useLocalDpi xmlns:a14="http://schemas.microsoft.com/office/drawing/2010/main" val="0"/>
              </a:ext>
            </a:extLst>
          </a:blip>
          <a:srcRect l="8007" r="7536"/>
          <a:stretch/>
        </p:blipFill>
        <p:spPr>
          <a:xfrm>
            <a:off x="5230128" y="508000"/>
            <a:ext cx="4127499" cy="3594758"/>
          </a:xfrm>
          <a:prstGeom prst="rect">
            <a:avLst/>
          </a:prstGeom>
        </p:spPr>
      </p:pic>
    </p:spTree>
    <p:extLst>
      <p:ext uri="{BB962C8B-B14F-4D97-AF65-F5344CB8AC3E}">
        <p14:creationId xmlns:p14="http://schemas.microsoft.com/office/powerpoint/2010/main" val="7357048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293" descr="2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2292" descr="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3425" y="1841500"/>
            <a:ext cx="170815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hape 117"/>
          <p:cNvSpPr txBox="1">
            <a:spLocks/>
          </p:cNvSpPr>
          <p:nvPr/>
        </p:nvSpPr>
        <p:spPr bwMode="auto">
          <a:xfrm>
            <a:off x="990600" y="1841500"/>
            <a:ext cx="5029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sz="5400" b="1" dirty="0">
                <a:solidFill>
                  <a:srgbClr val="FF0000"/>
                </a:solidFill>
                <a:latin typeface="Times New Roman" pitchFamily="18" charset="0"/>
                <a:cs typeface="Times New Roman" pitchFamily="18" charset="0"/>
              </a:rPr>
              <a:t>KHỞI ĐỘNG</a:t>
            </a:r>
            <a:endParaRPr lang="en-US" altLang="en-US"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5521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4" descr="images1327834_3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750" y="508000"/>
            <a:ext cx="6343650" cy="3764364"/>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2286000" y="4450834"/>
            <a:ext cx="457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dirty="0">
                <a:solidFill>
                  <a:srgbClr val="000000"/>
                </a:solidFill>
                <a:latin typeface="Times New Roman" panose="02020603050405020304" pitchFamily="18" charset="0"/>
                <a:cs typeface="Times New Roman" panose="02020603050405020304" pitchFamily="18" charset="0"/>
              </a:rPr>
              <a:t>       ĐƯỜNG CÁCH MẠNG THÁNG TÁM</a:t>
            </a:r>
          </a:p>
        </p:txBody>
      </p:sp>
    </p:spTree>
    <p:extLst>
      <p:ext uri="{BB962C8B-B14F-4D97-AF65-F5344CB8AC3E}">
        <p14:creationId xmlns:p14="http://schemas.microsoft.com/office/powerpoint/2010/main" val="1388582766"/>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4" descr="21200811529_HoChiMinhStopov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023" y="447076"/>
            <a:ext cx="7418617" cy="3603929"/>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1961341" y="68858"/>
            <a:ext cx="59889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b="1" dirty="0">
                <a:solidFill>
                  <a:srgbClr val="002060"/>
                </a:solidFill>
                <a:latin typeface="Times New Roman" panose="02020603050405020304" pitchFamily="18" charset="0"/>
                <a:cs typeface="Times New Roman" panose="02020603050405020304" pitchFamily="18" charset="0"/>
              </a:rPr>
              <a:t>THÀNH PHỐ MANG TÊN BÁC – THÀNH PHỐ HỒ CHÍ MINH</a:t>
            </a:r>
          </a:p>
        </p:txBody>
      </p:sp>
    </p:spTree>
    <p:extLst>
      <p:ext uri="{BB962C8B-B14F-4D97-AF65-F5344CB8AC3E}">
        <p14:creationId xmlns:p14="http://schemas.microsoft.com/office/powerpoint/2010/main" val="3135684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 Box 4"/>
          <p:cNvSpPr txBox="1">
            <a:spLocks noChangeArrowheads="1"/>
          </p:cNvSpPr>
          <p:nvPr/>
        </p:nvSpPr>
        <p:spPr bwMode="auto">
          <a:xfrm>
            <a:off x="1520190" y="1219931"/>
            <a:ext cx="6922770" cy="131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sz="2800" b="1" i="1" dirty="0">
                <a:solidFill>
                  <a:schemeClr val="accent2">
                    <a:lumMod val="75000"/>
                  </a:schemeClr>
                </a:solidFill>
                <a:latin typeface="Times New Roman" panose="02020603050405020304" pitchFamily="18" charset="0"/>
                <a:cs typeface="Times New Roman" panose="02020603050405020304" pitchFamily="18" charset="0"/>
              </a:rPr>
              <a:t>Em thấy mình cần phải làm gì để xứng đáng với trang sử hào hùng của dân tộc ta?</a:t>
            </a:r>
          </a:p>
        </p:txBody>
      </p:sp>
      <p:sp>
        <p:nvSpPr>
          <p:cNvPr id="9" name="Text Box 7"/>
          <p:cNvSpPr txBox="1">
            <a:spLocks noChangeArrowheads="1"/>
          </p:cNvSpPr>
          <p:nvPr/>
        </p:nvSpPr>
        <p:spPr bwMode="auto">
          <a:xfrm>
            <a:off x="1520190" y="2548119"/>
            <a:ext cx="6529431" cy="131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sz="2800" b="1" i="1" dirty="0">
                <a:solidFill>
                  <a:schemeClr val="accent2">
                    <a:lumMod val="75000"/>
                  </a:schemeClr>
                </a:solidFill>
                <a:latin typeface="Times New Roman" panose="02020603050405020304" pitchFamily="18" charset="0"/>
                <a:cs typeface="Times New Roman" panose="02020603050405020304" pitchFamily="18" charset="0"/>
              </a:rPr>
              <a:t>Em học tập ở Bác Hồ kính yêu  những  đức tính gì?</a:t>
            </a:r>
          </a:p>
        </p:txBody>
      </p:sp>
      <p:sp>
        <p:nvSpPr>
          <p:cNvPr id="10" name="Rectangle 20"/>
          <p:cNvSpPr>
            <a:spLocks noChangeArrowheads="1"/>
          </p:cNvSpPr>
          <p:nvPr/>
        </p:nvSpPr>
        <p:spPr bwMode="auto">
          <a:xfrm>
            <a:off x="785259" y="1425955"/>
            <a:ext cx="6293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20000"/>
              </a:spcBef>
            </a:pPr>
            <a:r>
              <a:rPr lang="en-US" sz="2800" b="1" i="1" dirty="0">
                <a:solidFill>
                  <a:schemeClr val="accent2">
                    <a:lumMod val="75000"/>
                  </a:schemeClr>
                </a:solidFill>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15" name="Rectangle 25"/>
          <p:cNvSpPr>
            <a:spLocks noChangeArrowheads="1"/>
          </p:cNvSpPr>
          <p:nvPr/>
        </p:nvSpPr>
        <p:spPr bwMode="auto">
          <a:xfrm>
            <a:off x="854366" y="2683989"/>
            <a:ext cx="5736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i="1" dirty="0">
                <a:solidFill>
                  <a:schemeClr val="accent2">
                    <a:lumMod val="75000"/>
                  </a:schemeClr>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21894276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amond(in)">
                                      <p:cBhvr>
                                        <p:cTn id="15" dur="2000"/>
                                        <p:tgtEl>
                                          <p:spTgt spid="15"/>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lide(fromBottom)">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anh slide\child-cartoon-illustration-cartoon-student.jpg">
            <a:extLst>
              <a:ext uri="{FF2B5EF4-FFF2-40B4-BE49-F238E27FC236}">
                <a16:creationId xmlns:a16="http://schemas.microsoft.com/office/drawing/2014/main" id="{44AC009A-0A39-4597-AF0C-B0EB1B43B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362" name="Object 7"/>
          <p:cNvGraphicFramePr>
            <a:graphicFrameLocks noChangeAspect="1"/>
          </p:cNvGraphicFramePr>
          <p:nvPr>
            <p:extLst>
              <p:ext uri="{D42A27DB-BD31-4B8C-83A1-F6EECF244321}">
                <p14:modId xmlns:p14="http://schemas.microsoft.com/office/powerpoint/2010/main" val="905343222"/>
              </p:ext>
            </p:extLst>
          </p:nvPr>
        </p:nvGraphicFramePr>
        <p:xfrm>
          <a:off x="0" y="-411673"/>
          <a:ext cx="3961772" cy="1806575"/>
        </p:xfrm>
        <a:graphic>
          <a:graphicData uri="http://schemas.openxmlformats.org/presentationml/2006/ole">
            <mc:AlternateContent xmlns:mc="http://schemas.openxmlformats.org/markup-compatibility/2006">
              <mc:Choice xmlns:v="urn:schemas-microsoft-com:vml" Requires="v">
                <p:oleObj spid="_x0000_s1154" name="CorelDRAW" r:id="rId4" imgW="1828800" imgH="755650" progId="">
                  <p:embed/>
                </p:oleObj>
              </mc:Choice>
              <mc:Fallback>
                <p:oleObj name="CorelDRAW" r:id="rId4" imgW="1828800" imgH="755650" progId="">
                  <p:embed/>
                  <p:pic>
                    <p:nvPicPr>
                      <p:cNvPr id="0"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1673"/>
                        <a:ext cx="3961772" cy="1806575"/>
                      </a:xfrm>
                      <a:prstGeom prst="rect">
                        <a:avLst/>
                      </a:prstGeom>
                      <a:noFill/>
                    </p:spPr>
                  </p:pic>
                </p:oleObj>
              </mc:Fallback>
            </mc:AlternateContent>
          </a:graphicData>
        </a:graphic>
      </p:graphicFrame>
      <p:sp>
        <p:nvSpPr>
          <p:cNvPr id="3" name="TextBox 2"/>
          <p:cNvSpPr txBox="1">
            <a:spLocks noChangeArrowheads="1"/>
          </p:cNvSpPr>
          <p:nvPr/>
        </p:nvSpPr>
        <p:spPr bwMode="auto">
          <a:xfrm>
            <a:off x="2208494" y="1434916"/>
            <a:ext cx="8128000" cy="176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20000"/>
              </a:spcBef>
              <a:buFontTx/>
              <a:buChar char="-"/>
              <a:defRPr/>
            </a:pP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Hàng ngày thực hiện đúng việc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vệ</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sinh</a:t>
            </a:r>
            <a:endParaRPr lang="vi-VN" altLang="en-US" sz="2400" b="1" dirty="0">
              <a:solidFill>
                <a:schemeClr val="accent6">
                  <a:lumMod val="75000"/>
                </a:schemeClr>
              </a:solidFill>
              <a:latin typeface="Times New Roman" panose="02020603050405020304" pitchFamily="18" charset="0"/>
              <a:cs typeface="Times New Roman" panose="02020603050405020304" pitchFamily="18" charset="0"/>
            </a:endParaRPr>
          </a:p>
          <a:p>
            <a:pPr algn="just" eaLnBrk="1" hangingPunct="1">
              <a:spcBef>
                <a:spcPct val="20000"/>
              </a:spcBef>
              <a:defRPr/>
            </a:pP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cá nhân phòng tránh dịch Covid-19.</a:t>
            </a:r>
            <a:endParaRPr lang="vi-VN" altLang="en-US" sz="2400" b="1"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lgn="just" eaLnBrk="1" hangingPunct="1">
              <a:spcBef>
                <a:spcPct val="20000"/>
              </a:spcBef>
              <a:buFontTx/>
              <a:buChar char="-"/>
              <a:defRPr/>
            </a:pPr>
            <a:r>
              <a:rPr lang="en-US" sz="2400" b="1" dirty="0" err="1">
                <a:solidFill>
                  <a:schemeClr val="accent6">
                    <a:lumMod val="75000"/>
                  </a:schemeClr>
                </a:solidFill>
                <a:latin typeface="Times New Roman" panose="02020603050405020304" pitchFamily="18" charset="0"/>
                <a:cs typeface="Times New Roman" panose="02020603050405020304" pitchFamily="18" charset="0"/>
              </a:rPr>
              <a:t>Chuẩn</a:t>
            </a:r>
            <a:r>
              <a:rPr lang="en-US" sz="2400" b="1" dirty="0">
                <a:solidFill>
                  <a:schemeClr val="accent6">
                    <a:lumMod val="75000"/>
                  </a:schemeClr>
                </a:solidFill>
                <a:latin typeface="Times New Roman" panose="02020603050405020304" pitchFamily="18" charset="0"/>
                <a:cs typeface="Times New Roman" panose="02020603050405020304" pitchFamily="18" charset="0"/>
              </a:rPr>
              <a:t> bị bài 12:</a:t>
            </a:r>
            <a:endParaRPr lang="vi-VN" sz="2400" b="1" dirty="0">
              <a:solidFill>
                <a:schemeClr val="accent6">
                  <a:lumMod val="75000"/>
                </a:schemeClr>
              </a:solidFill>
              <a:latin typeface="Times New Roman" panose="02020603050405020304" pitchFamily="18" charset="0"/>
              <a:cs typeface="Times New Roman" panose="02020603050405020304" pitchFamily="18" charset="0"/>
            </a:endParaRPr>
          </a:p>
          <a:p>
            <a:pPr algn="just" eaLnBrk="1" hangingPunct="1">
              <a:spcBef>
                <a:spcPct val="20000"/>
              </a:spcBef>
              <a:defRPr/>
            </a:pPr>
            <a:r>
              <a:rPr lang="vi-VN"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dirty="0">
                <a:solidFill>
                  <a:schemeClr val="accent6">
                    <a:lumMod val="75000"/>
                  </a:schemeClr>
                </a:solidFill>
                <a:latin typeface="Times New Roman" panose="02020603050405020304" pitchFamily="18" charset="0"/>
                <a:cs typeface="Times New Roman" panose="02020603050405020304" pitchFamily="18" charset="0"/>
              </a:rPr>
              <a:t> “Vượt qua tình thế hiểm nghèo”.</a:t>
            </a:r>
            <a:r>
              <a:rPr lang="en-US" sz="2400" dirty="0">
                <a:latin typeface="Times New Roman" panose="02020603050405020304" pitchFamily="18" charset="0"/>
                <a:cs typeface="Times New Roman" panose="02020603050405020304" pitchFamily="18" charset="0"/>
              </a:rPr>
              <a:t> </a:t>
            </a:r>
          </a:p>
        </p:txBody>
      </p:sp>
      <p:sp>
        <p:nvSpPr>
          <p:cNvPr id="5" name="Rectangle 4"/>
          <p:cNvSpPr/>
          <p:nvPr/>
        </p:nvSpPr>
        <p:spPr>
          <a:xfrm>
            <a:off x="1942530" y="323051"/>
            <a:ext cx="1929567" cy="700192"/>
          </a:xfrm>
          <a:prstGeom prst="rect">
            <a:avLst/>
          </a:prstGeom>
          <a:noFill/>
        </p:spPr>
        <p:txBody>
          <a:bodyPr wrap="none" lIns="68580" tIns="34290" rIns="68580" bIns="34290">
            <a:spAutoFit/>
          </a:bodyPr>
          <a:lstStyle/>
          <a:p>
            <a:pPr algn="ctr">
              <a:defRPr/>
            </a:pPr>
            <a:r>
              <a:rPr lang="en-US" sz="4100" b="1"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cs typeface="Arial" panose="020B0604020202020204" pitchFamily="34" charset="0"/>
              </a:rPr>
              <a:t>DẶN DÒ</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250"/>
                                        <p:tgtEl>
                                          <p:spTgt spid="3">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250"/>
                                        <p:tgtEl>
                                          <p:spTgt spid="3">
                                            <p:txEl>
                                              <p:pRg st="1" end="1"/>
                                            </p:txEl>
                                          </p:spTgt>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250"/>
                                        <p:tgtEl>
                                          <p:spTgt spid="3">
                                            <p:txEl>
                                              <p:pRg st="2" end="2"/>
                                            </p:txEl>
                                          </p:spTgt>
                                        </p:tgtEl>
                                      </p:cBhvr>
                                    </p:animEffect>
                                  </p:childTnLst>
                                </p:cTn>
                              </p:par>
                            </p:childTnLst>
                          </p:cTn>
                        </p:par>
                        <p:par>
                          <p:cTn id="16" fill="hold">
                            <p:stCondLst>
                              <p:cond delay="375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72B68F29-1D1D-4D06-BCE7-7279517CFF8C}"/>
              </a:ext>
            </a:extLst>
          </p:cNvPr>
          <p:cNvPicPr>
            <a:picLocks noChangeAspect="1"/>
          </p:cNvPicPr>
          <p:nvPr/>
        </p:nvPicPr>
        <p:blipFill>
          <a:blip r:embed="rId2"/>
          <a:stretch>
            <a:fillRect/>
          </a:stretch>
        </p:blipFill>
        <p:spPr>
          <a:xfrm>
            <a:off x="0" y="0"/>
            <a:ext cx="8984512" cy="5143500"/>
          </a:xfrm>
          <a:prstGeom prst="rect">
            <a:avLst/>
          </a:prstGeom>
        </p:spPr>
      </p:pic>
    </p:spTree>
    <p:extLst>
      <p:ext uri="{BB962C8B-B14F-4D97-AF65-F5344CB8AC3E}">
        <p14:creationId xmlns:p14="http://schemas.microsoft.com/office/powerpoint/2010/main" val="406755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Sky wallpaper - Hình nền bầu trời đẹp - Hình nền máy tính đẹp nhấ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486900" cy="5336382"/>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p:cNvSpPr/>
          <p:nvPr/>
        </p:nvSpPr>
        <p:spPr>
          <a:xfrm>
            <a:off x="2797394" y="3744520"/>
            <a:ext cx="2925489" cy="1387823"/>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Isosceles Triangle 6"/>
          <p:cNvSpPr/>
          <p:nvPr/>
        </p:nvSpPr>
        <p:spPr>
          <a:xfrm>
            <a:off x="2026" y="3239814"/>
            <a:ext cx="4012911" cy="1903686"/>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TextBox 10"/>
          <p:cNvSpPr txBox="1"/>
          <p:nvPr/>
        </p:nvSpPr>
        <p:spPr>
          <a:xfrm>
            <a:off x="1944927" y="694159"/>
            <a:ext cx="340158" cy="461665"/>
          </a:xfrm>
          <a:prstGeom prst="rect">
            <a:avLst/>
          </a:prstGeom>
          <a:noFill/>
        </p:spPr>
        <p:txBody>
          <a:bodyPr wrap="none" rtlCol="0">
            <a:spAutoFit/>
          </a:bodyPr>
          <a:lstStyle/>
          <a:p>
            <a:r>
              <a:rPr lang="en-US" sz="2400" b="1" dirty="0">
                <a:solidFill>
                  <a:schemeClr val="bg1">
                    <a:lumMod val="50000"/>
                  </a:schemeClr>
                </a:solidFill>
              </a:rPr>
              <a:t>1</a:t>
            </a:r>
          </a:p>
        </p:txBody>
      </p:sp>
      <p:sp>
        <p:nvSpPr>
          <p:cNvPr id="12" name="5-Point Star 11">
            <a:hlinkClick r:id="rId3" action="ppaction://hlinksldjump"/>
          </p:cNvPr>
          <p:cNvSpPr/>
          <p:nvPr/>
        </p:nvSpPr>
        <p:spPr>
          <a:xfrm>
            <a:off x="1770145" y="1019867"/>
            <a:ext cx="644356" cy="644356"/>
          </a:xfrm>
          <a:prstGeom prst="star5">
            <a:avLst>
              <a:gd name="adj" fmla="val 2407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extBox 12"/>
          <p:cNvSpPr txBox="1"/>
          <p:nvPr/>
        </p:nvSpPr>
        <p:spPr>
          <a:xfrm>
            <a:off x="4522387" y="1210916"/>
            <a:ext cx="340158" cy="461665"/>
          </a:xfrm>
          <a:prstGeom prst="rect">
            <a:avLst/>
          </a:prstGeom>
          <a:noFill/>
        </p:spPr>
        <p:txBody>
          <a:bodyPr wrap="none" rtlCol="0">
            <a:spAutoFit/>
          </a:bodyPr>
          <a:lstStyle/>
          <a:p>
            <a:r>
              <a:rPr lang="en-US" sz="2400" b="1" dirty="0">
                <a:solidFill>
                  <a:schemeClr val="bg1">
                    <a:lumMod val="50000"/>
                  </a:schemeClr>
                </a:solidFill>
              </a:rPr>
              <a:t>2</a:t>
            </a:r>
          </a:p>
        </p:txBody>
      </p:sp>
      <p:sp>
        <p:nvSpPr>
          <p:cNvPr id="14" name="5-Point Star 13">
            <a:hlinkClick r:id="rId4" action="ppaction://hlinksldjump"/>
          </p:cNvPr>
          <p:cNvSpPr/>
          <p:nvPr/>
        </p:nvSpPr>
        <p:spPr>
          <a:xfrm>
            <a:off x="4347605" y="1536624"/>
            <a:ext cx="644356" cy="644356"/>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TextBox 16"/>
          <p:cNvSpPr txBox="1"/>
          <p:nvPr/>
        </p:nvSpPr>
        <p:spPr>
          <a:xfrm>
            <a:off x="7744204" y="182534"/>
            <a:ext cx="340158" cy="461665"/>
          </a:xfrm>
          <a:prstGeom prst="rect">
            <a:avLst/>
          </a:prstGeom>
          <a:noFill/>
        </p:spPr>
        <p:txBody>
          <a:bodyPr wrap="none" rtlCol="0">
            <a:spAutoFit/>
          </a:bodyPr>
          <a:lstStyle/>
          <a:p>
            <a:r>
              <a:rPr lang="en-US" sz="2400" b="1" dirty="0">
                <a:solidFill>
                  <a:schemeClr val="bg1">
                    <a:lumMod val="50000"/>
                  </a:schemeClr>
                </a:solidFill>
              </a:rPr>
              <a:t>3</a:t>
            </a:r>
          </a:p>
        </p:txBody>
      </p:sp>
      <p:sp>
        <p:nvSpPr>
          <p:cNvPr id="18" name="5-Point Star 17">
            <a:hlinkClick r:id="rId5" action="ppaction://hlinksldjump"/>
          </p:cNvPr>
          <p:cNvSpPr/>
          <p:nvPr/>
        </p:nvSpPr>
        <p:spPr>
          <a:xfrm>
            <a:off x="7569422" y="508242"/>
            <a:ext cx="644356" cy="644356"/>
          </a:xfrm>
          <a:prstGeom prst="star5">
            <a:avLst>
              <a:gd name="adj" fmla="val 14119"/>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 name="Pentagon 26"/>
          <p:cNvSpPr/>
          <p:nvPr/>
        </p:nvSpPr>
        <p:spPr>
          <a:xfrm flipH="1">
            <a:off x="7619326" y="4578848"/>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dirty="0" err="1">
                <a:solidFill>
                  <a:schemeClr val="tx1"/>
                </a:solidFill>
              </a:rPr>
              <a:t>Bài</a:t>
            </a:r>
            <a:r>
              <a:rPr lang="vi-VN" sz="2100" dirty="0">
                <a:solidFill>
                  <a:schemeClr val="tx1"/>
                </a:solidFill>
              </a:rPr>
              <a:t> </a:t>
            </a:r>
            <a:r>
              <a:rPr lang="vi-VN" sz="2100" dirty="0" err="1">
                <a:solidFill>
                  <a:schemeClr val="tx1"/>
                </a:solidFill>
              </a:rPr>
              <a:t>học</a:t>
            </a:r>
            <a:endParaRPr lang="en-US" sz="2100" dirty="0">
              <a:solidFill>
                <a:schemeClr val="tx1"/>
              </a:solidFill>
            </a:endParaRPr>
          </a:p>
        </p:txBody>
      </p:sp>
      <p:sp>
        <p:nvSpPr>
          <p:cNvPr id="28" name="Rectangle 27"/>
          <p:cNvSpPr/>
          <p:nvPr/>
        </p:nvSpPr>
        <p:spPr>
          <a:xfrm>
            <a:off x="692941" y="2596155"/>
            <a:ext cx="7692362" cy="1084912"/>
          </a:xfrm>
          <a:prstGeom prst="rect">
            <a:avLst/>
          </a:prstGeom>
          <a:noFill/>
        </p:spPr>
        <p:txBody>
          <a:bodyPr wrap="none" lIns="68580" tIns="34290" rIns="68580" bIns="34290">
            <a:spAutoFit/>
          </a:bodyPr>
          <a:lstStyle/>
          <a:p>
            <a:pPr algn="ctr"/>
            <a:r>
              <a:rPr lang="en-US" sz="6600" b="1" dirty="0">
                <a:ln w="6600">
                  <a:solidFill>
                    <a:schemeClr val="accent2"/>
                  </a:solidFill>
                  <a:prstDash val="solid"/>
                </a:ln>
                <a:solidFill>
                  <a:srgbClr val="FFFFFF"/>
                </a:solidFill>
                <a:effectLst>
                  <a:outerShdw dist="38100" dir="2700000" algn="tl" rotWithShape="0">
                    <a:schemeClr val="accent2"/>
                  </a:outerShdw>
                </a:effectLst>
              </a:rPr>
              <a:t>NGÔI SAO MAY MẮN</a:t>
            </a:r>
          </a:p>
        </p:txBody>
      </p:sp>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7875" y="1399636"/>
            <a:ext cx="154856" cy="136988"/>
          </a:xfrm>
          <a:prstGeom prst="rect">
            <a:avLst/>
          </a:prstGeom>
        </p:spPr>
      </p:pic>
    </p:spTree>
    <p:extLst>
      <p:ext uri="{BB962C8B-B14F-4D97-AF65-F5344CB8AC3E}">
        <p14:creationId xmlns:p14="http://schemas.microsoft.com/office/powerpoint/2010/main" val="16756685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p14:dur="10">
        <p15:prstTrans prst="curtains"/>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4.16667E-6 4.81481E-6 L -4.16667E-6 -0.07223 " pathEditMode="relative" rAng="0" ptsTypes="AA">
                                      <p:cBhvr>
                                        <p:cTn id="6" dur="250" accel="50000" decel="50000" autoRev="1" fill="hold">
                                          <p:stCondLst>
                                            <p:cond delay="0"/>
                                          </p:stCondLst>
                                        </p:cTn>
                                        <p:tgtEl>
                                          <p:spTgt spid="28"/>
                                        </p:tgtEl>
                                        <p:attrNameLst>
                                          <p:attrName>ppt_x</p:attrName>
                                          <p:attrName>ppt_y</p:attrName>
                                        </p:attrNameLst>
                                      </p:cBhvr>
                                      <p:rCtr x="0" y="-3611"/>
                                    </p:animMotion>
                                    <p:animRot by="1500000">
                                      <p:cBhvr>
                                        <p:cTn id="7" dur="125" fill="hold">
                                          <p:stCondLst>
                                            <p:cond delay="0"/>
                                          </p:stCondLst>
                                        </p:cTn>
                                        <p:tgtEl>
                                          <p:spTgt spid="28"/>
                                        </p:tgtEl>
                                        <p:attrNameLst>
                                          <p:attrName>r</p:attrName>
                                        </p:attrNameLst>
                                      </p:cBhvr>
                                    </p:animRot>
                                    <p:animRot by="-1500000">
                                      <p:cBhvr>
                                        <p:cTn id="8" dur="125" fill="hold">
                                          <p:stCondLst>
                                            <p:cond delay="125"/>
                                          </p:stCondLst>
                                        </p:cTn>
                                        <p:tgtEl>
                                          <p:spTgt spid="28"/>
                                        </p:tgtEl>
                                        <p:attrNameLst>
                                          <p:attrName>r</p:attrName>
                                        </p:attrNameLst>
                                      </p:cBhvr>
                                    </p:animRot>
                                    <p:animRot by="-1500000">
                                      <p:cBhvr>
                                        <p:cTn id="9" dur="125" fill="hold">
                                          <p:stCondLst>
                                            <p:cond delay="250"/>
                                          </p:stCondLst>
                                        </p:cTn>
                                        <p:tgtEl>
                                          <p:spTgt spid="28"/>
                                        </p:tgtEl>
                                        <p:attrNameLst>
                                          <p:attrName>r</p:attrName>
                                        </p:attrNameLst>
                                      </p:cBhvr>
                                    </p:animRot>
                                    <p:animRot by="1500000">
                                      <p:cBhvr>
                                        <p:cTn id="10" dur="125" fill="hold">
                                          <p:stCondLst>
                                            <p:cond delay="375"/>
                                          </p:stCondLst>
                                        </p:cTn>
                                        <p:tgtEl>
                                          <p:spTgt spid="28"/>
                                        </p:tgtEl>
                                        <p:attrNameLst>
                                          <p:attrName>r</p:attrName>
                                        </p:attrNameLst>
                                      </p:cBhvr>
                                    </p:animRot>
                                  </p:childTnLst>
                                </p:cTn>
                              </p:par>
                              <p:par>
                                <p:cTn id="11" presetID="8" presetClass="emph" presetSubtype="0" repeatCount="indefinite" fill="hold" grpId="1" nodeType="withEffect">
                                  <p:stCondLst>
                                    <p:cond delay="0"/>
                                  </p:stCondLst>
                                  <p:childTnLst>
                                    <p:animRot by="21600000">
                                      <p:cBhvr>
                                        <p:cTn id="12" dur="3250" fill="hold"/>
                                        <p:tgtEl>
                                          <p:spTgt spid="12"/>
                                        </p:tgtEl>
                                        <p:attrNameLst>
                                          <p:attrName>r</p:attrName>
                                        </p:attrNameLst>
                                      </p:cBhvr>
                                    </p:animRot>
                                  </p:childTnLst>
                                </p:cTn>
                              </p:par>
                              <p:par>
                                <p:cTn id="13" presetID="8" presetClass="emph" presetSubtype="0" repeatCount="indefinite" fill="hold" grpId="1" nodeType="withEffect">
                                  <p:stCondLst>
                                    <p:cond delay="0"/>
                                  </p:stCondLst>
                                  <p:childTnLst>
                                    <p:animRot by="21600000">
                                      <p:cBhvr>
                                        <p:cTn id="14" dur="1000" fill="hold"/>
                                        <p:tgtEl>
                                          <p:spTgt spid="14"/>
                                        </p:tgtEl>
                                        <p:attrNameLst>
                                          <p:attrName>r</p:attrName>
                                        </p:attrNameLst>
                                      </p:cBhvr>
                                    </p:animRot>
                                  </p:childTnLst>
                                </p:cTn>
                              </p:par>
                              <p:par>
                                <p:cTn id="15" presetID="8" presetClass="emph" presetSubtype="0" repeatCount="indefinite" fill="hold" grpId="1" nodeType="withEffect">
                                  <p:stCondLst>
                                    <p:cond delay="0"/>
                                  </p:stCondLst>
                                  <p:childTnLst>
                                    <p:animRot by="21600000">
                                      <p:cBhvr>
                                        <p:cTn id="16" dur="15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23" presetClass="exit" presetSubtype="544" fill="hold" grpId="0" nodeType="clickEffect">
                                  <p:stCondLst>
                                    <p:cond delay="0"/>
                                  </p:stCondLst>
                                  <p:childTnLst>
                                    <p:anim calcmode="lin" valueType="num">
                                      <p:cBhvr>
                                        <p:cTn id="21" dur="500"/>
                                        <p:tgtEl>
                                          <p:spTgt spid="12"/>
                                        </p:tgtEl>
                                        <p:attrNameLst>
                                          <p:attrName>ppt_w</p:attrName>
                                        </p:attrNameLst>
                                      </p:cBhvr>
                                      <p:tavLst>
                                        <p:tav tm="0">
                                          <p:val>
                                            <p:strVal val="ppt_w"/>
                                          </p:val>
                                        </p:tav>
                                        <p:tav tm="100000">
                                          <p:val>
                                            <p:fltVal val="0"/>
                                          </p:val>
                                        </p:tav>
                                      </p:tavLst>
                                    </p:anim>
                                    <p:anim calcmode="lin" valueType="num">
                                      <p:cBhvr>
                                        <p:cTn id="22" dur="500"/>
                                        <p:tgtEl>
                                          <p:spTgt spid="12"/>
                                        </p:tgtEl>
                                        <p:attrNameLst>
                                          <p:attrName>ppt_h</p:attrName>
                                        </p:attrNameLst>
                                      </p:cBhvr>
                                      <p:tavLst>
                                        <p:tav tm="0">
                                          <p:val>
                                            <p:strVal val="ppt_h"/>
                                          </p:val>
                                        </p:tav>
                                        <p:tav tm="100000">
                                          <p:val>
                                            <p:fltVal val="0"/>
                                          </p:val>
                                        </p:tav>
                                      </p:tavLst>
                                    </p:anim>
                                    <p:anim calcmode="lin" valueType="num">
                                      <p:cBhvr>
                                        <p:cTn id="23" dur="500"/>
                                        <p:tgtEl>
                                          <p:spTgt spid="12"/>
                                        </p:tgtEl>
                                        <p:attrNameLst>
                                          <p:attrName>ppt_x</p:attrName>
                                        </p:attrNameLst>
                                      </p:cBhvr>
                                      <p:tavLst>
                                        <p:tav tm="0">
                                          <p:val>
                                            <p:strVal val="ppt_x"/>
                                          </p:val>
                                        </p:tav>
                                        <p:tav tm="100000">
                                          <p:val>
                                            <p:fltVal val="0.5"/>
                                          </p:val>
                                        </p:tav>
                                      </p:tavLst>
                                    </p:anim>
                                    <p:anim calcmode="lin" valueType="num">
                                      <p:cBhvr>
                                        <p:cTn id="24" dur="500"/>
                                        <p:tgtEl>
                                          <p:spTgt spid="12"/>
                                        </p:tgtEl>
                                        <p:attrNameLst>
                                          <p:attrName>ppt_y</p:attrName>
                                        </p:attrNameLst>
                                      </p:cBhvr>
                                      <p:tavLst>
                                        <p:tav tm="0">
                                          <p:val>
                                            <p:strVal val="ppt_y"/>
                                          </p:val>
                                        </p:tav>
                                        <p:tav tm="100000">
                                          <p:val>
                                            <p:fltVal val="0.5"/>
                                          </p:val>
                                        </p:tav>
                                      </p:tavLst>
                                    </p:anim>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10"/>
                                        <p:tgtEl>
                                          <p:spTgt spid="11"/>
                                        </p:tgtEl>
                                      </p:cBhvr>
                                    </p:animEffect>
                                    <p:set>
                                      <p:cBhvr>
                                        <p:cTn id="28" dur="1" fill="hold">
                                          <p:stCondLst>
                                            <p:cond delay="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23" presetClass="exit" presetSubtype="544" fill="hold" grpId="0" nodeType="clickEffect">
                                  <p:stCondLst>
                                    <p:cond delay="0"/>
                                  </p:stCondLst>
                                  <p:childTnLst>
                                    <p:anim calcmode="lin" valueType="num">
                                      <p:cBhvr>
                                        <p:cTn id="33" dur="500"/>
                                        <p:tgtEl>
                                          <p:spTgt spid="14"/>
                                        </p:tgtEl>
                                        <p:attrNameLst>
                                          <p:attrName>ppt_w</p:attrName>
                                        </p:attrNameLst>
                                      </p:cBhvr>
                                      <p:tavLst>
                                        <p:tav tm="0">
                                          <p:val>
                                            <p:strVal val="ppt_w"/>
                                          </p:val>
                                        </p:tav>
                                        <p:tav tm="100000">
                                          <p:val>
                                            <p:fltVal val="0"/>
                                          </p:val>
                                        </p:tav>
                                      </p:tavLst>
                                    </p:anim>
                                    <p:anim calcmode="lin" valueType="num">
                                      <p:cBhvr>
                                        <p:cTn id="34" dur="500"/>
                                        <p:tgtEl>
                                          <p:spTgt spid="14"/>
                                        </p:tgtEl>
                                        <p:attrNameLst>
                                          <p:attrName>ppt_h</p:attrName>
                                        </p:attrNameLst>
                                      </p:cBhvr>
                                      <p:tavLst>
                                        <p:tav tm="0">
                                          <p:val>
                                            <p:strVal val="ppt_h"/>
                                          </p:val>
                                        </p:tav>
                                        <p:tav tm="100000">
                                          <p:val>
                                            <p:fltVal val="0"/>
                                          </p:val>
                                        </p:tav>
                                      </p:tavLst>
                                    </p:anim>
                                    <p:anim calcmode="lin" valueType="num">
                                      <p:cBhvr>
                                        <p:cTn id="35" dur="500"/>
                                        <p:tgtEl>
                                          <p:spTgt spid="14"/>
                                        </p:tgtEl>
                                        <p:attrNameLst>
                                          <p:attrName>ppt_x</p:attrName>
                                        </p:attrNameLst>
                                      </p:cBhvr>
                                      <p:tavLst>
                                        <p:tav tm="0">
                                          <p:val>
                                            <p:strVal val="ppt_x"/>
                                          </p:val>
                                        </p:tav>
                                        <p:tav tm="100000">
                                          <p:val>
                                            <p:fltVal val="0.5"/>
                                          </p:val>
                                        </p:tav>
                                      </p:tavLst>
                                    </p:anim>
                                    <p:anim calcmode="lin" valueType="num">
                                      <p:cBhvr>
                                        <p:cTn id="36" dur="500"/>
                                        <p:tgtEl>
                                          <p:spTgt spid="14"/>
                                        </p:tgtEl>
                                        <p:attrNameLst>
                                          <p:attrName>ppt_y</p:attrName>
                                        </p:attrNameLst>
                                      </p:cBhvr>
                                      <p:tavLst>
                                        <p:tav tm="0">
                                          <p:val>
                                            <p:strVal val="ppt_y"/>
                                          </p:val>
                                        </p:tav>
                                        <p:tav tm="100000">
                                          <p:val>
                                            <p:fltVal val="0.5"/>
                                          </p:val>
                                        </p:tav>
                                      </p:tavLst>
                                    </p:anim>
                                    <p:set>
                                      <p:cBhvr>
                                        <p:cTn id="37" dur="1" fill="hold">
                                          <p:stCondLst>
                                            <p:cond delay="499"/>
                                          </p:stCondLst>
                                        </p:cTn>
                                        <p:tgtEl>
                                          <p:spTgt spid="14"/>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10"/>
                                        <p:tgtEl>
                                          <p:spTgt spid="13"/>
                                        </p:tgtEl>
                                      </p:cBhvr>
                                    </p:animEffect>
                                    <p:set>
                                      <p:cBhvr>
                                        <p:cTn id="40" dur="1" fill="hold">
                                          <p:stCondLst>
                                            <p:cond delay="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1" restart="whenNotActive" fill="hold" evtFilter="cancelBubble" nodeType="interactiveSeq">
                <p:stCondLst>
                  <p:cond evt="onClick" delay="0">
                    <p:tgtEl>
                      <p:spTgt spid="18"/>
                    </p:tgtEl>
                  </p:cond>
                </p:stCondLst>
                <p:endSync evt="end" delay="0">
                  <p:rtn val="all"/>
                </p:endSync>
                <p:childTnLst>
                  <p:par>
                    <p:cTn id="42" fill="hold">
                      <p:stCondLst>
                        <p:cond delay="0"/>
                      </p:stCondLst>
                      <p:childTnLst>
                        <p:par>
                          <p:cTn id="43" fill="hold">
                            <p:stCondLst>
                              <p:cond delay="0"/>
                            </p:stCondLst>
                            <p:childTnLst>
                              <p:par>
                                <p:cTn id="44" presetID="23" presetClass="exit" presetSubtype="544" fill="hold" grpId="0" nodeType="clickEffect">
                                  <p:stCondLst>
                                    <p:cond delay="0"/>
                                  </p:stCondLst>
                                  <p:childTnLst>
                                    <p:anim calcmode="lin" valueType="num">
                                      <p:cBhvr>
                                        <p:cTn id="45" dur="500"/>
                                        <p:tgtEl>
                                          <p:spTgt spid="18"/>
                                        </p:tgtEl>
                                        <p:attrNameLst>
                                          <p:attrName>ppt_w</p:attrName>
                                        </p:attrNameLst>
                                      </p:cBhvr>
                                      <p:tavLst>
                                        <p:tav tm="0">
                                          <p:val>
                                            <p:strVal val="ppt_w"/>
                                          </p:val>
                                        </p:tav>
                                        <p:tav tm="100000">
                                          <p:val>
                                            <p:fltVal val="0"/>
                                          </p:val>
                                        </p:tav>
                                      </p:tavLst>
                                    </p:anim>
                                    <p:anim calcmode="lin" valueType="num">
                                      <p:cBhvr>
                                        <p:cTn id="46" dur="500"/>
                                        <p:tgtEl>
                                          <p:spTgt spid="18"/>
                                        </p:tgtEl>
                                        <p:attrNameLst>
                                          <p:attrName>ppt_h</p:attrName>
                                        </p:attrNameLst>
                                      </p:cBhvr>
                                      <p:tavLst>
                                        <p:tav tm="0">
                                          <p:val>
                                            <p:strVal val="ppt_h"/>
                                          </p:val>
                                        </p:tav>
                                        <p:tav tm="100000">
                                          <p:val>
                                            <p:fltVal val="0"/>
                                          </p:val>
                                        </p:tav>
                                      </p:tavLst>
                                    </p:anim>
                                    <p:anim calcmode="lin" valueType="num">
                                      <p:cBhvr>
                                        <p:cTn id="47" dur="500"/>
                                        <p:tgtEl>
                                          <p:spTgt spid="18"/>
                                        </p:tgtEl>
                                        <p:attrNameLst>
                                          <p:attrName>ppt_x</p:attrName>
                                        </p:attrNameLst>
                                      </p:cBhvr>
                                      <p:tavLst>
                                        <p:tav tm="0">
                                          <p:val>
                                            <p:strVal val="ppt_x"/>
                                          </p:val>
                                        </p:tav>
                                        <p:tav tm="100000">
                                          <p:val>
                                            <p:fltVal val="0.5"/>
                                          </p:val>
                                        </p:tav>
                                      </p:tavLst>
                                    </p:anim>
                                    <p:anim calcmode="lin" valueType="num">
                                      <p:cBhvr>
                                        <p:cTn id="48" dur="500"/>
                                        <p:tgtEl>
                                          <p:spTgt spid="18"/>
                                        </p:tgtEl>
                                        <p:attrNameLst>
                                          <p:attrName>ppt_y</p:attrName>
                                        </p:attrNameLst>
                                      </p:cBhvr>
                                      <p:tavLst>
                                        <p:tav tm="0">
                                          <p:val>
                                            <p:strVal val="ppt_y"/>
                                          </p:val>
                                        </p:tav>
                                        <p:tav tm="100000">
                                          <p:val>
                                            <p:fltVal val="0.5"/>
                                          </p:val>
                                        </p:tav>
                                      </p:tavLst>
                                    </p:anim>
                                    <p:set>
                                      <p:cBhvr>
                                        <p:cTn id="49" dur="1" fill="hold">
                                          <p:stCondLst>
                                            <p:cond delay="499"/>
                                          </p:stCondLst>
                                        </p:cTn>
                                        <p:tgtEl>
                                          <p:spTgt spid="18"/>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10"/>
                                        <p:tgtEl>
                                          <p:spTgt spid="17"/>
                                        </p:tgtEl>
                                      </p:cBhvr>
                                    </p:animEffect>
                                    <p:set>
                                      <p:cBhvr>
                                        <p:cTn id="52" dur="1" fill="hold">
                                          <p:stCondLst>
                                            <p:cond delay="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1" grpId="0"/>
      <p:bldP spid="12" grpId="0" animBg="1"/>
      <p:bldP spid="12" grpId="1" animBg="1"/>
      <p:bldP spid="13" grpId="0"/>
      <p:bldP spid="14" grpId="0" animBg="1"/>
      <p:bldP spid="14" grpId="1" animBg="1"/>
      <p:bldP spid="17" grpId="0"/>
      <p:bldP spid="18" grpId="0" animBg="1"/>
      <p:bldP spid="18" grpId="1"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latin typeface="Times New Roman" panose="02020603050405020304" pitchFamily="18" charset="0"/>
              <a:cs typeface="Times New Roman" panose="02020603050405020304" pitchFamily="18" charset="0"/>
            </a:endParaRPr>
          </a:p>
        </p:txBody>
      </p:sp>
      <p:pic>
        <p:nvPicPr>
          <p:cNvPr id="4" name="Picture 4" descr="https://i.pinimg.com/564x/82/10/a0/8210a0e0ac8193745ec1e41a6cfe5c49.jpg"/>
          <p:cNvPicPr>
            <a:picLocks noChangeAspect="1" noChangeArrowheads="1"/>
          </p:cNvPicPr>
          <p:nvPr/>
        </p:nvPicPr>
        <p:blipFill rotWithShape="1">
          <a:blip r:embed="rId5">
            <a:extLst>
              <a:ext uri="{28A0092B-C50C-407E-A947-70E740481C1C}">
                <a14:useLocalDpi xmlns:a14="http://schemas.microsoft.com/office/drawing/2010/main" val="0"/>
              </a:ext>
            </a:extLst>
          </a:blip>
          <a:srcRect l="26126" t="2900" r="1758" b="8757"/>
          <a:stretch/>
        </p:blipFill>
        <p:spPr bwMode="auto">
          <a:xfrm>
            <a:off x="1" y="0"/>
            <a:ext cx="9144000" cy="52877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862" y="3899815"/>
            <a:ext cx="990025" cy="99002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4500" y="428625"/>
            <a:ext cx="5715000" cy="4286250"/>
          </a:xfrm>
          <a:prstGeom prst="rect">
            <a:avLst/>
          </a:prstGeom>
        </p:spPr>
      </p:pic>
      <p:sp>
        <p:nvSpPr>
          <p:cNvPr id="7" name="Pentagon 6">
            <a:hlinkClick r:id="rId8" action="ppaction://hlinksldjump"/>
          </p:cNvPr>
          <p:cNvSpPr/>
          <p:nvPr/>
        </p:nvSpPr>
        <p:spPr>
          <a:xfrm flipH="1">
            <a:off x="7619326" y="4578848"/>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Times New Roman" panose="02020603050405020304" pitchFamily="18" charset="0"/>
                <a:cs typeface="Times New Roman" panose="02020603050405020304" pitchFamily="18" charset="0"/>
                <a:hlinkClick r:id="rId9" action="ppaction://hlinksldjump"/>
              </a:rPr>
              <a:t>TIẾP</a:t>
            </a:r>
            <a:endParaRPr lang="en-US" sz="2100" dirty="0">
              <a:solidFill>
                <a:schemeClr val="tx1"/>
              </a:solidFill>
              <a:latin typeface="Times New Roman" panose="02020603050405020304" pitchFamily="18" charset="0"/>
              <a:cs typeface="Times New Roman" panose="02020603050405020304" pitchFamily="18" charset="0"/>
            </a:endParaRPr>
          </a:p>
        </p:txBody>
      </p:sp>
      <p:sp>
        <p:nvSpPr>
          <p:cNvPr id="8" name="Snip Diagonal Corner Rectangle 7"/>
          <p:cNvSpPr/>
          <p:nvPr/>
        </p:nvSpPr>
        <p:spPr>
          <a:xfrm>
            <a:off x="1120165" y="846703"/>
            <a:ext cx="7031864" cy="1406363"/>
          </a:xfrm>
          <a:prstGeom prst="snip2DiagRect">
            <a:avLst>
              <a:gd name="adj1" fmla="val 0"/>
              <a:gd name="adj2" fmla="val 24222"/>
            </a:avLst>
          </a:prstGeom>
          <a:blipFill dpi="0" rotWithShape="1">
            <a:blip r:embed="rId10"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Em hiểu Tuyên ngôn Độc lập là gì?</a:t>
            </a:r>
          </a:p>
        </p:txBody>
      </p:sp>
      <p:sp>
        <p:nvSpPr>
          <p:cNvPr id="9" name="Rectangle 8"/>
          <p:cNvSpPr/>
          <p:nvPr/>
        </p:nvSpPr>
        <p:spPr>
          <a:xfrm>
            <a:off x="1652867" y="2876053"/>
            <a:ext cx="5966460" cy="126691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50000"/>
                  </a:schemeClr>
                </a:solidFill>
                <a:latin typeface="Times New Roman" panose="02020603050405020304" pitchFamily="18" charset="0"/>
                <a:cs typeface="Times New Roman" panose="02020603050405020304" pitchFamily="18" charset="0"/>
              </a:rPr>
              <a:t>Tuyên ngôn Độc lập là văn bản tuyên bố cho cả nước và thế giới biết về quyền độc lập của nước ta.</a:t>
            </a:r>
          </a:p>
        </p:txBody>
      </p:sp>
      <p:pic>
        <p:nvPicPr>
          <p:cNvPr id="11" name="j0214098.wav">
            <a:hlinkClick r:id="" action="ppaction://media"/>
            <a:extLst>
              <a:ext uri="{FF2B5EF4-FFF2-40B4-BE49-F238E27FC236}">
                <a16:creationId xmlns:a16="http://schemas.microsoft.com/office/drawing/2014/main" id="{C275107F-F958-4D8E-BF6C-590117A75212}"/>
              </a:ext>
            </a:extLst>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9738336" y="3021542"/>
            <a:ext cx="812800" cy="812800"/>
          </a:xfrm>
          <a:prstGeom prst="rect">
            <a:avLst/>
          </a:prstGeom>
        </p:spPr>
      </p:pic>
    </p:spTree>
    <p:extLst>
      <p:ext uri="{BB962C8B-B14F-4D97-AF65-F5344CB8AC3E}">
        <p14:creationId xmlns:p14="http://schemas.microsoft.com/office/powerpoint/2010/main" val="79273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 presetClass="mediacall" presetSubtype="0" fill="hold" nodeType="withEffect">
                                  <p:stCondLst>
                                    <p:cond delay="0"/>
                                  </p:stCondLst>
                                  <p:childTnLst>
                                    <p:cmd type="call" cmd="playFrom(0.0)">
                                      <p:cBhvr>
                                        <p:cTn id="34" dur="4715" fill="hold"/>
                                        <p:tgtEl>
                                          <p:spTgt spid="11"/>
                                        </p:tgtEl>
                                      </p:cBhvr>
                                    </p:cmd>
                                  </p:childTnLst>
                                </p:cTn>
                              </p:par>
                            </p:childTnLst>
                          </p:cTn>
                        </p:par>
                      </p:childTnLst>
                    </p:cTn>
                  </p:par>
                </p:childTnLst>
              </p:cTn>
              <p:nextCondLst>
                <p:cond evt="onClick" delay="0">
                  <p:tgtEl>
                    <p:spTgt spid="5"/>
                  </p:tgtEl>
                </p:cond>
              </p:nextCondLst>
            </p:seq>
            <p:audio>
              <p:cMediaNode vol="80000">
                <p:cTn id="35" fill="hold" display="0">
                  <p:stCondLst>
                    <p:cond delay="indefinite"/>
                  </p:stCondLst>
                  <p:endCondLst>
                    <p:cond evt="onStopAudio" delay="0">
                      <p:tgtEl>
                        <p:sldTgt/>
                      </p:tgtEl>
                    </p:cond>
                  </p:endCondLst>
                </p:cTn>
                <p:tgtEl>
                  <p:spTgt spid="11"/>
                </p:tgtEl>
              </p:cMediaNode>
            </p:audio>
          </p:childTnLst>
        </p:cTn>
      </p:par>
    </p:tnLst>
    <p:bldLst>
      <p:bldP spid="8" grpId="0" animBg="1"/>
      <p:bldP spid="8" grpId="1" animBg="1"/>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i.pinimg.com/564x/82/10/a0/8210a0e0ac8193745ec1e41a6cfe5c49.jpg"/>
          <p:cNvPicPr>
            <a:picLocks noChangeAspect="1" noChangeArrowheads="1"/>
          </p:cNvPicPr>
          <p:nvPr/>
        </p:nvPicPr>
        <p:blipFill rotWithShape="1">
          <a:blip r:embed="rId5">
            <a:extLst>
              <a:ext uri="{28A0092B-C50C-407E-A947-70E740481C1C}">
                <a14:useLocalDpi xmlns:a14="http://schemas.microsoft.com/office/drawing/2010/main" val="0"/>
              </a:ext>
            </a:extLst>
          </a:blip>
          <a:srcRect l="26126" t="2900" r="1758" b="8757"/>
          <a:stretch/>
        </p:blipFill>
        <p:spPr bwMode="auto">
          <a:xfrm>
            <a:off x="1" y="0"/>
            <a:ext cx="9144000" cy="52877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862" y="3899815"/>
            <a:ext cx="990025" cy="990025"/>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4500" y="428625"/>
            <a:ext cx="5715000" cy="4286250"/>
          </a:xfrm>
          <a:prstGeom prst="rect">
            <a:avLst/>
          </a:prstGeom>
        </p:spPr>
      </p:pic>
      <p:sp>
        <p:nvSpPr>
          <p:cNvPr id="13" name="Pentagon 12">
            <a:hlinkClick r:id="rId8" action="ppaction://hlinksldjump"/>
          </p:cNvPr>
          <p:cNvSpPr/>
          <p:nvPr/>
        </p:nvSpPr>
        <p:spPr>
          <a:xfrm flipH="1">
            <a:off x="7619326" y="4578848"/>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100" dirty="0">
                <a:solidFill>
                  <a:prstClr val="black"/>
                </a:solidFill>
                <a:latin typeface="Calibri" panose="020F0502020204030204"/>
                <a:hlinkClick r:id="rId9" action="ppaction://hlinksldjump"/>
              </a:rPr>
              <a:t>GO</a:t>
            </a:r>
            <a:r>
              <a:rPr lang="en-US" sz="2100" dirty="0">
                <a:solidFill>
                  <a:prstClr val="black"/>
                </a:solidFill>
                <a:latin typeface="Calibri" panose="020F0502020204030204"/>
              </a:rPr>
              <a:t> </a:t>
            </a:r>
            <a:r>
              <a:rPr lang="en-US" sz="2100" dirty="0">
                <a:solidFill>
                  <a:prstClr val="black"/>
                </a:solidFill>
                <a:latin typeface="Calibri" panose="020F0502020204030204"/>
                <a:hlinkClick r:id="rId9" action="ppaction://hlinksldjump"/>
              </a:rPr>
              <a:t>HOME</a:t>
            </a:r>
            <a:endParaRPr lang="en-US" sz="2100" dirty="0">
              <a:solidFill>
                <a:prstClr val="black"/>
              </a:solidFill>
              <a:latin typeface="Calibri" panose="020F0502020204030204"/>
            </a:endParaRPr>
          </a:p>
        </p:txBody>
      </p:sp>
      <p:sp>
        <p:nvSpPr>
          <p:cNvPr id="14" name="Snip Diagonal Corner Rectangle 13"/>
          <p:cNvSpPr/>
          <p:nvPr/>
        </p:nvSpPr>
        <p:spPr>
          <a:xfrm>
            <a:off x="1217887" y="723900"/>
            <a:ext cx="7031864" cy="1084136"/>
          </a:xfrm>
          <a:prstGeom prst="snip2DiagRect">
            <a:avLst>
              <a:gd name="adj1" fmla="val 0"/>
              <a:gd name="adj2" fmla="val 24222"/>
            </a:avLst>
          </a:prstGeom>
          <a:blipFill dpi="0" rotWithShape="1">
            <a:blip r:embed="rId10"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chemeClr val="bg1"/>
                </a:solidFill>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Cuối bản "Tuyên ngôn Độc lập" Bác Hồ thay mặt nhân dân Việt Nam tuyên bố điều gì?</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217888" y="2818030"/>
            <a:ext cx="7385092" cy="126691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accent6">
                    <a:lumMod val="50000"/>
                  </a:schemeClr>
                </a:solidFill>
                <a:latin typeface="Times New Roman" panose="02020603050405020304" pitchFamily="18" charset="0"/>
                <a:cs typeface="Times New Roman" panose="02020603050405020304" pitchFamily="18" charset="0"/>
              </a:rPr>
              <a:t>  Nước Việt Nam có quyền hưởng tự do và độc lập và sự thật đã thành một nước tự do độc lập. Toàn thể dân tộc Việt Nam quyết đem tất cả tinh thần và lực lượng, tính mạng và của cải để giữ vững quyền tự do, độc lập ấy.</a:t>
            </a:r>
          </a:p>
        </p:txBody>
      </p:sp>
      <p:pic>
        <p:nvPicPr>
          <p:cNvPr id="9" name="j0214098.wav">
            <a:hlinkClick r:id="" action="ppaction://media"/>
            <a:extLst>
              <a:ext uri="{FF2B5EF4-FFF2-40B4-BE49-F238E27FC236}">
                <a16:creationId xmlns:a16="http://schemas.microsoft.com/office/drawing/2014/main" id="{CFE770C2-3BE5-4469-A4FF-6CF2043637E5}"/>
              </a:ext>
            </a:extLst>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9008112" y="2237473"/>
            <a:ext cx="812800" cy="812800"/>
          </a:xfrm>
          <a:prstGeom prst="rect">
            <a:avLst/>
          </a:prstGeom>
        </p:spPr>
      </p:pic>
    </p:spTree>
    <p:extLst>
      <p:ext uri="{BB962C8B-B14F-4D97-AF65-F5344CB8AC3E}">
        <p14:creationId xmlns:p14="http://schemas.microsoft.com/office/powerpoint/2010/main" val="33240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 presetClass="mediacall" presetSubtype="0" fill="hold" nodeType="withEffect">
                                  <p:stCondLst>
                                    <p:cond delay="0"/>
                                  </p:stCondLst>
                                  <p:childTnLst>
                                    <p:cmd type="call" cmd="playFrom(0.0)">
                                      <p:cBhvr>
                                        <p:cTn id="23" dur="471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nextCondLst>
                <p:cond evt="onClick" delay="0">
                  <p:tgtEl>
                    <p:spTgt spid="11"/>
                  </p:tgtEl>
                </p:cond>
              </p:nextCondLst>
            </p:seq>
            <p:audio>
              <p:cMediaNode vol="80000">
                <p:cTn id="37" fill="hold" display="0">
                  <p:stCondLst>
                    <p:cond delay="indefinite"/>
                  </p:stCondLst>
                  <p:endCondLst>
                    <p:cond evt="onStopAudio" delay="0">
                      <p:tgtEl>
                        <p:sldTgt/>
                      </p:tgtEl>
                    </p:cond>
                  </p:endCondLst>
                </p:cTn>
                <p:tgtEl>
                  <p:spTgt spid="9"/>
                </p:tgtEl>
              </p:cMediaNode>
            </p:audio>
          </p:childTnLst>
        </p:cTn>
      </p:par>
    </p:tnLst>
    <p:bldLst>
      <p:bldP spid="14" grpId="0" animBg="1"/>
      <p:bldP spid="14" grpId="1" animBg="1"/>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i.pinimg.com/564x/82/10/a0/8210a0e0ac8193745ec1e41a6cfe5c49.jpg"/>
          <p:cNvPicPr>
            <a:picLocks noChangeAspect="1" noChangeArrowheads="1"/>
          </p:cNvPicPr>
          <p:nvPr/>
        </p:nvPicPr>
        <p:blipFill rotWithShape="1">
          <a:blip r:embed="rId5">
            <a:extLst>
              <a:ext uri="{28A0092B-C50C-407E-A947-70E740481C1C}">
                <a14:useLocalDpi xmlns:a14="http://schemas.microsoft.com/office/drawing/2010/main" val="0"/>
              </a:ext>
            </a:extLst>
          </a:blip>
          <a:srcRect l="26126" t="2900" r="1758" b="8757"/>
          <a:stretch/>
        </p:blipFill>
        <p:spPr bwMode="auto">
          <a:xfrm>
            <a:off x="1" y="0"/>
            <a:ext cx="9144000" cy="52877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862" y="3899815"/>
            <a:ext cx="990025" cy="99002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4500" y="428625"/>
            <a:ext cx="5715000" cy="4286250"/>
          </a:xfrm>
          <a:prstGeom prst="rect">
            <a:avLst/>
          </a:prstGeom>
        </p:spPr>
      </p:pic>
      <p:sp>
        <p:nvSpPr>
          <p:cNvPr id="6" name="Pentagon 5">
            <a:hlinkClick r:id="rId8" action="ppaction://hlinksldjump"/>
          </p:cNvPr>
          <p:cNvSpPr/>
          <p:nvPr/>
        </p:nvSpPr>
        <p:spPr>
          <a:xfrm flipH="1">
            <a:off x="7619326" y="4578848"/>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100" dirty="0">
                <a:solidFill>
                  <a:prstClr val="black"/>
                </a:solidFill>
                <a:latin typeface="Calibri" panose="020F0502020204030204"/>
              </a:rPr>
              <a:t>GO</a:t>
            </a:r>
            <a:r>
              <a:rPr lang="en-US" sz="2100" dirty="0">
                <a:solidFill>
                  <a:prstClr val="black"/>
                </a:solidFill>
                <a:latin typeface="Calibri" panose="020F0502020204030204"/>
                <a:hlinkClick r:id="rId9" action="ppaction://hlinksldjump"/>
              </a:rPr>
              <a:t>Slide 6</a:t>
            </a:r>
            <a:r>
              <a:rPr lang="en-US" sz="2100" dirty="0">
                <a:solidFill>
                  <a:prstClr val="black"/>
                </a:solidFill>
                <a:latin typeface="Calibri" panose="020F0502020204030204"/>
              </a:rPr>
              <a:t> HOME</a:t>
            </a:r>
          </a:p>
        </p:txBody>
      </p:sp>
      <p:sp>
        <p:nvSpPr>
          <p:cNvPr id="7" name="Snip Diagonal Corner Rectangle 6"/>
          <p:cNvSpPr/>
          <p:nvPr/>
        </p:nvSpPr>
        <p:spPr>
          <a:xfrm>
            <a:off x="838200" y="846703"/>
            <a:ext cx="7657313" cy="1406363"/>
          </a:xfrm>
          <a:prstGeom prst="snip2DiagRect">
            <a:avLst>
              <a:gd name="adj1" fmla="val 0"/>
              <a:gd name="adj2" fmla="val 24222"/>
            </a:avLst>
          </a:prstGeom>
          <a:blipFill dpi="0" rotWithShape="1">
            <a:blip r:embed="rId10"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prstClr val="white"/>
                </a:solidFill>
                <a:latin typeface="Times New Roman" panose="02020603050405020304" pitchFamily="18" charset="0"/>
                <a:cs typeface="Times New Roman" panose="02020603050405020304" pitchFamily="18" charset="0"/>
              </a:rPr>
              <a:t>3. </a:t>
            </a:r>
            <a:r>
              <a:rPr lang="en-US" sz="2400" dirty="0">
                <a:latin typeface="Times New Roman" panose="02020603050405020304" pitchFamily="18" charset="0"/>
                <a:cs typeface="Times New Roman" panose="02020603050405020304" pitchFamily="18" charset="0"/>
              </a:rPr>
              <a:t>Em hãy nêu ý nghĩa lịch sử của ngày 2/9/1945</a:t>
            </a:r>
          </a:p>
        </p:txBody>
      </p:sp>
      <p:sp>
        <p:nvSpPr>
          <p:cNvPr id="8" name="Rectangle 7"/>
          <p:cNvSpPr/>
          <p:nvPr/>
        </p:nvSpPr>
        <p:spPr>
          <a:xfrm>
            <a:off x="1104900" y="2876053"/>
            <a:ext cx="7378088"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dirty="0">
                <a:solidFill>
                  <a:schemeClr val="accent6">
                    <a:lumMod val="50000"/>
                  </a:schemeClr>
                </a:solidFill>
                <a:latin typeface="Times New Roman" panose="02020603050405020304" pitchFamily="18" charset="0"/>
                <a:cs typeface="Times New Roman" panose="02020603050405020304" pitchFamily="18" charset="0"/>
              </a:rPr>
              <a:t>Ngày 2/9/1945, Chủ tịch Hồ Chí Minh đọc bản Tuyên ngôn Độc lập, khai sinh nước Việt Nam Dân chủ Cộng hòa.</a:t>
            </a:r>
          </a:p>
        </p:txBody>
      </p:sp>
      <p:pic>
        <p:nvPicPr>
          <p:cNvPr id="10" name="j0214098.wav">
            <a:hlinkClick r:id="" action="ppaction://media"/>
            <a:extLst>
              <a:ext uri="{FF2B5EF4-FFF2-40B4-BE49-F238E27FC236}">
                <a16:creationId xmlns:a16="http://schemas.microsoft.com/office/drawing/2014/main" id="{F26A806D-637A-47B8-802F-7E26709D4308}"/>
              </a:ext>
            </a:extLst>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9144000" y="2469653"/>
            <a:ext cx="812800" cy="812800"/>
          </a:xfrm>
          <a:prstGeom prst="rect">
            <a:avLst/>
          </a:prstGeom>
        </p:spPr>
      </p:pic>
    </p:spTree>
    <p:extLst>
      <p:ext uri="{BB962C8B-B14F-4D97-AF65-F5344CB8AC3E}">
        <p14:creationId xmlns:p14="http://schemas.microsoft.com/office/powerpoint/2010/main" val="231665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1" presetClass="mediacall" presetSubtype="0" fill="hold" nodeType="withEffect">
                                  <p:stCondLst>
                                    <p:cond delay="0"/>
                                  </p:stCondLst>
                                  <p:childTnLst>
                                    <p:cmd type="call" cmd="playFrom(0.0)">
                                      <p:cBhvr>
                                        <p:cTn id="18" dur="4715"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nextCondLst>
                <p:cond evt="onClick" delay="0">
                  <p:tgtEl>
                    <p:spTgt spid="3"/>
                  </p:tgtEl>
                </p:cond>
              </p:nextCondLst>
            </p:seq>
            <p:audio>
              <p:cMediaNode vol="80000">
                <p:cTn id="35" fill="hold" display="0">
                  <p:stCondLst>
                    <p:cond delay="indefinite"/>
                  </p:stCondLst>
                  <p:endCondLst>
                    <p:cond evt="onStopAudio" delay="0">
                      <p:tgtEl>
                        <p:sldTgt/>
                      </p:tgtEl>
                    </p:cond>
                  </p:endCondLst>
                </p:cTn>
                <p:tgtEl>
                  <p:spTgt spid="10"/>
                </p:tgtEl>
              </p:cMediaNode>
            </p:audio>
          </p:childTnLst>
        </p:cTn>
      </p:par>
    </p:tnLst>
    <p:bldLst>
      <p:bldP spid="7" grpId="0" animBg="1"/>
      <p:bldP spid="7" grpId="1" animBg="1"/>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Màu Phẳng San Phẳng Ngày Biểu Ngữ Của Trẻ Em, Tết Thiếu Nhi, 6 1, Bọn Trẻ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59284" y="1579187"/>
            <a:ext cx="4113595" cy="2843569"/>
          </a:xfrm>
          <a:prstGeom prst="rect">
            <a:avLst/>
          </a:prstGeom>
          <a:noFill/>
          <a:ln>
            <a:noFill/>
          </a:ln>
        </p:spPr>
        <p:txBody>
          <a:bodyPr wrap="square" lIns="38576" tIns="19289" rIns="38576" bIns="19289">
            <a:spAutoFit/>
          </a:bodyPr>
          <a:lstStyle/>
          <a:p>
            <a:pPr algn="ctr">
              <a:lnSpc>
                <a:spcPct val="150000"/>
              </a:lnSpc>
              <a:defRPr/>
            </a:pPr>
            <a:r>
              <a:rPr lang="en-US" sz="4050" b="1" i="1" dirty="0">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rPr>
              <a:t>Chúc mừng </a:t>
            </a:r>
            <a:r>
              <a:rPr lang="en-US" sz="4050" b="1" i="1" dirty="0" err="1">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rPr>
              <a:t>các</a:t>
            </a:r>
            <a:r>
              <a:rPr lang="en-US" sz="4050" b="1" i="1" dirty="0">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rPr>
              <a:t> </a:t>
            </a:r>
            <a:r>
              <a:rPr lang="vi-VN" sz="4050" b="1" i="1" dirty="0">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rPr>
              <a:t>con</a:t>
            </a:r>
            <a:r>
              <a:rPr lang="en-US" sz="4050" b="1" i="1" dirty="0">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rPr>
              <a:t> đã hoàn thành trò chơi!</a:t>
            </a:r>
          </a:p>
        </p:txBody>
      </p:sp>
    </p:spTree>
    <p:extLst>
      <p:ext uri="{BB962C8B-B14F-4D97-AF65-F5344CB8AC3E}">
        <p14:creationId xmlns:p14="http://schemas.microsoft.com/office/powerpoint/2010/main" val="4068587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1312</TotalTime>
  <Words>2005</Words>
  <Application>Microsoft Office PowerPoint</Application>
  <PresentationFormat>Trình chiếu Trên màn hình (16:9)</PresentationFormat>
  <Paragraphs>209</Paragraphs>
  <Slides>44</Slides>
  <Notes>3</Notes>
  <HiddenSlides>0</HiddenSlides>
  <MMClips>3</MMClips>
  <ScaleCrop>false</ScaleCrop>
  <HeadingPairs>
    <vt:vector size="8" baseType="variant">
      <vt:variant>
        <vt:lpstr>Phông được Dùng</vt:lpstr>
      </vt:variant>
      <vt:variant>
        <vt:i4>12</vt:i4>
      </vt:variant>
      <vt:variant>
        <vt:lpstr>Chủ đề</vt:lpstr>
      </vt:variant>
      <vt:variant>
        <vt:i4>4</vt:i4>
      </vt:variant>
      <vt:variant>
        <vt:lpstr>Máy chủ nhúng OLE</vt:lpstr>
      </vt:variant>
      <vt:variant>
        <vt:i4>1</vt:i4>
      </vt:variant>
      <vt:variant>
        <vt:lpstr>Tiêu đề Bản chiếu</vt:lpstr>
      </vt:variant>
      <vt:variant>
        <vt:i4>44</vt:i4>
      </vt:variant>
    </vt:vector>
  </HeadingPairs>
  <TitlesOfParts>
    <vt:vector size="61" baseType="lpstr">
      <vt:lpstr>等线</vt:lpstr>
      <vt:lpstr>等线 Light</vt:lpstr>
      <vt:lpstr>#9Slide03 AllRoundGothic</vt:lpstr>
      <vt:lpstr>Arial</vt:lpstr>
      <vt:lpstr>Calibri</vt:lpstr>
      <vt:lpstr>Calibri Light</vt:lpstr>
      <vt:lpstr>HP001 4 hàng</vt:lpstr>
      <vt:lpstr>inpin heiti</vt:lpstr>
      <vt:lpstr>Times New Roman</vt:lpstr>
      <vt:lpstr>UTM Azuki</vt:lpstr>
      <vt:lpstr>UTM Cookies</vt:lpstr>
      <vt:lpstr>UTM Futura Extra</vt:lpstr>
      <vt:lpstr>Office Theme</vt:lpstr>
      <vt:lpstr>1_Office Theme</vt:lpstr>
      <vt:lpstr>Office 主题​​</vt:lpstr>
      <vt:lpstr>Office 主题</vt:lpstr>
      <vt:lpstr>CorelDRAW</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Ngọc Nguyễn</dc:creator>
  <cp:lastModifiedBy>Nguyen Thi Thanh Huong</cp:lastModifiedBy>
  <cp:revision>303</cp:revision>
  <dcterms:created xsi:type="dcterms:W3CDTF">2016-08-29T12:27:00Z</dcterms:created>
  <dcterms:modified xsi:type="dcterms:W3CDTF">2021-11-13T13:59:15Z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1033-11.2.0.10223</vt:lpwstr>
  </property>
</Properties>
</file>