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3" r:id="rId2"/>
    <p:sldId id="282" r:id="rId3"/>
    <p:sldId id="257" r:id="rId4"/>
    <p:sldId id="263" r:id="rId5"/>
    <p:sldId id="283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344" r:id="rId14"/>
    <p:sldId id="270" r:id="rId15"/>
    <p:sldId id="271" r:id="rId16"/>
    <p:sldId id="262" r:id="rId17"/>
    <p:sldId id="34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66"/>
    <a:srgbClr val="FF9900"/>
    <a:srgbClr val="CC0000"/>
    <a:srgbClr val="6666FF"/>
    <a:srgbClr val="0000FF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3" autoAdjust="0"/>
  </p:normalViewPr>
  <p:slideViewPr>
    <p:cSldViewPr>
      <p:cViewPr varScale="1">
        <p:scale>
          <a:sx n="80" d="100"/>
          <a:sy n="80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2363-2D13-4C50-8626-4F38C26823D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EF56-01A2-4682-A506-1248A50C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err="1"/>
              <a:t>Luật</a:t>
            </a:r>
            <a:r>
              <a:rPr lang="en-US" sz="1200" b="0" dirty="0"/>
              <a:t> </a:t>
            </a:r>
            <a:r>
              <a:rPr lang="en-US" sz="1200" b="0" dirty="0" err="1"/>
              <a:t>chơi</a:t>
            </a:r>
            <a:r>
              <a:rPr lang="en-US" sz="1200" b="0" dirty="0"/>
              <a:t>: </a:t>
            </a:r>
            <a:r>
              <a:rPr lang="en-US" sz="1200" b="0" dirty="0" err="1"/>
              <a:t>Trong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một</a:t>
            </a:r>
            <a:r>
              <a:rPr lang="en-US" sz="1200" b="0" dirty="0"/>
              <a:t> </a:t>
            </a:r>
            <a:r>
              <a:rPr lang="en-US" sz="1200" b="0" dirty="0" err="1"/>
              <a:t>câu</a:t>
            </a:r>
            <a:r>
              <a:rPr lang="en-US" sz="1200" b="0" dirty="0"/>
              <a:t> </a:t>
            </a:r>
            <a:r>
              <a:rPr lang="en-US" sz="1200" b="0" dirty="0" err="1"/>
              <a:t>hỏi</a:t>
            </a:r>
            <a:r>
              <a:rPr lang="en-US" sz="1200" b="0" dirty="0"/>
              <a:t> </a:t>
            </a:r>
            <a:r>
              <a:rPr lang="en-US" sz="1200" b="0" dirty="0" err="1"/>
              <a:t>và</a:t>
            </a:r>
            <a:r>
              <a:rPr lang="en-US" sz="1200" b="0" dirty="0"/>
              <a:t> </a:t>
            </a:r>
            <a:r>
              <a:rPr lang="en-US" sz="1200" b="0" dirty="0" err="1"/>
              <a:t>các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. </a:t>
            </a:r>
            <a:r>
              <a:rPr lang="en-US" sz="1200" b="0" dirty="0" err="1"/>
              <a:t>Nhiệm</a:t>
            </a:r>
            <a:r>
              <a:rPr lang="en-US" sz="1200" b="0" dirty="0"/>
              <a:t> </a:t>
            </a:r>
            <a:r>
              <a:rPr lang="en-US" sz="1200" b="0" dirty="0" err="1"/>
              <a:t>vụ</a:t>
            </a:r>
            <a:r>
              <a:rPr lang="en-US" sz="1200" b="0" dirty="0"/>
              <a:t> </a:t>
            </a:r>
            <a:r>
              <a:rPr lang="en-US" sz="1200" b="0" dirty="0" err="1"/>
              <a:t>của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</a:t>
            </a:r>
          </a:p>
          <a:p>
            <a:pPr algn="l"/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tìm</a:t>
            </a:r>
            <a:r>
              <a:rPr lang="en-US" sz="1200" b="0" dirty="0"/>
              <a:t> ra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úng</a:t>
            </a:r>
            <a:r>
              <a:rPr lang="en-US" sz="1200" b="0" dirty="0"/>
              <a:t> </a:t>
            </a:r>
            <a:r>
              <a:rPr lang="en-US" sz="1200" b="0" dirty="0" err="1"/>
              <a:t>có</a:t>
            </a:r>
            <a:r>
              <a:rPr lang="en-US" sz="1200" b="0" dirty="0"/>
              <a:t> </a:t>
            </a:r>
            <a:r>
              <a:rPr lang="en-US" sz="1200" b="0" dirty="0" err="1"/>
              <a:t>nghĩa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/>
              <a:t>ó </a:t>
            </a:r>
            <a:r>
              <a:rPr lang="vi-VN" sz="1200" b="0" dirty="0"/>
              <a:t>đ</a:t>
            </a:r>
            <a:r>
              <a:rPr lang="en-US" sz="1200" b="0" dirty="0"/>
              <a:t>ã </a:t>
            </a:r>
            <a:r>
              <a:rPr lang="en-US" sz="1200" b="0" dirty="0" err="1"/>
              <a:t>mở</a:t>
            </a:r>
            <a:r>
              <a:rPr lang="en-US" sz="1200" b="0" dirty="0"/>
              <a:t> </a:t>
            </a:r>
            <a:r>
              <a:rPr lang="vi-VN" sz="1200" b="0" dirty="0"/>
              <a:t>đư</a:t>
            </a:r>
            <a:r>
              <a:rPr lang="en-US" sz="1200" b="0" dirty="0" err="1"/>
              <a:t>ợc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EF56-01A2-4682-A506-1248A50C91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2369-7224-4D5C-B373-AF9364A8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93FB-CB50-483A-9B48-A6DBE79E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52FB-6ACE-466A-8BEF-3104E83C2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455A-4FF2-4ECC-9216-B933DB1D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E4F-2BA8-4F4A-BC47-39E0260F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632B-613B-4348-86A3-9644C7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26C3-DAD1-4B22-9296-2DE1B8FE9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0827-7498-47D1-8289-AA6C8EBD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CCACF-497B-43BB-9B11-F61BD987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D75C-C67E-4044-B29F-60FE777D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CCA2-53DC-4324-A638-E6921469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1F3-5AE0-4DBF-9713-1F87BED6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BA7EEE2-9230-4990-8838-BAB54977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2E5BB45B-9D78-4C4F-890E-D0218897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4EDAEBE-8F6D-4625-8599-284FD31A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SẮT, GANG, THÉP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48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4C4EDA7-2468-4161-B7A5-D489DB42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562600" y="5105400"/>
            <a:ext cx="3048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28600" y="5105400"/>
            <a:ext cx="377952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25" descr="san xuat day d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252232" cy="31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soi day dong tron ky thuat d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0"/>
            <a:ext cx="3810000" cy="336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2BD191-1A15-4B14-98F1-01DB895F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8B27818-F9A4-4456-99FF-0F9086C2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hieng dong"/>
          <p:cNvPicPr>
            <a:picLocks noChangeAspect="1" noChangeArrowheads="1"/>
          </p:cNvPicPr>
          <p:nvPr/>
        </p:nvPicPr>
        <p:blipFill>
          <a:blip r:embed="rId3">
            <a:lum bright="30000" contrast="42000"/>
          </a:blip>
          <a:srcRect/>
          <a:stretch>
            <a:fillRect/>
          </a:stretch>
        </p:blipFill>
        <p:spPr bwMode="auto">
          <a:xfrm>
            <a:off x="2133600" y="1371600"/>
            <a:ext cx="2187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nh dong co"/>
          <p:cNvPicPr>
            <a:picLocks noChangeAspect="1" noChangeArrowheads="1"/>
          </p:cNvPicPr>
          <p:nvPr/>
        </p:nvPicPr>
        <p:blipFill>
          <a:blip r:embed="rId4">
            <a:lum bright="10000" contrast="24000"/>
          </a:blip>
          <a:srcRect/>
          <a:stretch>
            <a:fillRect/>
          </a:stretch>
        </p:blipFill>
        <p:spPr bwMode="auto">
          <a:xfrm>
            <a:off x="5029200" y="1371600"/>
            <a:ext cx="2305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Vạc_đồng_4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096000" y="3962400"/>
            <a:ext cx="2362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TuongPhatLonNhatVN"/>
          <p:cNvPicPr>
            <a:picLocks noChangeAspect="1" noChangeArrowheads="1"/>
          </p:cNvPicPr>
          <p:nvPr/>
        </p:nvPicPr>
        <p:blipFill>
          <a:blip r:embed="rId6">
            <a:lum bright="14000" contrast="46000"/>
          </a:blip>
          <a:srcRect/>
          <a:stretch>
            <a:fillRect/>
          </a:stretch>
        </p:blipFill>
        <p:spPr bwMode="auto">
          <a:xfrm>
            <a:off x="762000" y="3886200"/>
            <a:ext cx="20224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Trống_đồng_Ngọc_Lũ_2"/>
          <p:cNvPicPr>
            <a:picLocks noChangeAspect="1" noChangeArrowheads="1"/>
          </p:cNvPicPr>
          <p:nvPr/>
        </p:nvPicPr>
        <p:blipFill>
          <a:blip r:embed="rId7">
            <a:lum bright="6000" contrast="26000"/>
          </a:blip>
          <a:srcRect/>
          <a:stretch>
            <a:fillRect/>
          </a:stretch>
        </p:blipFill>
        <p:spPr bwMode="auto">
          <a:xfrm>
            <a:off x="3124200" y="3962400"/>
            <a:ext cx="2571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33400" y="2286000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629400" y="6324600"/>
            <a:ext cx="1600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Vạc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581400" y="63246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Trống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914400" y="6324600"/>
            <a:ext cx="1981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696200" y="2286000"/>
            <a:ext cx="1447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50AB720-DD3B-493A-BC86-B457EBCB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" y="2057400"/>
            <a:ext cx="8763000" cy="3200400"/>
          </a:xfrm>
          <a:prstGeom prst="horizontalScroll">
            <a:avLst>
              <a:gd name="adj" fmla="val 735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400" b="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…;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20183119-1FB3-4D05-82E0-FC47B834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0">
            <a:extLst>
              <a:ext uri="{FF2B5EF4-FFF2-40B4-BE49-F238E27FC236}">
                <a16:creationId xmlns:a16="http://schemas.microsoft.com/office/drawing/2014/main" id="{82D516C8-1AFA-4CF5-A903-4D987CF9D5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Trò chơi : Ô cửa bí mật</a:t>
            </a:r>
            <a:endParaRPr lang="en-US" sz="40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1CEB9C9-D394-4E35-99B3-6A0D97E1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 descr="Parchment"/>
          <p:cNvSpPr>
            <a:spLocks noChangeArrowheads="1"/>
          </p:cNvSpPr>
          <p:nvPr/>
        </p:nvSpPr>
        <p:spPr bwMode="auto">
          <a:xfrm>
            <a:off x="4572000" y="53340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00" y="4281488"/>
            <a:ext cx="48006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  </a:t>
            </a:r>
            <a:r>
              <a:rPr lang="en-US" sz="1800">
                <a:solidFill>
                  <a:srgbClr val="CC0000"/>
                </a:solidFill>
              </a:rPr>
              <a:t>Muốn bảo quản một số đồ dùng bằng đồng và hợp kim của đồng cần: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A.Thường xuyên đem phơi ngoài trời.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B. Để nơi không ẩm thấp, thỉnh thoảng dùng thuốc đánh đồng để lau chùi.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C. Đem treo ở giàn bếp.</a:t>
            </a:r>
          </a:p>
        </p:txBody>
      </p:sp>
      <p:sp>
        <p:nvSpPr>
          <p:cNvPr id="17414" name="Oval 6" descr="Parchment"/>
          <p:cNvSpPr>
            <a:spLocks noChangeArrowheads="1"/>
          </p:cNvSpPr>
          <p:nvPr/>
        </p:nvSpPr>
        <p:spPr bwMode="auto">
          <a:xfrm>
            <a:off x="4648200" y="3124200"/>
            <a:ext cx="552450" cy="457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 b="0">
              <a:solidFill>
                <a:srgbClr val="FF00FF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48200" y="1905000"/>
            <a:ext cx="4495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>
                <a:solidFill>
                  <a:srgbClr val="FF3300"/>
                </a:solidFill>
              </a:rPr>
              <a:t>Hợp kim của đồng có tính chất</a:t>
            </a:r>
            <a:r>
              <a:rPr lang="en-US" sz="1800">
                <a:solidFill>
                  <a:srgbClr val="66FF33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A.  Có màu trắng bạc, cứng,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B.  Có màu vàng, dẻo, có tính đàn   hồi.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C.  Có màu nâu hoặc màu vàng, có ánh kim, cứng hơn đồng</a:t>
            </a:r>
            <a:r>
              <a:rPr lang="en-US" sz="2000" b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7416" name="Oval 8" descr="Parchment"/>
          <p:cNvSpPr>
            <a:spLocks noChangeArrowheads="1"/>
          </p:cNvSpPr>
          <p:nvPr/>
        </p:nvSpPr>
        <p:spPr bwMode="auto">
          <a:xfrm>
            <a:off x="0" y="56388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0" y="4200525"/>
            <a:ext cx="4419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0"/>
              <a:t> </a:t>
            </a:r>
            <a:r>
              <a:rPr lang="en-US" sz="1800">
                <a:solidFill>
                  <a:srgbClr val="3333FF"/>
                </a:solidFill>
              </a:rPr>
              <a:t>Đồng hoặc hợp kim của đồng  được sử dụng làm: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  </a:t>
            </a:r>
            <a:r>
              <a:rPr lang="en-US" sz="1800" b="0">
                <a:solidFill>
                  <a:srgbClr val="FF33CC"/>
                </a:solidFill>
              </a:rPr>
              <a:t>A    Nhà ở, cầu, bàn ghế, máy quạt.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B     Làm lốp ô tô, tủ lạnh, xe hơi.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C     Đồ điện, dây điện, một số bộ phận của ô tô, tàu biển, ...; nồi, mâm, kèn, cồng, chiêng, đúc tượng ...</a:t>
            </a:r>
          </a:p>
        </p:txBody>
      </p:sp>
      <p:sp>
        <p:nvSpPr>
          <p:cNvPr id="17418" name="Oval 10" descr="Parchment"/>
          <p:cNvSpPr>
            <a:spLocks noChangeArrowheads="1"/>
          </p:cNvSpPr>
          <p:nvPr/>
        </p:nvSpPr>
        <p:spPr bwMode="auto">
          <a:xfrm>
            <a:off x="0" y="2514600"/>
            <a:ext cx="533400" cy="4953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0" y="1752600"/>
            <a:ext cx="4572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 b="0">
                <a:solidFill>
                  <a:srgbClr val="CC6600"/>
                </a:solidFill>
              </a:rPr>
              <a:t>Tính chất của đồng là: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A   Cứng có tính đàn hồi,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B   Có màu đỏ nâu, có ánh kim, bền, dễ dát mỏng và kéo thành sợi,dễ uốn cong dẫn điện, dẫn nhiệt tốt.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C  Màu trắng bạc, có ánh kim, dẻo.</a:t>
            </a:r>
          </a:p>
        </p:txBody>
      </p:sp>
      <p:grpSp>
        <p:nvGrpSpPr>
          <p:cNvPr id="11275" name="Group 12"/>
          <p:cNvGrpSpPr>
            <a:grpSpLocks/>
          </p:cNvGrpSpPr>
          <p:nvPr/>
        </p:nvGrpSpPr>
        <p:grpSpPr bwMode="auto">
          <a:xfrm>
            <a:off x="0" y="1676400"/>
            <a:ext cx="9144000" cy="4953000"/>
            <a:chOff x="0" y="1080"/>
            <a:chExt cx="5760" cy="3216"/>
          </a:xfrm>
        </p:grpSpPr>
        <p:sp>
          <p:nvSpPr>
            <p:cNvPr id="11301" name="Rectangle 13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2" name="Rectangle 14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3" name="Rectangle 15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4" name="Rectangle 16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</p:grp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4648200" y="1752600"/>
            <a:ext cx="285750" cy="247650"/>
          </a:xfrm>
          <a:prstGeom prst="cloudCallout">
            <a:avLst>
              <a:gd name="adj1" fmla="val -25000"/>
              <a:gd name="adj2" fmla="val -7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 sz="2000" b="0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0" y="4495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0" y="1828800"/>
            <a:ext cx="40005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4572000" y="4191000"/>
            <a:ext cx="3048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21"/>
          <p:cNvSpPr>
            <a:spLocks noChangeArrowheads="1"/>
          </p:cNvSpPr>
          <p:nvPr/>
        </p:nvSpPr>
        <p:spPr bwMode="auto">
          <a:xfrm>
            <a:off x="2133600" y="762000"/>
            <a:ext cx="4343400" cy="11430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Ô CỬA BÍ MẬT</a:t>
            </a:r>
            <a:endParaRPr lang="en-US" sz="2800" b="0" dirty="0"/>
          </a:p>
        </p:txBody>
      </p:sp>
      <p:pic>
        <p:nvPicPr>
          <p:cNvPr id="17432" name="Picture 24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62475" y="4038600"/>
            <a:ext cx="4581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337300" y="47244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4</a:t>
            </a:r>
            <a:endParaRPr lang="en-US" sz="1800" b="0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 dirty="0">
                <a:solidFill>
                  <a:srgbClr val="FF3300"/>
                </a:solidFill>
              </a:rPr>
              <a:t>0</a:t>
            </a:r>
          </a:p>
        </p:txBody>
      </p:sp>
      <p:pic>
        <p:nvPicPr>
          <p:cNvPr id="17445" name="Picture 37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1600200"/>
            <a:ext cx="4552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1806575" y="2151063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1</a:t>
            </a:r>
            <a:endParaRPr lang="en-US" sz="1800" b="0"/>
          </a:p>
        </p:txBody>
      </p:sp>
      <p:pic>
        <p:nvPicPr>
          <p:cNvPr id="17447" name="Picture 39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3932238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1820863" y="47244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3</a:t>
            </a:r>
            <a:endParaRPr lang="en-US" sz="1800" b="0"/>
          </a:p>
        </p:txBody>
      </p:sp>
      <p:pic>
        <p:nvPicPr>
          <p:cNvPr id="17449" name="Picture 41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40250" y="1600200"/>
            <a:ext cx="460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6172200" y="2514600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2</a:t>
            </a:r>
            <a:endParaRPr lang="en-US" sz="1800" b="0"/>
          </a:p>
        </p:txBody>
      </p:sp>
      <p:sp>
        <p:nvSpPr>
          <p:cNvPr id="11300" name="Rectangle 43"/>
          <p:cNvSpPr>
            <a:spLocks noChangeArrowheads="1"/>
          </p:cNvSpPr>
          <p:nvPr/>
        </p:nvSpPr>
        <p:spPr bwMode="auto">
          <a:xfrm>
            <a:off x="1143000" y="1066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993300"/>
                </a:solidFill>
              </a:rPr>
              <a:t>Trò ch</a:t>
            </a:r>
            <a:r>
              <a:rPr lang="vi-VN">
                <a:solidFill>
                  <a:srgbClr val="993300"/>
                </a:solidFill>
              </a:rPr>
              <a:t>ơ</a:t>
            </a:r>
            <a:r>
              <a:rPr lang="en-US">
                <a:solidFill>
                  <a:srgbClr val="993300"/>
                </a:solidFill>
              </a:rPr>
              <a:t>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2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8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  <p:bldP spid="17416" grpId="0" animBg="1"/>
      <p:bldP spid="17418" grpId="0" animBg="1"/>
      <p:bldP spid="17433" grpId="0" animBg="1"/>
      <p:bldP spid="17433" grpId="1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6" grpId="0" animBg="1"/>
      <p:bldP spid="17446" grpId="1" animBg="1"/>
      <p:bldP spid="17448" grpId="0" animBg="1"/>
      <p:bldP spid="17448" grpId="1" animBg="1"/>
      <p:bldP spid="17450" grpId="0" animBg="1"/>
      <p:bldP spid="174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3D6E503-9098-42AB-8730-712D77DB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2400" y="1752600"/>
            <a:ext cx="8686800" cy="4343400"/>
          </a:xfrm>
          <a:prstGeom prst="flowChartAlternateProcess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b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752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b="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25146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của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ồngcó màu nâu hoặc màu vàng, có ánh kim</a:t>
            </a:r>
          </a:p>
          <a:p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cứng h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b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52400" y="4876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bảo quản những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dùng bằng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và hợp kim của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cần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n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không ẩm thấp, thỉnh thoảng dùng thuốc 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lau chùi.</a:t>
            </a:r>
            <a:endParaRPr lang="en-US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28600" y="3505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b="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,…;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animBg="1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3CDCB43-AB56-4EA4-A938-B1AE6C09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F58398B9-81BF-4177-B16F-B71BAFE1CA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6C9AF2D-95E8-45AE-98FE-FE7C3B5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696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52)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6FEF5A7D-D5EE-4AE2-8144-8C8E13B9E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6A806680-1500-4C04-BCD5-7040125DE4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941D26E6-97D6-4F93-A780-D5DFFE0A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D3A40822-5943-431E-A331-5C1D38BD6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C15BE1B3-91D7-4594-9D38-7E88E7BF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13C21C5-1F52-4B05-8B8E-257C5A36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>
              <a:solidFill>
                <a:srgbClr val="CC00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819400" y="1219200"/>
            <a:ext cx="5638800" cy="1828800"/>
          </a:xfrm>
          <a:prstGeom prst="wedgeRoundRectCallout">
            <a:avLst>
              <a:gd name="adj1" fmla="val -73634"/>
              <a:gd name="adj2" fmla="val 12675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3" name="Picture 6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92563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330417" y="1828800"/>
            <a:ext cx="4419600" cy="937419"/>
          </a:xfrm>
          <a:prstGeom prst="wedgeRoundRectCallout">
            <a:avLst>
              <a:gd name="adj1" fmla="val -77366"/>
              <a:gd name="adj2" fmla="val 2297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build="allAtOnce" animBg="1"/>
      <p:bldP spid="3079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B3D4BC7E-344D-449D-9788-40F1711C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7802BB7B-ED29-4269-8A24-DC5F33E0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427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một số tính chất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một sồ ứng dụng trong sản xuất và đời sống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Quan sát, nhận biết một số đồ dùng được làm từ đồng và nêu cách bảo quản chúng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5BE99A1-ADB9-4551-9697-725AD951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D000FF11-32F0-4E08-B733-F70D21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D368D52-CC29-4AF9-B8A4-A6B15B8C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04800" y="2743200"/>
            <a:ext cx="8610600" cy="1905000"/>
          </a:xfrm>
          <a:prstGeom prst="horizontalScroll">
            <a:avLst>
              <a:gd name="adj" fmla="val 12500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57200" y="3048000"/>
            <a:ext cx="8298180" cy="1371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ctr"/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4" grpId="0" animBg="1"/>
      <p:bldP spid="410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1D9419D-B293-4C9F-BEE4-1F76CC2B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9144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15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92874"/>
              </p:ext>
            </p:extLst>
          </p:nvPr>
        </p:nvGraphicFramePr>
        <p:xfrm>
          <a:off x="457200" y="2514600"/>
          <a:ext cx="8229600" cy="3459163"/>
        </p:xfrm>
        <a:graphic>
          <a:graphicData uri="http://schemas.openxmlformats.org/drawingml/2006/table">
            <a:tbl>
              <a:tblPr/>
              <a:tblGrid>
                <a:gridCol w="100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§ång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.VnTime" pitchFamily="34" charset="0"/>
                        </a:rPr>
                        <a:t>TÝnh chÊt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524000" y="3276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</a:p>
          <a:p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791200" y="32766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thiếc có màu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nâu, với kẽm có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vàng,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có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kim và cứng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ồng.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5334000" y="25908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kim của </a:t>
            </a:r>
            <a:r>
              <a:rPr lang="vi-VN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7A31995-946A-4323-8FCA-B9B4CF31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1524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B65455-B590-4A4D-A40F-A6E641F6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50,51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183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ình ảnh016"/>
          <p:cNvPicPr>
            <a:picLocks noChangeAspect="1" noChangeArrowheads="1"/>
          </p:cNvPicPr>
          <p:nvPr/>
        </p:nvPicPr>
        <p:blipFill>
          <a:blip r:embed="rId7">
            <a:lum bright="26000" contrast="60000"/>
          </a:blip>
          <a:srcRect/>
          <a:stretch>
            <a:fillRect/>
          </a:stretch>
        </p:blipFill>
        <p:spPr bwMode="auto">
          <a:xfrm>
            <a:off x="6400800" y="4724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9365"/>
          <p:cNvPicPr>
            <a:picLocks noChangeAspect="1" noChangeArrowheads="1"/>
          </p:cNvPicPr>
          <p:nvPr/>
        </p:nvPicPr>
        <p:blipFill>
          <a:blip r:embed="rId8">
            <a:lum bright="20000" contrast="30000"/>
          </a:blip>
          <a:srcRect/>
          <a:stretch>
            <a:fillRect/>
          </a:stretch>
        </p:blipFill>
        <p:spPr bwMode="auto">
          <a:xfrm>
            <a:off x="381000" y="2667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6388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590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84582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8305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76FD1E5-4ADB-407B-9528-BF67FA17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0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1470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81200"/>
            <a:ext cx="1416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2"/>
          <p:cNvPicPr>
            <a:picLocks noChangeAspect="1" noChangeArrowheads="1"/>
          </p:cNvPicPr>
          <p:nvPr/>
        </p:nvPicPr>
        <p:blipFill>
          <a:blip r:embed="rId6" cstate="print">
            <a:lum bright="2000" contrast="22000"/>
          </a:blip>
          <a:srcRect/>
          <a:stretch>
            <a:fillRect/>
          </a:stretch>
        </p:blipFill>
        <p:spPr bwMode="auto">
          <a:xfrm>
            <a:off x="6324600" y="1981200"/>
            <a:ext cx="1341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3"/>
          <p:cNvPicPr>
            <a:picLocks noChangeAspect="1" noChangeArrowheads="1"/>
          </p:cNvPicPr>
          <p:nvPr/>
        </p:nvPicPr>
        <p:blipFill>
          <a:blip r:embed="rId7">
            <a:lum bright="24000" contrast="36000"/>
          </a:blip>
          <a:srcRect/>
          <a:stretch>
            <a:fillRect/>
          </a:stretch>
        </p:blipFill>
        <p:spPr bwMode="auto">
          <a:xfrm>
            <a:off x="7756525" y="1981200"/>
            <a:ext cx="138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" y="4800600"/>
            <a:ext cx="1143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vi-VN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524000" y="4800600"/>
            <a:ext cx="1905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 </a:t>
            </a:r>
          </a:p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thờ cúng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848600" y="4800600"/>
            <a:ext cx="1066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477000" y="4800600"/>
            <a:ext cx="1219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5814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292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</a:p>
        </p:txBody>
      </p:sp>
      <p:pic>
        <p:nvPicPr>
          <p:cNvPr id="6159" name="Picture 30" descr="DSC09365"/>
          <p:cNvPicPr>
            <a:picLocks noChangeAspect="1" noChangeArrowheads="1"/>
          </p:cNvPicPr>
          <p:nvPr/>
        </p:nvPicPr>
        <p:blipFill>
          <a:blip r:embed="rId8">
            <a:lum bright="18000"/>
          </a:blip>
          <a:srcRect/>
          <a:stretch>
            <a:fillRect/>
          </a:stretch>
        </p:blipFill>
        <p:spPr bwMode="auto">
          <a:xfrm>
            <a:off x="228600" y="1981200"/>
            <a:ext cx="1493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31"/>
          <p:cNvSpPr>
            <a:spLocks noChangeArrowheads="1"/>
          </p:cNvSpPr>
          <p:nvPr/>
        </p:nvSpPr>
        <p:spPr bwMode="auto">
          <a:xfrm>
            <a:off x="762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61" name="Oval 32"/>
          <p:cNvSpPr>
            <a:spLocks noChangeArrowheads="1"/>
          </p:cNvSpPr>
          <p:nvPr/>
        </p:nvSpPr>
        <p:spPr bwMode="auto">
          <a:xfrm>
            <a:off x="2286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62" name="Oval 33"/>
          <p:cNvSpPr>
            <a:spLocks noChangeArrowheads="1"/>
          </p:cNvSpPr>
          <p:nvPr/>
        </p:nvSpPr>
        <p:spPr bwMode="auto">
          <a:xfrm>
            <a:off x="6781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63" name="Oval 34"/>
          <p:cNvSpPr>
            <a:spLocks noChangeArrowheads="1"/>
          </p:cNvSpPr>
          <p:nvPr/>
        </p:nvSpPr>
        <p:spPr bwMode="auto">
          <a:xfrm>
            <a:off x="54102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64" name="Oval 35"/>
          <p:cNvSpPr>
            <a:spLocks noChangeArrowheads="1"/>
          </p:cNvSpPr>
          <p:nvPr/>
        </p:nvSpPr>
        <p:spPr bwMode="auto">
          <a:xfrm>
            <a:off x="8229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65" name="Oval 36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6" grpId="0" animBg="1"/>
      <p:bldP spid="7187" grpId="0" animBg="1"/>
      <p:bldP spid="719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993</Words>
  <Application>Microsoft Office PowerPoint</Application>
  <PresentationFormat>On-screen Show (4:3)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Khoa học: ĐỒNG VÀ HỢP KIM CỦA ĐỒNG</vt:lpstr>
      <vt:lpstr>PowerPoint Presentation</vt:lpstr>
      <vt:lpstr>PowerPoint Presentation</vt:lpstr>
    </vt:vector>
  </TitlesOfParts>
  <Company>fifakhung@yahoo.com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häc líp 5</dc:title>
  <dc:creator>fifakhung</dc:creator>
  <cp:lastModifiedBy>ADMIN</cp:lastModifiedBy>
  <cp:revision>93</cp:revision>
  <dcterms:created xsi:type="dcterms:W3CDTF">2009-10-29T12:51:31Z</dcterms:created>
  <dcterms:modified xsi:type="dcterms:W3CDTF">2021-11-20T17:23:23Z</dcterms:modified>
</cp:coreProperties>
</file>