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2" r:id="rId2"/>
    <p:sldId id="266" r:id="rId3"/>
    <p:sldId id="274" r:id="rId4"/>
    <p:sldId id="269" r:id="rId5"/>
    <p:sldId id="271" r:id="rId6"/>
    <p:sldId id="270" r:id="rId7"/>
    <p:sldId id="272" r:id="rId8"/>
    <p:sldId id="273" r:id="rId9"/>
    <p:sldId id="263"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87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DEB99-9A5A-4D71-91FE-7CD079025E7D}" type="datetimeFigureOut">
              <a:rPr lang="en-US" smtClean="0"/>
              <a:t>14/06/2021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52CD9-5C84-4171-B53D-0E4114891214}" type="slidenum">
              <a:rPr lang="en-US" smtClean="0"/>
              <a:t>‹#›</a:t>
            </a:fld>
            <a:endParaRPr lang="en-US"/>
          </a:p>
        </p:txBody>
      </p:sp>
    </p:spTree>
    <p:extLst>
      <p:ext uri="{BB962C8B-B14F-4D97-AF65-F5344CB8AC3E}">
        <p14:creationId xmlns:p14="http://schemas.microsoft.com/office/powerpoint/2010/main" val="408591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t>14/06/2021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016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t>14/06/2021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4380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t>14/06/2021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08617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FA570-4044-44DE-8C8C-C308B5DC16B8}" type="datetimeFigureOut">
              <a:rPr lang="en-US" smtClean="0"/>
              <a:t>14/06/2021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324669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FA570-4044-44DE-8C8C-C308B5DC16B8}" type="datetimeFigureOut">
              <a:rPr lang="en-US" smtClean="0"/>
              <a:t>14/06/2021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58252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7FA570-4044-44DE-8C8C-C308B5DC16B8}" type="datetimeFigureOut">
              <a:rPr lang="en-US" smtClean="0"/>
              <a:t>14/06/2021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26474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7FA570-4044-44DE-8C8C-C308B5DC16B8}" type="datetimeFigureOut">
              <a:rPr lang="en-US" smtClean="0"/>
              <a:t>14/06/2021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46697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7FA570-4044-44DE-8C8C-C308B5DC16B8}" type="datetimeFigureOut">
              <a:rPr lang="en-US" smtClean="0"/>
              <a:t>14/06/2021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35313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FA570-4044-44DE-8C8C-C308B5DC16B8}" type="datetimeFigureOut">
              <a:rPr lang="en-US" smtClean="0"/>
              <a:t>14/06/2021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67102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t>14/06/2021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39305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t>14/06/2021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91878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FA570-4044-44DE-8C8C-C308B5DC16B8}" type="datetimeFigureOut">
              <a:rPr lang="en-US" smtClean="0"/>
              <a:t>14/06/2021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A5E1E-EB56-4A18-A589-D5FC8DE8644B}" type="slidenum">
              <a:rPr lang="en-US" smtClean="0"/>
              <a:t>‹#›</a:t>
            </a:fld>
            <a:endParaRPr lang="en-US"/>
          </a:p>
        </p:txBody>
      </p:sp>
    </p:spTree>
    <p:extLst>
      <p:ext uri="{BB962C8B-B14F-4D97-AF65-F5344CB8AC3E}">
        <p14:creationId xmlns:p14="http://schemas.microsoft.com/office/powerpoint/2010/main" val="3500518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image" Target="../media/image1.jpeg"/><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327" y="4892040"/>
            <a:ext cx="8139275" cy="2165092"/>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117631"/>
            <a:ext cx="1382346" cy="1811339"/>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0779" y="-276221"/>
            <a:ext cx="414753" cy="553018"/>
          </a:xfrm>
          <a:prstGeom prst="rect">
            <a:avLst/>
          </a:prstGeom>
        </p:spPr>
      </p:pic>
      <p:sp>
        <p:nvSpPr>
          <p:cNvPr id="7" name="TextBox 6">
            <a:extLst>
              <a:ext uri="{FF2B5EF4-FFF2-40B4-BE49-F238E27FC236}">
                <a16:creationId xmlns:a16="http://schemas.microsoft.com/office/drawing/2014/main" xmlns="" id="{235F6F12-CCEE-452A-A579-1E14567FB943}"/>
              </a:ext>
            </a:extLst>
          </p:cNvPr>
          <p:cNvSpPr txBox="1"/>
          <p:nvPr/>
        </p:nvSpPr>
        <p:spPr>
          <a:xfrm>
            <a:off x="635074" y="2531055"/>
            <a:ext cx="8305766"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solidFill>
                  <a:srgbClr val="002060"/>
                </a:solidFill>
                <a:effectLst>
                  <a:reflection blurRad="6350" stA="55000" endA="300" endPos="45500" dir="5400000" sy="-100000" algn="bl" rotWithShape="0"/>
                </a:effectLst>
                <a:latin typeface="iCiel Crocante" pitchFamily="2" charset="0"/>
              </a:rPr>
              <a:t>Bài </a:t>
            </a:r>
            <a:r>
              <a:rPr lang="en-US" sz="3600" dirty="0" smtClean="0">
                <a:solidFill>
                  <a:srgbClr val="002060"/>
                </a:solidFill>
                <a:effectLst>
                  <a:reflection blurRad="6350" stA="55000" endA="300" endPos="45500" dir="5400000" sy="-100000" algn="bl" rotWithShape="0"/>
                </a:effectLst>
                <a:latin typeface="iCiel Crocante" pitchFamily="2" charset="0"/>
              </a:rPr>
              <a:t>33: THỰC HÀNH VÀ TRẢI NGHIỆM</a:t>
            </a:r>
          </a:p>
          <a:p>
            <a:pPr algn="ctr"/>
            <a:r>
              <a:rPr lang="en-US" sz="3600" dirty="0" smtClean="0">
                <a:solidFill>
                  <a:srgbClr val="002060"/>
                </a:solidFill>
                <a:effectLst>
                  <a:reflection blurRad="6350" stA="55000" endA="300" endPos="45500" dir="5400000" sy="-100000" algn="bl" rotWithShape="0"/>
                </a:effectLst>
                <a:latin typeface="iCiel Crocante" pitchFamily="2" charset="0"/>
              </a:rPr>
              <a:t>VỚI CÁC ĐƠN VỊ KI-LÔ-GAM, LÍT.</a:t>
            </a:r>
            <a:endParaRPr lang="en-US" sz="3600" dirty="0">
              <a:solidFill>
                <a:srgbClr val="002060"/>
              </a:solidFill>
              <a:effectLst>
                <a:reflection blurRad="6350" stA="55000" endA="300" endPos="45500" dir="5400000" sy="-100000" algn="bl" rotWithShape="0"/>
              </a:effectLst>
              <a:latin typeface="iCiel Crocante" pitchFamily="2" charset="0"/>
            </a:endParaRPr>
          </a:p>
        </p:txBody>
      </p:sp>
      <p:sp>
        <p:nvSpPr>
          <p:cNvPr id="8" name="TextBox 7"/>
          <p:cNvSpPr txBox="1"/>
          <p:nvPr/>
        </p:nvSpPr>
        <p:spPr>
          <a:xfrm>
            <a:off x="304800" y="3962400"/>
            <a:ext cx="8473050" cy="1200329"/>
          </a:xfrm>
          <a:prstGeom prst="rect">
            <a:avLst/>
          </a:prstGeom>
          <a:noFill/>
        </p:spPr>
        <p:txBody>
          <a:bodyPr wrap="square" rtlCol="0">
            <a:spAutoFit/>
          </a:bodyPr>
          <a:lstStyle/>
          <a:p>
            <a:pPr algn="ctr"/>
            <a:r>
              <a:rPr lang="en-US" sz="3600" b="1" dirty="0" smtClean="0">
                <a:solidFill>
                  <a:srgbClr val="008E40"/>
                </a:solidFill>
                <a:latin typeface="iCiel PONY" pitchFamily="2" charset="-93"/>
              </a:rPr>
              <a:t>Tiết 1: KHÁM PHÁ</a:t>
            </a:r>
          </a:p>
          <a:p>
            <a:pPr algn="ctr"/>
            <a:r>
              <a:rPr lang="en-US" sz="3600" b="1" dirty="0" smtClean="0">
                <a:solidFill>
                  <a:srgbClr val="008E40"/>
                </a:solidFill>
                <a:latin typeface="iCiel PONY" pitchFamily="2" charset="-93"/>
              </a:rPr>
              <a:t>              HOẠT ĐỘNG</a:t>
            </a:r>
            <a:endParaRPr lang="en-US" sz="3600" b="1" dirty="0">
              <a:solidFill>
                <a:srgbClr val="008E40"/>
              </a:solidFill>
              <a:latin typeface="iCiel PONY" pitchFamily="2" charset="-93"/>
            </a:endParaRPr>
          </a:p>
        </p:txBody>
      </p:sp>
      <p:sp>
        <p:nvSpPr>
          <p:cNvPr id="9" name="TextBox 8"/>
          <p:cNvSpPr txBox="1"/>
          <p:nvPr/>
        </p:nvSpPr>
        <p:spPr>
          <a:xfrm>
            <a:off x="163335" y="1051222"/>
            <a:ext cx="8897007" cy="1261884"/>
          </a:xfrm>
          <a:prstGeom prst="rect">
            <a:avLst/>
          </a:prstGeom>
          <a:noFill/>
        </p:spPr>
        <p:txBody>
          <a:bodyPr wrap="square" rtlCol="0">
            <a:spAutoFit/>
          </a:bodyPr>
          <a:lstStyle/>
          <a:p>
            <a:pPr algn="ctr"/>
            <a:r>
              <a:rPr lang="en-US" sz="4000" dirty="0" smtClean="0">
                <a:solidFill>
                  <a:srgbClr val="FF0000"/>
                </a:solidFill>
                <a:latin typeface="iCiel PONY" pitchFamily="2" charset="-93"/>
                <a:cs typeface="Arial" panose="020B0604020202020204" pitchFamily="34" charset="0"/>
              </a:rPr>
              <a:t>Chủ </a:t>
            </a:r>
            <a:r>
              <a:rPr lang="vi-VN" sz="4000" dirty="0" smtClean="0">
                <a:solidFill>
                  <a:srgbClr val="FF0000"/>
                </a:solidFill>
                <a:latin typeface="iCiel PONY" pitchFamily="2" charset="-93"/>
                <a:cs typeface="Arial" panose="020B0604020202020204" pitchFamily="34" charset="0"/>
              </a:rPr>
              <a:t>đề</a:t>
            </a:r>
            <a:r>
              <a:rPr lang="en-US" sz="4000" dirty="0">
                <a:solidFill>
                  <a:srgbClr val="FF0000"/>
                </a:solidFill>
                <a:latin typeface="iCiel PONY" pitchFamily="2" charset="-93"/>
                <a:cs typeface="Arial" panose="020B0604020202020204" pitchFamily="34" charset="0"/>
              </a:rPr>
              <a:t> </a:t>
            </a:r>
            <a:r>
              <a:rPr lang="en-US" sz="4000" dirty="0" smtClean="0">
                <a:solidFill>
                  <a:srgbClr val="FF0000"/>
                </a:solidFill>
                <a:latin typeface="iCiel PONY" pitchFamily="2" charset="-93"/>
                <a:cs typeface="Arial" panose="020B0604020202020204" pitchFamily="34" charset="0"/>
              </a:rPr>
              <a:t>3: </a:t>
            </a:r>
          </a:p>
          <a:p>
            <a:pPr algn="ctr"/>
            <a:r>
              <a:rPr lang="en-US" sz="3600" dirty="0" smtClean="0">
                <a:solidFill>
                  <a:srgbClr val="FF0000"/>
                </a:solidFill>
                <a:latin typeface="iCiel PONY" pitchFamily="2" charset="-93"/>
                <a:cs typeface="Arial" panose="020B0604020202020204" pitchFamily="34" charset="0"/>
              </a:rPr>
              <a:t>LÀM QUEN VỚI KHỐI LƯỢNG, DUNG TÍCH</a:t>
            </a:r>
            <a:endParaRPr lang="en-US" sz="3600" dirty="0">
              <a:solidFill>
                <a:srgbClr val="FF0000"/>
              </a:solidFill>
              <a:latin typeface="iCiel PONY" pitchFamily="2" charset="-93"/>
              <a:cs typeface="Arial" panose="020B0604020202020204" pitchFamily="34" charset="0"/>
            </a:endParaRPr>
          </a:p>
        </p:txBody>
      </p:sp>
      <p:sp>
        <p:nvSpPr>
          <p:cNvPr id="10"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extLst>
      <p:ext uri="{BB962C8B-B14F-4D97-AF65-F5344CB8AC3E}">
        <p14:creationId xmlns:p14="http://schemas.microsoft.com/office/powerpoint/2010/main" val="32535619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3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par>
                          <p:cTn id="43" fill="hold">
                            <p:stCondLst>
                              <p:cond delay="4000"/>
                            </p:stCondLst>
                            <p:childTnLst>
                              <p:par>
                                <p:cTn id="44" presetID="16" presetClass="entr" presetSubtype="21"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7"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24" y="4034842"/>
            <a:ext cx="8139275" cy="2165092"/>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3261" y="117631"/>
            <a:ext cx="1382346" cy="1811339"/>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50779" y="-276221"/>
            <a:ext cx="414753" cy="553018"/>
          </a:xfrm>
          <a:prstGeom prst="rect">
            <a:avLst/>
          </a:prstGeom>
        </p:spPr>
      </p:pic>
      <p:sp>
        <p:nvSpPr>
          <p:cNvPr id="7" name="TextBox 6"/>
          <p:cNvSpPr txBox="1"/>
          <p:nvPr/>
        </p:nvSpPr>
        <p:spPr>
          <a:xfrm>
            <a:off x="1063287" y="2151250"/>
            <a:ext cx="7633146" cy="1569660"/>
          </a:xfrm>
          <a:prstGeom prst="rect">
            <a:avLst/>
          </a:prstGeom>
          <a:noFill/>
        </p:spPr>
        <p:txBody>
          <a:bodyPr wrap="square" rtlCol="0">
            <a:spAutoFit/>
          </a:bodyPr>
          <a:lstStyle/>
          <a:p>
            <a:pPr algn="ctr">
              <a:lnSpc>
                <a:spcPct val="150000"/>
              </a:lnSpc>
            </a:pPr>
            <a:r>
              <a:rPr lang="en-US" sz="3200" dirty="0" err="1" smtClean="0">
                <a:solidFill>
                  <a:srgbClr val="FF0000"/>
                </a:solidFill>
                <a:latin typeface="iCiel Crocante" panose="02000000000000000000" pitchFamily="2" charset="0"/>
              </a:rPr>
              <a:t>Tạm</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biệt</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và</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hẹn</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gặp</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lại</a:t>
            </a:r>
            <a:r>
              <a:rPr lang="en-US" sz="3200" dirty="0" smtClean="0">
                <a:solidFill>
                  <a:srgbClr val="FF0000"/>
                </a:solidFill>
                <a:latin typeface="iCiel Crocante" panose="02000000000000000000" pitchFamily="2" charset="0"/>
              </a:rPr>
              <a:t> </a:t>
            </a:r>
          </a:p>
          <a:p>
            <a:pPr algn="ctr">
              <a:lnSpc>
                <a:spcPct val="150000"/>
              </a:lnSpc>
            </a:pPr>
            <a:r>
              <a:rPr lang="en-US" sz="3200" dirty="0" err="1" smtClean="0">
                <a:solidFill>
                  <a:srgbClr val="FF0000"/>
                </a:solidFill>
                <a:latin typeface="iCiel Crocante" panose="02000000000000000000" pitchFamily="2" charset="0"/>
              </a:rPr>
              <a:t>các</a:t>
            </a:r>
            <a:r>
              <a:rPr lang="en-US" sz="3200" dirty="0" smtClean="0">
                <a:solidFill>
                  <a:srgbClr val="FF0000"/>
                </a:solidFill>
                <a:latin typeface="iCiel Crocante" panose="02000000000000000000" pitchFamily="2" charset="0"/>
              </a:rPr>
              <a:t> con </a:t>
            </a:r>
            <a:r>
              <a:rPr lang="en-US" sz="3200" dirty="0" err="1" smtClean="0">
                <a:solidFill>
                  <a:srgbClr val="FF0000"/>
                </a:solidFill>
                <a:latin typeface="iCiel Crocante" panose="02000000000000000000" pitchFamily="2" charset="0"/>
              </a:rPr>
              <a:t>vào</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những</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tiết</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học</a:t>
            </a:r>
            <a:r>
              <a:rPr lang="en-US" sz="3200" dirty="0" smtClean="0">
                <a:solidFill>
                  <a:srgbClr val="FF0000"/>
                </a:solidFill>
                <a:latin typeface="iCiel Crocante" panose="02000000000000000000" pitchFamily="2" charset="0"/>
              </a:rPr>
              <a:t> </a:t>
            </a:r>
            <a:r>
              <a:rPr lang="en-US" sz="3200" dirty="0" err="1" smtClean="0">
                <a:solidFill>
                  <a:srgbClr val="FF0000"/>
                </a:solidFill>
                <a:latin typeface="iCiel Crocante" panose="02000000000000000000" pitchFamily="2" charset="0"/>
              </a:rPr>
              <a:t>sau</a:t>
            </a:r>
            <a:r>
              <a:rPr lang="en-US" sz="3200" dirty="0" smtClean="0">
                <a:solidFill>
                  <a:srgbClr val="FF0000"/>
                </a:solidFill>
                <a:latin typeface="iCiel Crocante" panose="02000000000000000000" pitchFamily="2" charset="0"/>
              </a:rPr>
              <a:t>!</a:t>
            </a:r>
            <a:endParaRPr lang="en-US" sz="3200" dirty="0">
              <a:solidFill>
                <a:srgbClr val="FF0000"/>
              </a:solidFill>
              <a:latin typeface="iCiel Crocante" panose="02000000000000000000" pitchFamily="2" charset="0"/>
            </a:endParaRP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custDataLst>
      <p:tags r:id="rId1"/>
    </p:custDataLst>
    <p:extLst>
      <p:ext uri="{BB962C8B-B14F-4D97-AF65-F5344CB8AC3E}">
        <p14:creationId xmlns:p14="http://schemas.microsoft.com/office/powerpoint/2010/main" val="25748923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extLst mod="1">
    <p:ext uri="{E180D4A7-C9FB-4DFB-919C-405C955672EB}">
      <p14:showEvtLst xmlns:p14="http://schemas.microsoft.com/office/powerpoint/2010/main">
        <p14:playEvt time="1" objId="1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94288"/>
          </a:xfrm>
          <a:prstGeom prst="rect">
            <a:avLst/>
          </a:prstGeom>
        </p:spPr>
      </p:pic>
      <p:pic>
        <p:nvPicPr>
          <p:cNvPr id="1026" name="Picture 2"/>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2465784"/>
            <a:ext cx="9180286" cy="199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rot="21257417">
            <a:off x="246432" y="3734273"/>
            <a:ext cx="2028024" cy="627864"/>
          </a:xfrm>
          <a:prstGeom prst="rect">
            <a:avLst/>
          </a:prstGeom>
          <a:noFill/>
        </p:spPr>
        <p:txBody>
          <a:bodyPr wrap="square" rtlCol="0">
            <a:prstTxWarp prst="textArchUp">
              <a:avLst>
                <a:gd name="adj" fmla="val 11958812"/>
              </a:avLst>
            </a:prstTxWarp>
            <a:spAutoFit/>
          </a:bodyPr>
          <a:lstStyle/>
          <a:p>
            <a:r>
              <a:rPr lang="en-US" sz="3600" b="1" dirty="0" err="1">
                <a:solidFill>
                  <a:srgbClr val="FF0000"/>
                </a:solidFill>
                <a:latin typeface="Arial" pitchFamily="34" charset="0"/>
                <a:cs typeface="Arial" pitchFamily="34" charset="0"/>
              </a:rPr>
              <a:t>Mục</a:t>
            </a:r>
            <a:r>
              <a:rPr lang="en-US" sz="3600" b="1" dirty="0">
                <a:solidFill>
                  <a:srgbClr val="FF0000"/>
                </a:solidFill>
                <a:latin typeface="Arial" pitchFamily="34" charset="0"/>
                <a:cs typeface="Arial" pitchFamily="34" charset="0"/>
              </a:rPr>
              <a:t> </a:t>
            </a:r>
            <a:r>
              <a:rPr lang="en-US" sz="3600" b="1" dirty="0" err="1" smtClean="0">
                <a:solidFill>
                  <a:srgbClr val="FF0000"/>
                </a:solidFill>
                <a:latin typeface="Arial" pitchFamily="34" charset="0"/>
                <a:cs typeface="Arial" pitchFamily="34" charset="0"/>
              </a:rPr>
              <a:t>tiêu</a:t>
            </a:r>
            <a:endParaRPr lang="en-US" sz="3600" b="1" dirty="0">
              <a:solidFill>
                <a:srgbClr val="FF0000"/>
              </a:solidFill>
              <a:latin typeface="Arial" pitchFamily="34" charset="0"/>
              <a:cs typeface="Arial" pitchFamily="34" charset="0"/>
            </a:endParaRPr>
          </a:p>
        </p:txBody>
      </p:sp>
      <p:sp>
        <p:nvSpPr>
          <p:cNvPr id="28" name="TextBox 27"/>
          <p:cNvSpPr txBox="1"/>
          <p:nvPr/>
        </p:nvSpPr>
        <p:spPr>
          <a:xfrm>
            <a:off x="2514600" y="1320855"/>
            <a:ext cx="2691878" cy="523220"/>
          </a:xfrm>
          <a:prstGeom prst="rect">
            <a:avLst/>
          </a:prstGeom>
          <a:noFill/>
        </p:spPr>
        <p:txBody>
          <a:bodyPr wrap="square" rtlCol="0">
            <a:spAutoFit/>
          </a:bodyPr>
          <a:lstStyle/>
          <a:p>
            <a:pPr algn="ctr"/>
            <a:r>
              <a:rPr lang="en-US" sz="2800" b="1" dirty="0" smtClean="0">
                <a:solidFill>
                  <a:srgbClr val="002060"/>
                </a:solidFill>
                <a:latin typeface="Arial" pitchFamily="34" charset="0"/>
                <a:cs typeface="Arial" pitchFamily="34" charset="0"/>
              </a:rPr>
              <a:t>1. </a:t>
            </a:r>
            <a:endParaRPr lang="en-US" sz="2800" b="1" dirty="0">
              <a:solidFill>
                <a:srgbClr val="002060"/>
              </a:solidFill>
              <a:latin typeface="Arial" pitchFamily="34" charset="0"/>
              <a:cs typeface="Arial" pitchFamily="34" charset="0"/>
            </a:endParaRPr>
          </a:p>
        </p:txBody>
      </p:sp>
      <p:sp>
        <p:nvSpPr>
          <p:cNvPr id="29" name="TextBox 28"/>
          <p:cNvSpPr txBox="1"/>
          <p:nvPr/>
        </p:nvSpPr>
        <p:spPr>
          <a:xfrm>
            <a:off x="4495800" y="4481639"/>
            <a:ext cx="3810000" cy="523220"/>
          </a:xfrm>
          <a:prstGeom prst="rect">
            <a:avLst/>
          </a:prstGeom>
          <a:noFill/>
        </p:spPr>
        <p:txBody>
          <a:bodyPr wrap="square" rtlCol="0">
            <a:spAutoFit/>
          </a:bodyPr>
          <a:lstStyle/>
          <a:p>
            <a:pPr algn="ctr"/>
            <a:r>
              <a:rPr lang="en-US" sz="2800" b="1" dirty="0" smtClean="0">
                <a:solidFill>
                  <a:srgbClr val="002060"/>
                </a:solidFill>
                <a:latin typeface="Arial" pitchFamily="34" charset="0"/>
                <a:cs typeface="Arial" pitchFamily="34" charset="0"/>
              </a:rPr>
              <a:t>3.</a:t>
            </a:r>
            <a:endParaRPr lang="en-US" sz="2800" b="1" dirty="0">
              <a:solidFill>
                <a:srgbClr val="002060"/>
              </a:solidFill>
              <a:latin typeface="Arial" pitchFamily="34" charset="0"/>
              <a:cs typeface="Arial" pitchFamily="34" charset="0"/>
            </a:endParaRPr>
          </a:p>
        </p:txBody>
      </p:sp>
      <p:sp>
        <p:nvSpPr>
          <p:cNvPr id="30" name="TextBox 29"/>
          <p:cNvSpPr txBox="1"/>
          <p:nvPr/>
        </p:nvSpPr>
        <p:spPr>
          <a:xfrm>
            <a:off x="5206478" y="843638"/>
            <a:ext cx="3785122" cy="523220"/>
          </a:xfrm>
          <a:prstGeom prst="rect">
            <a:avLst/>
          </a:prstGeom>
          <a:noFill/>
        </p:spPr>
        <p:txBody>
          <a:bodyPr wrap="square" rtlCol="0">
            <a:spAutoFit/>
          </a:bodyPr>
          <a:lstStyle/>
          <a:p>
            <a:pPr algn="ctr"/>
            <a:r>
              <a:rPr lang="en-US" sz="2800" b="1" dirty="0" smtClean="0">
                <a:solidFill>
                  <a:srgbClr val="002060"/>
                </a:solidFill>
                <a:latin typeface="Arial" pitchFamily="34" charset="0"/>
                <a:cs typeface="Arial" pitchFamily="34" charset="0"/>
              </a:rPr>
              <a:t>2. </a:t>
            </a:r>
            <a:endParaRPr lang="en-US" sz="2800" b="1" dirty="0">
              <a:solidFill>
                <a:srgbClr val="002060"/>
              </a:solidFill>
              <a:latin typeface="Arial" pitchFamily="34" charset="0"/>
              <a:cs typeface="Arial" pitchFamily="34" charset="0"/>
            </a:endParaRPr>
          </a:p>
        </p:txBody>
      </p:sp>
      <p:sp>
        <p:nvSpPr>
          <p:cNvPr id="8"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custDataLst>
      <p:tags r:id="rId1"/>
    </p:custDataLst>
    <p:extLst>
      <p:ext uri="{BB962C8B-B14F-4D97-AF65-F5344CB8AC3E}">
        <p14:creationId xmlns:p14="http://schemas.microsoft.com/office/powerpoint/2010/main" val="295500998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P spid="30"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2"/>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2"/>
            <a:srcRect l="1990"/>
            <a:stretch/>
          </p:blipFill>
          <p:spPr>
            <a:xfrm>
              <a:off x="-17585" y="5729324"/>
              <a:ext cx="8659753" cy="1123362"/>
            </a:xfrm>
            <a:prstGeom prst="rect">
              <a:avLst/>
            </a:prstGeom>
          </p:spPr>
        </p:pic>
      </p:grpSp>
      <p:sp>
        <p:nvSpPr>
          <p:cNvPr id="8"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pic>
        <p:nvPicPr>
          <p:cNvPr id="9" name="Picture 8">
            <a:extLst>
              <a:ext uri="{FF2B5EF4-FFF2-40B4-BE49-F238E27FC236}">
                <a16:creationId xmlns:a16="http://schemas.microsoft.com/office/drawing/2014/main" xmlns="" id="{9386116E-C655-4397-81B3-C77AB8ADD2E1}"/>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219200" y="2438400"/>
            <a:ext cx="6419496" cy="2382950"/>
          </a:xfrm>
          <a:prstGeom prst="rect">
            <a:avLst/>
          </a:prstGeom>
        </p:spPr>
      </p:pic>
    </p:spTree>
    <p:extLst>
      <p:ext uri="{BB962C8B-B14F-4D97-AF65-F5344CB8AC3E}">
        <p14:creationId xmlns:p14="http://schemas.microsoft.com/office/powerpoint/2010/main" val="29568142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4922" b="84115" l="70074" r="91176">
                        <a14:foregroundMark x1="74853" y1="80339" x2="86250" y2="71224"/>
                        <a14:foregroundMark x1="72721" y1="80859" x2="85000" y2="79297"/>
                        <a14:foregroundMark x1="73382" y1="78255" x2="86103" y2="84115"/>
                        <a14:foregroundMark x1="83309" y1="59115" x2="87353" y2="70833"/>
                        <a14:foregroundMark x1="82059" y1="65625" x2="91176" y2="59896"/>
                        <a14:foregroundMark x1="74485" y1="50521" x2="80662" y2="51693"/>
                        <a14:foregroundMark x1="81838" y1="69661" x2="82059" y2="73698"/>
                        <a14:foregroundMark x1="74191" y1="82161" x2="81838" y2="80859"/>
                        <a14:foregroundMark x1="78015" y1="82682" x2="80294" y2="83203"/>
                        <a14:foregroundMark x1="76912" y1="82292" x2="76912" y2="82292"/>
                      </a14:backgroundRemoval>
                    </a14:imgEffect>
                  </a14:imgLayer>
                </a14:imgProps>
              </a:ext>
              <a:ext uri="{28A0092B-C50C-407E-A947-70E740481C1C}">
                <a14:useLocalDpi xmlns:a14="http://schemas.microsoft.com/office/drawing/2010/main" val="0"/>
              </a:ext>
            </a:extLst>
          </a:blip>
          <a:srcRect l="69677" t="46600" r="12236" b="16936"/>
          <a:stretch/>
        </p:blipFill>
        <p:spPr bwMode="auto">
          <a:xfrm>
            <a:off x="6715926" y="2284080"/>
            <a:ext cx="1674432" cy="190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34896" b="83073" l="52132" r="71618">
                        <a14:foregroundMark x1="67647" y1="62891" x2="60956" y2="80599"/>
                        <a14:foregroundMark x1="58971" y1="71484" x2="69338" y2="63932"/>
                        <a14:foregroundMark x1="58529" y1="80859" x2="67206" y2="80339"/>
                        <a14:foregroundMark x1="54559" y1="78646" x2="62279" y2="83073"/>
                        <a14:foregroundMark x1="62794" y1="81641" x2="69044" y2="81250"/>
                      </a14:backgroundRemoval>
                    </a14:imgEffect>
                  </a14:imgLayer>
                </a14:imgProps>
              </a:ext>
              <a:ext uri="{28A0092B-C50C-407E-A947-70E740481C1C}">
                <a14:useLocalDpi xmlns:a14="http://schemas.microsoft.com/office/drawing/2010/main" val="0"/>
              </a:ext>
            </a:extLst>
          </a:blip>
          <a:srcRect l="53274" t="33125" r="29481" b="16936"/>
          <a:stretch/>
        </p:blipFill>
        <p:spPr bwMode="auto">
          <a:xfrm>
            <a:off x="4908956" y="1612371"/>
            <a:ext cx="1576438" cy="257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337" t="33125" r="46479" b="16936"/>
          <a:stretch/>
        </p:blipFill>
        <p:spPr bwMode="auto">
          <a:xfrm>
            <a:off x="3014570" y="1787748"/>
            <a:ext cx="1464023" cy="240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785" t="33125" r="63910" b="16936"/>
          <a:stretch/>
        </p:blipFill>
        <p:spPr bwMode="auto">
          <a:xfrm>
            <a:off x="1154007" y="1792905"/>
            <a:ext cx="1471205" cy="239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Bốn bạn Mai, Nam, Việt và Rô-bốt cân kiểm tra sức khỏe được kết quả như sau:</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Flowchart: Document 8"/>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10" name="组合 23"/>
          <p:cNvGrpSpPr/>
          <p:nvPr/>
        </p:nvGrpSpPr>
        <p:grpSpPr>
          <a:xfrm>
            <a:off x="-10242" y="6205462"/>
            <a:ext cx="9152792" cy="718326"/>
            <a:chOff x="-17585" y="5729324"/>
            <a:chExt cx="12203723" cy="1123362"/>
          </a:xfrm>
        </p:grpSpPr>
        <p:pic>
          <p:nvPicPr>
            <p:cNvPr id="11" name="图片 25"/>
            <p:cNvPicPr>
              <a:picLocks noChangeAspect="1"/>
            </p:cNvPicPr>
            <p:nvPr/>
          </p:nvPicPr>
          <p:blipFill rotWithShape="1">
            <a:blip r:embed="rId7"/>
            <a:srcRect r="21459"/>
            <a:stretch/>
          </p:blipFill>
          <p:spPr>
            <a:xfrm>
              <a:off x="5398477" y="5729324"/>
              <a:ext cx="6787661" cy="1123362"/>
            </a:xfrm>
            <a:prstGeom prst="rect">
              <a:avLst/>
            </a:prstGeom>
          </p:spPr>
        </p:pic>
        <p:pic>
          <p:nvPicPr>
            <p:cNvPr id="12" name="图片 24"/>
            <p:cNvPicPr>
              <a:picLocks noChangeAspect="1"/>
            </p:cNvPicPr>
            <p:nvPr/>
          </p:nvPicPr>
          <p:blipFill rotWithShape="1">
            <a:blip r:embed="rId7"/>
            <a:srcRect l="1990"/>
            <a:stretch/>
          </p:blipFill>
          <p:spPr>
            <a:xfrm>
              <a:off x="-17585" y="5729324"/>
              <a:ext cx="8659753" cy="1123362"/>
            </a:xfrm>
            <a:prstGeom prst="rect">
              <a:avLst/>
            </a:prstGeom>
          </p:spPr>
        </p:pic>
      </p:grpSp>
      <p:sp>
        <p:nvSpPr>
          <p:cNvPr id="13" name="MH_Other_2">
            <a:extLst>
              <a:ext uri="{FF2B5EF4-FFF2-40B4-BE49-F238E27FC236}">
                <a16:creationId xmlns=""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1</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graphicFrame>
        <p:nvGraphicFramePr>
          <p:cNvPr id="15" name="Table 14"/>
          <p:cNvGraphicFramePr>
            <a:graphicFrameLocks noGrp="1"/>
          </p:cNvGraphicFramePr>
          <p:nvPr>
            <p:extLst>
              <p:ext uri="{D42A27DB-BD31-4B8C-83A1-F6EECF244321}">
                <p14:modId xmlns:p14="http://schemas.microsoft.com/office/powerpoint/2010/main" val="665691445"/>
              </p:ext>
            </p:extLst>
          </p:nvPr>
        </p:nvGraphicFramePr>
        <p:xfrm>
          <a:off x="1052462" y="5029200"/>
          <a:ext cx="7086599" cy="914400"/>
        </p:xfrm>
        <a:graphic>
          <a:graphicData uri="http://schemas.openxmlformats.org/drawingml/2006/table">
            <a:tbl>
              <a:tblPr firstRow="1" bandRow="1">
                <a:tableStyleId>{21E4AEA4-8DFA-4A89-87EB-49C32662AFE0}</a:tableStyleId>
              </a:tblPr>
              <a:tblGrid>
                <a:gridCol w="2147938"/>
                <a:gridCol w="1295400"/>
                <a:gridCol w="1219200"/>
                <a:gridCol w="1204861"/>
                <a:gridCol w="1219200"/>
              </a:tblGrid>
              <a:tr h="370840">
                <a:tc>
                  <a:txBody>
                    <a:bodyPr/>
                    <a:lstStyle/>
                    <a:p>
                      <a:pPr algn="ctr"/>
                      <a:r>
                        <a:rPr lang="en-US" sz="2400" b="1" dirty="0" smtClean="0">
                          <a:solidFill>
                            <a:schemeClr val="tx1"/>
                          </a:solidFill>
                        </a:rPr>
                        <a:t>Tên</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2400" dirty="0" smtClean="0">
                          <a:solidFill>
                            <a:srgbClr val="C00000"/>
                          </a:solidFill>
                        </a:rPr>
                        <a:t>Mai</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Nam</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Việt</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dirty="0" smtClean="0">
                          <a:solidFill>
                            <a:srgbClr val="C00000"/>
                          </a:solidFill>
                        </a:rPr>
                        <a:t>Rô-bốt</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70840">
                <a:tc>
                  <a:txBody>
                    <a:bodyPr/>
                    <a:lstStyle/>
                    <a:p>
                      <a:pPr algn="ctr"/>
                      <a:r>
                        <a:rPr lang="en-US" sz="2400" b="1" dirty="0" smtClean="0">
                          <a:solidFill>
                            <a:schemeClr val="tx1"/>
                          </a:solidFill>
                        </a:rPr>
                        <a:t>Cân</a:t>
                      </a:r>
                      <a:r>
                        <a:rPr lang="en-US" sz="2400" b="1" baseline="0" dirty="0" smtClean="0">
                          <a:solidFill>
                            <a:schemeClr val="tx1"/>
                          </a:solidFill>
                        </a:rPr>
                        <a:t> nặng</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bl>
          </a:graphicData>
        </a:graphic>
      </p:graphicFrame>
      <p:sp>
        <p:nvSpPr>
          <p:cNvPr id="16" name="TextBox 15"/>
          <p:cNvSpPr txBox="1"/>
          <p:nvPr/>
        </p:nvSpPr>
        <p:spPr>
          <a:xfrm>
            <a:off x="3429000" y="5574268"/>
            <a:ext cx="774571" cy="369332"/>
          </a:xfrm>
          <a:prstGeom prst="rect">
            <a:avLst/>
          </a:prstGeom>
          <a:noFill/>
        </p:spPr>
        <p:txBody>
          <a:bodyPr wrap="none" rtlCol="0">
            <a:spAutoFit/>
          </a:bodyPr>
          <a:lstStyle/>
          <a:p>
            <a:r>
              <a:rPr lang="en-US" b="1" dirty="0" smtClean="0">
                <a:latin typeface="Arial" pitchFamily="34" charset="0"/>
                <a:cs typeface="Arial" pitchFamily="34" charset="0"/>
              </a:rPr>
              <a:t>23 kg</a:t>
            </a:r>
            <a:endParaRPr lang="en-US" b="1" dirty="0">
              <a:latin typeface="Arial" pitchFamily="34" charset="0"/>
              <a:cs typeface="Arial" pitchFamily="34" charset="0"/>
            </a:endParaRPr>
          </a:p>
        </p:txBody>
      </p:sp>
      <p:sp>
        <p:nvSpPr>
          <p:cNvPr id="17" name="TextBox 16"/>
          <p:cNvSpPr txBox="1"/>
          <p:nvPr/>
        </p:nvSpPr>
        <p:spPr>
          <a:xfrm>
            <a:off x="4742661" y="5574268"/>
            <a:ext cx="774571" cy="369332"/>
          </a:xfrm>
          <a:prstGeom prst="rect">
            <a:avLst/>
          </a:prstGeom>
          <a:noFill/>
        </p:spPr>
        <p:txBody>
          <a:bodyPr wrap="none" rtlCol="0">
            <a:spAutoFit/>
          </a:bodyPr>
          <a:lstStyle/>
          <a:p>
            <a:r>
              <a:rPr lang="en-US" b="1" dirty="0" smtClean="0">
                <a:latin typeface="Arial" pitchFamily="34" charset="0"/>
                <a:cs typeface="Arial" pitchFamily="34" charset="0"/>
              </a:rPr>
              <a:t>25 kg</a:t>
            </a:r>
            <a:endParaRPr lang="en-US" b="1" dirty="0">
              <a:latin typeface="Arial" pitchFamily="34" charset="0"/>
              <a:cs typeface="Arial" pitchFamily="34" charset="0"/>
            </a:endParaRPr>
          </a:p>
        </p:txBody>
      </p:sp>
      <p:sp>
        <p:nvSpPr>
          <p:cNvPr id="18" name="TextBox 17"/>
          <p:cNvSpPr txBox="1"/>
          <p:nvPr/>
        </p:nvSpPr>
        <p:spPr>
          <a:xfrm>
            <a:off x="6001684" y="5574268"/>
            <a:ext cx="774571" cy="369332"/>
          </a:xfrm>
          <a:prstGeom prst="rect">
            <a:avLst/>
          </a:prstGeom>
          <a:noFill/>
        </p:spPr>
        <p:txBody>
          <a:bodyPr wrap="none" rtlCol="0">
            <a:spAutoFit/>
          </a:bodyPr>
          <a:lstStyle/>
          <a:p>
            <a:r>
              <a:rPr lang="en-US" b="1" dirty="0" smtClean="0">
                <a:latin typeface="Arial" pitchFamily="34" charset="0"/>
                <a:cs typeface="Arial" pitchFamily="34" charset="0"/>
              </a:rPr>
              <a:t>24 kg</a:t>
            </a:r>
            <a:endParaRPr lang="en-US" b="1" dirty="0">
              <a:latin typeface="Arial" pitchFamily="34" charset="0"/>
              <a:cs typeface="Arial" pitchFamily="34" charset="0"/>
            </a:endParaRPr>
          </a:p>
        </p:txBody>
      </p:sp>
      <p:sp>
        <p:nvSpPr>
          <p:cNvPr id="19" name="TextBox 18"/>
          <p:cNvSpPr txBox="1"/>
          <p:nvPr/>
        </p:nvSpPr>
        <p:spPr>
          <a:xfrm>
            <a:off x="7197916" y="5574268"/>
            <a:ext cx="774571" cy="369332"/>
          </a:xfrm>
          <a:prstGeom prst="rect">
            <a:avLst/>
          </a:prstGeom>
          <a:noFill/>
        </p:spPr>
        <p:txBody>
          <a:bodyPr wrap="none" rtlCol="0">
            <a:spAutoFit/>
          </a:bodyPr>
          <a:lstStyle/>
          <a:p>
            <a:r>
              <a:rPr lang="en-US" b="1" dirty="0" smtClean="0">
                <a:latin typeface="Arial" pitchFamily="34" charset="0"/>
                <a:cs typeface="Arial" pitchFamily="34" charset="0"/>
              </a:rPr>
              <a:t>20 kg</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4506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Bằng cái cân đĩa, cân đồng hồ, cân bàn đồng hồ, hãy tập cân một số đồ vật xung quanh em.</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2</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656" b="91016" l="28162" r="88309">
                        <a14:foregroundMark x1="61985" y1="43359" x2="61985" y2="43359"/>
                        <a14:foregroundMark x1="56250" y1="33724" x2="56250" y2="33724"/>
                        <a14:foregroundMark x1="61397" y1="30729" x2="51691" y2="35807"/>
                        <a14:backgroundMark x1="58235" y1="33594" x2="58309" y2="28646"/>
                      </a14:backgroundRemoval>
                    </a14:imgEffect>
                  </a14:imgLayer>
                </a14:imgProps>
              </a:ext>
              <a:ext uri="{28A0092B-C50C-407E-A947-70E740481C1C}">
                <a14:useLocalDpi xmlns:a14="http://schemas.microsoft.com/office/drawing/2010/main" val="0"/>
              </a:ext>
            </a:extLst>
          </a:blip>
          <a:srcRect l="28690" t="26459" r="13412" b="10261"/>
          <a:stretch/>
        </p:blipFill>
        <p:spPr bwMode="auto">
          <a:xfrm>
            <a:off x="2114581" y="2426110"/>
            <a:ext cx="4482596" cy="276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58652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208557" cy="1795569"/>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Rót hết nước từ bình của Việt và Mai được các cốc nước (như hình vẽ). Bình nước của bạn nào chứa được nhiều nước hơn và nhiều hơn mấy cốc?</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3</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990" t="37291" r="25764" b="20162"/>
          <a:stretch/>
        </p:blipFill>
        <p:spPr bwMode="auto">
          <a:xfrm>
            <a:off x="4533954" y="2057400"/>
            <a:ext cx="4418317" cy="215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31424" y="4852065"/>
            <a:ext cx="8208557"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 Bình nước của Việt chứa được nhiều nước hơn và nhiều hơn 1 cốc.</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4677542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arn(inVertical)">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4</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19" t="29583" r="12353" b="31654"/>
          <a:stretch/>
        </p:blipFill>
        <p:spPr bwMode="auto">
          <a:xfrm>
            <a:off x="904630" y="838739"/>
            <a:ext cx="7334739" cy="228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7671" y="3480619"/>
            <a:ext cx="8904879" cy="502908"/>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a) Lượng nước ở cả hai bình bằng bao nhiêu cốc?</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p:cNvSpPr txBox="1"/>
          <p:nvPr/>
        </p:nvSpPr>
        <p:spPr>
          <a:xfrm>
            <a:off x="239121" y="3983527"/>
            <a:ext cx="8904879"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a) Lượng nước ở cả hai bình bằng :</a:t>
            </a:r>
          </a:p>
          <a:p>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9 + 7 – 16 (cốc)</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p:cNvSpPr txBox="1"/>
          <p:nvPr/>
        </p:nvSpPr>
        <p:spPr>
          <a:xfrm>
            <a:off x="277693" y="4908683"/>
            <a:ext cx="8904879" cy="933795"/>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b) Lượng nước ở bình nào ít hơn và ít hơn bao nhiêu cốc?</a:t>
            </a:r>
          </a:p>
        </p:txBody>
      </p:sp>
      <p:sp>
        <p:nvSpPr>
          <p:cNvPr id="15" name="TextBox 14"/>
          <p:cNvSpPr txBox="1"/>
          <p:nvPr/>
        </p:nvSpPr>
        <p:spPr>
          <a:xfrm>
            <a:off x="359528" y="5751786"/>
            <a:ext cx="8904879" cy="502908"/>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b) Lượng nước ở bình </a:t>
            </a:r>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B</a:t>
            </a:r>
            <a:r>
              <a:rPr lang="en-US" sz="2800" b="1" dirty="0" smtClean="0">
                <a:latin typeface="Arial" panose="020B0604020202020204" pitchFamily="34" charset="0"/>
                <a:ea typeface="Arial-Rounded" panose="020B0500000000000000" pitchFamily="34" charset="0"/>
                <a:cs typeface="Arial" panose="020B0604020202020204" pitchFamily="34" charset="0"/>
              </a:rPr>
              <a:t> ít hơn và ít hơn </a:t>
            </a:r>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2 cốc</a:t>
            </a:r>
          </a:p>
        </p:txBody>
      </p:sp>
    </p:spTree>
    <p:extLst>
      <p:ext uri="{BB962C8B-B14F-4D97-AF65-F5344CB8AC3E}">
        <p14:creationId xmlns:p14="http://schemas.microsoft.com/office/powerpoint/2010/main" val="30478208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8" name="MH_Other_2">
            <a:extLst>
              <a:ext uri="{FF2B5EF4-FFF2-40B4-BE49-F238E27FC236}">
                <a16:creationId xmlns=""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smtClean="0">
                <a:solidFill>
                  <a:srgbClr val="FFFFFF"/>
                </a:solidFill>
                <a:latin typeface="Arial" panose="020B0604020202020204" pitchFamily="34" charset="0"/>
                <a:ea typeface="微软雅黑" panose="020B0503020204020204" pitchFamily="34" charset="-122"/>
                <a:cs typeface="Arial" panose="020B0604020202020204" pitchFamily="34" charset="0"/>
              </a:rPr>
              <a:t>5</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Text Box 1"/>
          <p:cNvSpPr txBox="1"/>
          <p:nvPr/>
        </p:nvSpPr>
        <p:spPr>
          <a:xfrm>
            <a:off x="1674785" y="6553200"/>
            <a:ext cx="7754528" cy="349019"/>
          </a:xfrm>
          <a:prstGeom prst="rect">
            <a:avLst/>
          </a:prstGeom>
          <a:noFill/>
        </p:spPr>
        <p:txBody>
          <a:bodyPr wrap="square" lIns="71323" tIns="35662" rIns="71323" bIns="35662"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
        <p:nvSpPr>
          <p:cNvPr id="10" name="TextBox 9"/>
          <p:cNvSpPr txBox="1"/>
          <p:nvPr/>
        </p:nvSpPr>
        <p:spPr>
          <a:xfrm>
            <a:off x="706843" y="533400"/>
            <a:ext cx="8284757" cy="1364682"/>
          </a:xfrm>
          <a:prstGeom prst="rect">
            <a:avLst/>
          </a:prstGeom>
          <a:noFill/>
          <a:ln>
            <a:noFill/>
          </a:ln>
        </p:spPr>
        <p:txBody>
          <a:bodyPr wrap="square" lIns="71323" tIns="35662" rIns="71323" bIns="35662" rtlCol="0">
            <a:spAutoFit/>
          </a:bodyPr>
          <a:lstStyle/>
          <a:p>
            <a:r>
              <a:rPr lang="en-US" sz="2800" b="1" dirty="0" smtClean="0">
                <a:latin typeface="Arial" panose="020B0604020202020204" pitchFamily="34" charset="0"/>
                <a:ea typeface="Arial-Rounded" panose="020B0500000000000000" pitchFamily="34" charset="0"/>
                <a:cs typeface="Arial" panose="020B0604020202020204" pitchFamily="34" charset="0"/>
              </a:rPr>
              <a:t>Dùng ca 1</a:t>
            </a:r>
            <a:r>
              <a:rPr lang="en-US" sz="2800" b="1" i="1" dirty="0" smtClean="0">
                <a:latin typeface="Arial" panose="020B0604020202020204" pitchFamily="34" charset="0"/>
                <a:ea typeface="Arial-Rounded" panose="020B0500000000000000" pitchFamily="34" charset="0"/>
                <a:cs typeface="Arial" panose="020B0604020202020204" pitchFamily="34" charset="0"/>
              </a:rPr>
              <a:t>l</a:t>
            </a:r>
            <a:r>
              <a:rPr lang="en-US" sz="2800" b="1" dirty="0" smtClean="0">
                <a:latin typeface="Arial" panose="020B0604020202020204" pitchFamily="34" charset="0"/>
                <a:ea typeface="Arial-Rounded" panose="020B0500000000000000" pitchFamily="34" charset="0"/>
                <a:cs typeface="Arial" panose="020B0604020202020204" pitchFamily="34" charset="0"/>
              </a:rPr>
              <a:t>, múc nước ở trong thùng đổ 3 ca đầy vào xô màu vàng và 5 ca đầy vào xô màu đỏ. Hỏi cả 2 xô có bao nhiêu lít nước?</a:t>
            </a:r>
            <a:endParaRPr lang="en-US" sz="2800" b="1" dirty="0">
              <a:latin typeface="Arial" panose="020B0604020202020204" pitchFamily="34" charset="0"/>
              <a:ea typeface="Arial-Rounded" panose="020B0500000000000000"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414" t="45625" r="28235" b="19758"/>
          <a:stretch/>
        </p:blipFill>
        <p:spPr bwMode="auto">
          <a:xfrm>
            <a:off x="1920170" y="2133600"/>
            <a:ext cx="5303660" cy="22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192042" y="5105400"/>
            <a:ext cx="4458744" cy="933795"/>
          </a:xfrm>
          <a:prstGeom prst="rect">
            <a:avLst/>
          </a:prstGeom>
          <a:noFill/>
          <a:ln>
            <a:noFill/>
          </a:ln>
        </p:spPr>
        <p:txBody>
          <a:bodyPr wrap="square" lIns="71323" tIns="35662" rIns="71323" bIns="35662" rtlCol="0">
            <a:spAutoFit/>
          </a:bodyPr>
          <a:lstStyle/>
          <a:p>
            <a:pPr algn="ctr"/>
            <a:r>
              <a:rPr lang="en-US" sz="2800" b="1" dirty="0" smtClean="0">
                <a:latin typeface="Arial" panose="020B0604020202020204" pitchFamily="34" charset="0"/>
                <a:ea typeface="Arial-Rounded" panose="020B0500000000000000" pitchFamily="34" charset="0"/>
                <a:cs typeface="Arial" panose="020B0604020202020204" pitchFamily="34" charset="0"/>
              </a:rPr>
              <a:t>Cả 2 xô có số lít nước là: 3 + 5 = 8</a:t>
            </a:r>
            <a:r>
              <a:rPr lang="en-US" sz="2800" b="1" i="1" dirty="0" smtClean="0">
                <a:latin typeface="Arial" panose="020B0604020202020204" pitchFamily="34" charset="0"/>
                <a:ea typeface="Arial-Rounded" panose="020B0500000000000000" pitchFamily="34" charset="0"/>
                <a:cs typeface="Arial" panose="020B0604020202020204" pitchFamily="34" charset="0"/>
              </a:rPr>
              <a:t>l</a:t>
            </a:r>
            <a:endParaRPr lang="en-US" sz="2800" b="1" i="1" dirty="0">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p:cNvSpPr txBox="1"/>
          <p:nvPr/>
        </p:nvSpPr>
        <p:spPr>
          <a:xfrm>
            <a:off x="4844305" y="4495800"/>
            <a:ext cx="533472" cy="502908"/>
          </a:xfrm>
          <a:prstGeom prst="rect">
            <a:avLst/>
          </a:prstGeom>
          <a:noFill/>
          <a:ln>
            <a:noFill/>
          </a:ln>
        </p:spPr>
        <p:txBody>
          <a:bodyPr wrap="square" lIns="71323" tIns="35662" rIns="71323" bIns="35662" rtlCol="0">
            <a:spAutoFit/>
          </a:bodyPr>
          <a:lstStyle/>
          <a:p>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3</a:t>
            </a:r>
            <a:r>
              <a:rPr lang="en-US" sz="2800" b="1" i="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l</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p:cNvSpPr txBox="1"/>
          <p:nvPr/>
        </p:nvSpPr>
        <p:spPr>
          <a:xfrm>
            <a:off x="6330441" y="4460636"/>
            <a:ext cx="533472" cy="502908"/>
          </a:xfrm>
          <a:prstGeom prst="rect">
            <a:avLst/>
          </a:prstGeom>
          <a:noFill/>
          <a:ln>
            <a:noFill/>
          </a:ln>
        </p:spPr>
        <p:txBody>
          <a:bodyPr wrap="square" lIns="71323" tIns="35662" rIns="71323" bIns="35662" rtlCol="0">
            <a:spAutoFit/>
          </a:bodyPr>
          <a:lstStyle/>
          <a:p>
            <a:r>
              <a:rPr lang="en-US" sz="28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5</a:t>
            </a:r>
            <a:r>
              <a:rPr lang="en-US" sz="2800" b="1" i="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l</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22464902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9890" l="0" r="100000">
                        <a14:foregroundMark x1="8503" y1="87741" x2="95238" y2="91919"/>
                        <a14:foregroundMark x1="3123" y1="98516" x2="96537" y2="83178"/>
                        <a14:foregroundMark x1="2968" y1="84937" x2="20841" y2="80099"/>
                        <a14:foregroundMark x1="41095" y1="85267" x2="61812" y2="81143"/>
                        <a14:foregroundMark x1="60668" y1="97086" x2="90569" y2="95382"/>
                        <a14:foregroundMark x1="79654" y1="79714" x2="76531" y2="79714"/>
                        <a14:foregroundMark x1="21985" y1="80429" x2="26778" y2="81473"/>
                        <a14:foregroundMark x1="43506" y1="96756" x2="53865" y2="96427"/>
                        <a14:foregroundMark x1="58101" y1="80099" x2="58813" y2="79054"/>
                        <a14:foregroundMark x1="39116" y1="82518" x2="37693" y2="81803"/>
                        <a14:foregroundMark x1="32468" y1="81473" x2="30056" y2="82188"/>
                        <a14:backgroundMark x1="11348" y1="23090" x2="55566" y2="33150"/>
                        <a14:backgroundMark x1="27489" y1="17482" x2="85622" y2="37658"/>
                        <a14:backgroundMark x1="17996" y1="60583" x2="91558" y2="59923"/>
                      </a14:backgroundRemoval>
                    </a14:imgEffect>
                  </a14:imgLayer>
                </a14:imgProps>
              </a:ext>
              <a:ext uri="{28A0092B-C50C-407E-A947-70E740481C1C}">
                <a14:useLocalDpi xmlns:a14="http://schemas.microsoft.com/office/drawing/2010/main" val="0"/>
              </a:ext>
            </a:extLst>
          </a:blip>
          <a:srcRect t="76803" b="11334"/>
          <a:stretch/>
        </p:blipFill>
        <p:spPr>
          <a:xfrm>
            <a:off x="1" y="5940446"/>
            <a:ext cx="9144000" cy="917554"/>
          </a:xfrm>
          <a:prstGeom prst="rect">
            <a:avLst/>
          </a:prstGeom>
        </p:spPr>
      </p:pic>
      <p:grpSp>
        <p:nvGrpSpPr>
          <p:cNvPr id="17" name="Group 16"/>
          <p:cNvGrpSpPr/>
          <p:nvPr/>
        </p:nvGrpSpPr>
        <p:grpSpPr>
          <a:xfrm>
            <a:off x="5881305" y="-94900"/>
            <a:ext cx="3195436" cy="3139956"/>
            <a:chOff x="7308364" y="-320576"/>
            <a:chExt cx="2196079" cy="1690155"/>
          </a:xfrm>
        </p:grpSpPr>
        <p:pic>
          <p:nvPicPr>
            <p:cNvPr id="26" name="图片 37896" descr="1-26"/>
            <p:cNvPicPr>
              <a:picLocks noChangeAspect="1"/>
            </p:cNvPicPr>
            <p:nvPr/>
          </p:nvPicPr>
          <p:blipFill>
            <a:blip r:embed="rId5"/>
            <a:stretch>
              <a:fillRect/>
            </a:stretch>
          </p:blipFill>
          <p:spPr>
            <a:xfrm rot="1873294">
              <a:off x="7308364" y="154420"/>
              <a:ext cx="1623772" cy="1215159"/>
            </a:xfrm>
            <a:prstGeom prst="rect">
              <a:avLst/>
            </a:prstGeom>
            <a:noFill/>
            <a:ln w="9525">
              <a:noFill/>
            </a:ln>
          </p:spPr>
        </p:pic>
        <p:pic>
          <p:nvPicPr>
            <p:cNvPr id="27" name="图片 37895" descr="1-27"/>
            <p:cNvPicPr>
              <a:picLocks noChangeAspect="1"/>
            </p:cNvPicPr>
            <p:nvPr/>
          </p:nvPicPr>
          <p:blipFill>
            <a:blip r:embed="rId6"/>
            <a:stretch>
              <a:fillRect/>
            </a:stretch>
          </p:blipFill>
          <p:spPr>
            <a:xfrm>
              <a:off x="7668722" y="-320576"/>
              <a:ext cx="1835721" cy="1631752"/>
            </a:xfrm>
            <a:prstGeom prst="rect">
              <a:avLst/>
            </a:prstGeom>
            <a:noFill/>
            <a:ln w="9525">
              <a:noFill/>
            </a:ln>
          </p:spPr>
        </p:pic>
      </p:grpSp>
      <p:sp>
        <p:nvSpPr>
          <p:cNvPr id="24" name="TextBox 23"/>
          <p:cNvSpPr txBox="1"/>
          <p:nvPr/>
        </p:nvSpPr>
        <p:spPr>
          <a:xfrm>
            <a:off x="4191001" y="3332119"/>
            <a:ext cx="4953001" cy="954107"/>
          </a:xfrm>
          <a:prstGeom prst="rect">
            <a:avLst/>
          </a:prstGeom>
          <a:noFill/>
        </p:spPr>
        <p:txBody>
          <a:bodyPr wrap="square" rtlCol="0">
            <a:spAutoFit/>
          </a:bodyPr>
          <a:lstStyle/>
          <a:p>
            <a:pPr algn="ctr"/>
            <a:r>
              <a:rPr lang="en-US" sz="2800" b="1" dirty="0" smtClean="0">
                <a:solidFill>
                  <a:srgbClr val="002060"/>
                </a:solidFill>
                <a:latin typeface="Arial" pitchFamily="34" charset="0"/>
                <a:cs typeface="Arial" pitchFamily="34" charset="0"/>
              </a:rPr>
              <a:t>Xem trước bài </a:t>
            </a:r>
            <a:r>
              <a:rPr lang="en-US" sz="2800" b="1" dirty="0">
                <a:solidFill>
                  <a:srgbClr val="002060"/>
                </a:solidFill>
                <a:latin typeface="Arial" pitchFamily="34" charset="0"/>
                <a:cs typeface="Arial" pitchFamily="34" charset="0"/>
              </a:rPr>
              <a:t>sau </a:t>
            </a:r>
            <a:r>
              <a:rPr lang="en-US" sz="2800" b="1" dirty="0" smtClean="0">
                <a:solidFill>
                  <a:srgbClr val="002060"/>
                </a:solidFill>
                <a:latin typeface="Arial" pitchFamily="34" charset="0"/>
                <a:cs typeface="Arial" pitchFamily="34" charset="0"/>
              </a:rPr>
              <a:t>:</a:t>
            </a:r>
          </a:p>
          <a:p>
            <a:pPr algn="ctr"/>
            <a:r>
              <a:rPr lang="en-US" sz="2800" b="1" dirty="0" smtClean="0">
                <a:solidFill>
                  <a:srgbClr val="002060"/>
                </a:solidFill>
                <a:latin typeface="Arial" pitchFamily="34" charset="0"/>
                <a:cs typeface="Arial" pitchFamily="34" charset="0"/>
              </a:rPr>
              <a:t>“Luyện </a:t>
            </a:r>
            <a:r>
              <a:rPr lang="en-US" sz="2800" b="1" dirty="0" smtClean="0">
                <a:solidFill>
                  <a:srgbClr val="002060"/>
                </a:solidFill>
                <a:latin typeface="Arial" pitchFamily="34" charset="0"/>
                <a:cs typeface="Arial" pitchFamily="34" charset="0"/>
              </a:rPr>
              <a:t>tập chung”.</a:t>
            </a:r>
            <a:endParaRPr lang="en-US" sz="2800" b="1" dirty="0">
              <a:solidFill>
                <a:srgbClr val="002060"/>
              </a:solidFill>
              <a:latin typeface="Arial" pitchFamily="34" charset="0"/>
              <a:cs typeface="Arial" pitchFamily="34" charset="0"/>
            </a:endParaRPr>
          </a:p>
        </p:txBody>
      </p:sp>
      <p:pic>
        <p:nvPicPr>
          <p:cNvPr id="29" name="图片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575" y="185337"/>
            <a:ext cx="4495800" cy="6476819"/>
          </a:xfrm>
          <a:prstGeom prst="rect">
            <a:avLst/>
          </a:prstGeom>
        </p:spPr>
      </p:pic>
      <p:pic>
        <p:nvPicPr>
          <p:cNvPr id="30"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5468" y="5218737"/>
            <a:ext cx="6508533" cy="1443419"/>
          </a:xfrm>
          <a:prstGeom prst="rect">
            <a:avLst/>
          </a:prstGeom>
        </p:spPr>
      </p:pic>
      <p:sp>
        <p:nvSpPr>
          <p:cNvPr id="31" name="TextBox 30">
            <a:extLst>
              <a:ext uri="{FF2B5EF4-FFF2-40B4-BE49-F238E27FC236}">
                <a16:creationId xmlns:a16="http://schemas.microsoft.com/office/drawing/2014/main" xmlns="" id="{235F6F12-CCEE-452A-A579-1E14567FB943}"/>
              </a:ext>
            </a:extLst>
          </p:cNvPr>
          <p:cNvSpPr txBox="1"/>
          <p:nvPr/>
        </p:nvSpPr>
        <p:spPr>
          <a:xfrm>
            <a:off x="908685" y="1743993"/>
            <a:ext cx="2621280"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smtClean="0">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smtClean="0">
                <a:solidFill>
                  <a:srgbClr val="FF0000"/>
                </a:solidFill>
                <a:effectLst>
                  <a:reflection blurRad="6350" stA="55000" endA="300" endPos="45500" dir="5400000" sy="-100000" algn="bl" rotWithShape="0"/>
                </a:effectLst>
                <a:latin typeface="iCiel Crocante" panose="02000000000000000000" pitchFamily="2" charset="0"/>
              </a:rPr>
              <a:t> </a:t>
            </a:r>
            <a:r>
              <a:rPr lang="en-US" sz="4000" err="1" smtClean="0">
                <a:solidFill>
                  <a:srgbClr val="FF0000"/>
                </a:solidFill>
                <a:effectLst>
                  <a:reflection blurRad="6350" stA="55000" endA="300" endPos="45500" dir="5400000" sy="-100000" algn="bl" rotWithShape="0"/>
                </a:effectLst>
                <a:latin typeface="iCiel Crocante" panose="02000000000000000000" pitchFamily="2" charset="0"/>
              </a:rPr>
              <a:t>cố</a:t>
            </a:r>
            <a:r>
              <a:rPr lang="en-US" sz="4000" smtClean="0">
                <a:solidFill>
                  <a:srgbClr val="FF0000"/>
                </a:solidFill>
                <a:effectLst>
                  <a:reflection blurRad="6350" stA="55000" endA="300" endPos="45500" dir="5400000" sy="-100000" algn="bl" rotWithShape="0"/>
                </a:effectLst>
                <a:latin typeface="iCiel Crocante" panose="02000000000000000000" pitchFamily="2" charset="0"/>
              </a:rPr>
              <a:t> </a:t>
            </a:r>
          </a:p>
          <a:p>
            <a:pPr algn="ctr"/>
            <a:r>
              <a:rPr lang="en-US" sz="4000" smtClean="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smtClean="0">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smtClean="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smtClean="0">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10" name="Text Box 1"/>
          <p:cNvSpPr txBox="1"/>
          <p:nvPr/>
        </p:nvSpPr>
        <p:spPr>
          <a:xfrm>
            <a:off x="1260444" y="6414514"/>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rPr>
              <a:t>Bản</a:t>
            </a:r>
            <a:r>
              <a:rPr lang="en-US" dirty="0">
                <a:ln w="9525" cmpd="sng">
                  <a:noFill/>
                  <a:prstDash val="solid"/>
                </a:ln>
                <a:solidFill>
                  <a:schemeClr val="bg1"/>
                </a:solidFill>
                <a:effectLst>
                  <a:glow rad="38100">
                    <a:schemeClr val="accent1">
                      <a:alpha val="40000"/>
                    </a:schemeClr>
                  </a:glow>
                </a:effectLst>
              </a:rPr>
              <a:t> </a:t>
            </a:r>
            <a:r>
              <a:rPr lang="en-US" dirty="0" err="1">
                <a:ln w="9525" cmpd="sng">
                  <a:noFill/>
                  <a:prstDash val="solid"/>
                </a:ln>
                <a:solidFill>
                  <a:schemeClr val="bg1"/>
                </a:solidFill>
                <a:effectLst>
                  <a:glow rad="38100">
                    <a:schemeClr val="accent1">
                      <a:alpha val="40000"/>
                    </a:schemeClr>
                  </a:glow>
                </a:effectLst>
              </a:rPr>
              <a:t>quyền</a:t>
            </a:r>
            <a:r>
              <a:rPr lang="en-US" dirty="0">
                <a:ln w="9525" cmpd="sng">
                  <a:noFill/>
                  <a:prstDash val="solid"/>
                </a:ln>
                <a:solidFill>
                  <a:schemeClr val="bg1"/>
                </a:solidFill>
                <a:effectLst>
                  <a:glow rad="38100">
                    <a:schemeClr val="accent1">
                      <a:alpha val="40000"/>
                    </a:schemeClr>
                  </a:glow>
                </a:effectLst>
              </a:rPr>
              <a:t> </a:t>
            </a:r>
            <a:r>
              <a:rPr lang="en-US" dirty="0" smtClean="0">
                <a:ln w="9525" cmpd="sng">
                  <a:noFill/>
                  <a:prstDash val="solid"/>
                </a:ln>
                <a:solidFill>
                  <a:schemeClr val="bg1"/>
                </a:solidFill>
                <a:effectLst>
                  <a:glow rad="38100">
                    <a:schemeClr val="accent1">
                      <a:alpha val="40000"/>
                    </a:schemeClr>
                  </a:glow>
                </a:effectLst>
              </a:rPr>
              <a:t>: </a:t>
            </a:r>
            <a:r>
              <a:rPr lang="en-US" dirty="0">
                <a:ln w="9525" cmpd="sng">
                  <a:noFill/>
                  <a:prstDash val="solid"/>
                </a:ln>
                <a:solidFill>
                  <a:schemeClr val="bg1"/>
                </a:solidFill>
                <a:effectLst>
                  <a:glow rad="38100">
                    <a:schemeClr val="accent1">
                      <a:alpha val="40000"/>
                    </a:schemeClr>
                  </a:glow>
                </a:effectLst>
              </a:rPr>
              <a:t>FB </a:t>
            </a:r>
            <a:r>
              <a:rPr lang="en-US" dirty="0" err="1" smtClean="0">
                <a:ln w="9525" cmpd="sng">
                  <a:noFill/>
                  <a:prstDash val="solid"/>
                </a:ln>
                <a:solidFill>
                  <a:schemeClr val="bg1"/>
                </a:solidFill>
                <a:effectLst>
                  <a:glow rad="38100">
                    <a:schemeClr val="accent1">
                      <a:alpha val="40000"/>
                    </a:schemeClr>
                  </a:glow>
                </a:effectLst>
              </a:rPr>
              <a:t>Đặng</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Nhật</a:t>
            </a:r>
            <a:r>
              <a:rPr lang="en-US" dirty="0" smtClean="0">
                <a:ln w="9525" cmpd="sng">
                  <a:noFill/>
                  <a:prstDash val="solid"/>
                </a:ln>
                <a:solidFill>
                  <a:schemeClr val="bg1"/>
                </a:solidFill>
                <a:effectLst>
                  <a:glow rad="38100">
                    <a:schemeClr val="accent1">
                      <a:alpha val="40000"/>
                    </a:schemeClr>
                  </a:glow>
                </a:effectLst>
              </a:rPr>
              <a:t> </a:t>
            </a:r>
            <a:r>
              <a:rPr lang="en-US" dirty="0" err="1" smtClean="0">
                <a:ln w="9525" cmpd="sng">
                  <a:noFill/>
                  <a:prstDash val="solid"/>
                </a:ln>
                <a:solidFill>
                  <a:schemeClr val="bg1"/>
                </a:solidFill>
                <a:effectLst>
                  <a:glow rad="38100">
                    <a:schemeClr val="accent1">
                      <a:alpha val="40000"/>
                    </a:schemeClr>
                  </a:glow>
                </a:effectLst>
              </a:rPr>
              <a:t>Linh</a:t>
            </a:r>
            <a:r>
              <a:rPr lang="en-US" dirty="0">
                <a:ln w="9525" cmpd="sng">
                  <a:noFill/>
                  <a:prstDash val="solid"/>
                </a:ln>
                <a:solidFill>
                  <a:schemeClr val="bg1"/>
                </a:solidFill>
                <a:effectLst>
                  <a:glow rad="38100">
                    <a:schemeClr val="accent1">
                      <a:alpha val="40000"/>
                    </a:schemeClr>
                  </a:glow>
                </a:effectLst>
              </a:rPr>
              <a:t>- https://www.facebook.com/nhat.linh.3557440</a:t>
            </a:r>
          </a:p>
        </p:txBody>
      </p:sp>
    </p:spTree>
    <p:custDataLst>
      <p:tags r:id="rId1"/>
    </p:custDataLst>
    <p:extLst>
      <p:ext uri="{BB962C8B-B14F-4D97-AF65-F5344CB8AC3E}">
        <p14:creationId xmlns:p14="http://schemas.microsoft.com/office/powerpoint/2010/main" val="33214785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404</Words>
  <Application>Microsoft Office PowerPoint</Application>
  <PresentationFormat>On-screen Show (4:3)</PresentationFormat>
  <Paragraphs>56</Paragraphs>
  <Slides>10</Slides>
  <Notes>2</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2021-06-12T14:35:08Z</dcterms:created>
  <dcterms:modified xsi:type="dcterms:W3CDTF">2021-06-14T07:27:38Z</dcterms:modified>
</cp:coreProperties>
</file>