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32" r:id="rId2"/>
    <p:sldId id="266" r:id="rId3"/>
    <p:sldId id="267" r:id="rId4"/>
    <p:sldId id="302" r:id="rId5"/>
    <p:sldId id="335" r:id="rId6"/>
    <p:sldId id="336" r:id="rId7"/>
    <p:sldId id="277" r:id="rId8"/>
    <p:sldId id="346" r:id="rId9"/>
    <p:sldId id="337" r:id="rId10"/>
    <p:sldId id="333" r:id="rId11"/>
    <p:sldId id="345" r:id="rId12"/>
    <p:sldId id="338" r:id="rId13"/>
    <p:sldId id="334" r:id="rId14"/>
    <p:sldId id="343" r:id="rId15"/>
    <p:sldId id="344" r:id="rId16"/>
    <p:sldId id="299" r:id="rId17"/>
    <p:sldId id="288" r:id="rId18"/>
    <p:sldId id="304" r:id="rId19"/>
  </p:sldIdLst>
  <p:sldSz cx="12161838" cy="6858000"/>
  <p:notesSz cx="6858000" cy="9144000"/>
  <p:defaultText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FFE0B3"/>
    <a:srgbClr val="FFB9DC"/>
    <a:srgbClr val="FFFF66"/>
    <a:srgbClr val="C9FFC9"/>
    <a:srgbClr val="FFDECD"/>
    <a:srgbClr val="B9E781"/>
    <a:srgbClr val="33CC33"/>
    <a:srgbClr val="72D477"/>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44" autoAdjust="0"/>
  </p:normalViewPr>
  <p:slideViewPr>
    <p:cSldViewPr>
      <p:cViewPr>
        <p:scale>
          <a:sx n="50" d="100"/>
          <a:sy n="50" d="100"/>
        </p:scale>
        <p:origin x="-1482" y="-39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D6BCC-6ED7-4880-9868-8121FD3D1E36}" type="datetimeFigureOut">
              <a:rPr lang="en-US" smtClean="0"/>
              <a:t>9/26/2021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02FCF-448E-419E-82E4-12DAE3C8EF89}" type="slidenum">
              <a:rPr lang="en-US" smtClean="0"/>
              <a:t>‹#›</a:t>
            </a:fld>
            <a:endParaRPr lang="en-US"/>
          </a:p>
        </p:txBody>
      </p:sp>
    </p:spTree>
    <p:extLst>
      <p:ext uri="{BB962C8B-B14F-4D97-AF65-F5344CB8AC3E}">
        <p14:creationId xmlns:p14="http://schemas.microsoft.com/office/powerpoint/2010/main" val="788300810"/>
      </p:ext>
    </p:extLst>
  </p:cSld>
  <p:clrMap bg1="lt1" tx1="dk1" bg2="lt2" tx2="dk2" accent1="accent1" accent2="accent2" accent3="accent3" accent4="accent4" accent5="accent5" accent6="accent6" hlink="hlink" folHlink="folHlink"/>
  <p:notesStyle>
    <a:lvl1pPr marL="0" algn="l" defTabSz="1217249" rtl="0" eaLnBrk="1" latinLnBrk="0" hangingPunct="1">
      <a:defRPr sz="1600" kern="1200">
        <a:solidFill>
          <a:schemeClr val="tx1"/>
        </a:solidFill>
        <a:latin typeface="+mn-lt"/>
        <a:ea typeface="+mn-ea"/>
        <a:cs typeface="+mn-cs"/>
      </a:defRPr>
    </a:lvl1pPr>
    <a:lvl2pPr marL="608625" algn="l" defTabSz="1217249" rtl="0" eaLnBrk="1" latinLnBrk="0" hangingPunct="1">
      <a:defRPr sz="1600" kern="1200">
        <a:solidFill>
          <a:schemeClr val="tx1"/>
        </a:solidFill>
        <a:latin typeface="+mn-lt"/>
        <a:ea typeface="+mn-ea"/>
        <a:cs typeface="+mn-cs"/>
      </a:defRPr>
    </a:lvl2pPr>
    <a:lvl3pPr marL="1217249" algn="l" defTabSz="1217249" rtl="0" eaLnBrk="1" latinLnBrk="0" hangingPunct="1">
      <a:defRPr sz="1600" kern="1200">
        <a:solidFill>
          <a:schemeClr val="tx1"/>
        </a:solidFill>
        <a:latin typeface="+mn-lt"/>
        <a:ea typeface="+mn-ea"/>
        <a:cs typeface="+mn-cs"/>
      </a:defRPr>
    </a:lvl3pPr>
    <a:lvl4pPr marL="1825874" algn="l" defTabSz="1217249" rtl="0" eaLnBrk="1" latinLnBrk="0" hangingPunct="1">
      <a:defRPr sz="1600" kern="1200">
        <a:solidFill>
          <a:schemeClr val="tx1"/>
        </a:solidFill>
        <a:latin typeface="+mn-lt"/>
        <a:ea typeface="+mn-ea"/>
        <a:cs typeface="+mn-cs"/>
      </a:defRPr>
    </a:lvl4pPr>
    <a:lvl5pPr marL="2434499" algn="l" defTabSz="1217249" rtl="0" eaLnBrk="1" latinLnBrk="0" hangingPunct="1">
      <a:defRPr sz="1600" kern="1200">
        <a:solidFill>
          <a:schemeClr val="tx1"/>
        </a:solidFill>
        <a:latin typeface="+mn-lt"/>
        <a:ea typeface="+mn-ea"/>
        <a:cs typeface="+mn-cs"/>
      </a:defRPr>
    </a:lvl5pPr>
    <a:lvl6pPr marL="3043123" algn="l" defTabSz="1217249" rtl="0" eaLnBrk="1" latinLnBrk="0" hangingPunct="1">
      <a:defRPr sz="1600" kern="1200">
        <a:solidFill>
          <a:schemeClr val="tx1"/>
        </a:solidFill>
        <a:latin typeface="+mn-lt"/>
        <a:ea typeface="+mn-ea"/>
        <a:cs typeface="+mn-cs"/>
      </a:defRPr>
    </a:lvl6pPr>
    <a:lvl7pPr marL="3651748" algn="l" defTabSz="1217249" rtl="0" eaLnBrk="1" latinLnBrk="0" hangingPunct="1">
      <a:defRPr sz="1600" kern="1200">
        <a:solidFill>
          <a:schemeClr val="tx1"/>
        </a:solidFill>
        <a:latin typeface="+mn-lt"/>
        <a:ea typeface="+mn-ea"/>
        <a:cs typeface="+mn-cs"/>
      </a:defRPr>
    </a:lvl7pPr>
    <a:lvl8pPr marL="4260372" algn="l" defTabSz="1217249" rtl="0" eaLnBrk="1" latinLnBrk="0" hangingPunct="1">
      <a:defRPr sz="1600" kern="1200">
        <a:solidFill>
          <a:schemeClr val="tx1"/>
        </a:solidFill>
        <a:latin typeface="+mn-lt"/>
        <a:ea typeface="+mn-ea"/>
        <a:cs typeface="+mn-cs"/>
      </a:defRPr>
    </a:lvl8pPr>
    <a:lvl9pPr marL="4868997" algn="l" defTabSz="1217249"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Một</a:t>
            </a:r>
            <a:r>
              <a:rPr lang="en-US" baseline="0" smtClean="0"/>
              <a:t> số thầy cô yêu cầu làm slide thứ ngày nên em xơ-cua ở đây. Thầy cô nào k dùng thì xoá slide này đi nhé</a:t>
            </a:r>
            <a:endParaRPr lang="en-US"/>
          </a:p>
        </p:txBody>
      </p:sp>
      <p:sp>
        <p:nvSpPr>
          <p:cNvPr id="4" name="Slide Number Placeholder 3"/>
          <p:cNvSpPr>
            <a:spLocks noGrp="1"/>
          </p:cNvSpPr>
          <p:nvPr>
            <p:ph type="sldNum" sz="quarter" idx="10"/>
          </p:nvPr>
        </p:nvSpPr>
        <p:spPr/>
        <p:txBody>
          <a:bodyPr/>
          <a:lstStyle/>
          <a:p>
            <a:fld id="{E26C9995-E298-4780-AFD5-FE18EB59DEAA}" type="slidenum">
              <a:rPr lang="en-US" smtClean="0"/>
              <a:t>4</a:t>
            </a:fld>
            <a:endParaRPr lang="en-US"/>
          </a:p>
        </p:txBody>
      </p:sp>
    </p:spTree>
    <p:extLst>
      <p:ext uri="{BB962C8B-B14F-4D97-AF65-F5344CB8AC3E}">
        <p14:creationId xmlns:p14="http://schemas.microsoft.com/office/powerpoint/2010/main" val="3884360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16</a:t>
            </a:fld>
            <a:endParaRPr lang="en-US"/>
          </a:p>
        </p:txBody>
      </p:sp>
    </p:spTree>
    <p:extLst>
      <p:ext uri="{BB962C8B-B14F-4D97-AF65-F5344CB8AC3E}">
        <p14:creationId xmlns:p14="http://schemas.microsoft.com/office/powerpoint/2010/main" val="364361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Hôm</a:t>
            </a:r>
            <a:r>
              <a:rPr lang="en-US" baseline="0" smtClean="0"/>
              <a:t> nay nhà thỏ chì còn 1 củ cà rốt. Thỏ bố sẽ đi tìm cà rốt về cho cả nhà. Các bạn hãy giúp thỏ bố vượt qua các thử thách để tìm được thật nhiều cà rốt về cho cả nhà nhé!</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5</a:t>
            </a:fld>
            <a:endParaRPr lang="en-US"/>
          </a:p>
        </p:txBody>
      </p:sp>
    </p:spTree>
    <p:extLst>
      <p:ext uri="{BB962C8B-B14F-4D97-AF65-F5344CB8AC3E}">
        <p14:creationId xmlns:p14="http://schemas.microsoft.com/office/powerpoint/2010/main" val="3353543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6</a:t>
            </a:fld>
            <a:endParaRPr lang="en-US"/>
          </a:p>
        </p:txBody>
      </p:sp>
    </p:spTree>
    <p:extLst>
      <p:ext uri="{BB962C8B-B14F-4D97-AF65-F5344CB8AC3E}">
        <p14:creationId xmlns:p14="http://schemas.microsoft.com/office/powerpoint/2010/main" val="328483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tổ chức cho HS đọc vai, kể cả dạy online hay ofline</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7</a:t>
            </a:fld>
            <a:endParaRPr lang="en-US"/>
          </a:p>
        </p:txBody>
      </p:sp>
    </p:spTree>
    <p:extLst>
      <p:ext uri="{BB962C8B-B14F-4D97-AF65-F5344CB8AC3E}">
        <p14:creationId xmlns:p14="http://schemas.microsoft.com/office/powerpoint/2010/main" val="2247220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Khen HS hoàn</a:t>
            </a:r>
            <a:r>
              <a:rPr lang="en-US" baseline="0" smtClean="0"/>
              <a:t> thành tốt thử thách ở chặng 1 nên bác chủ vườn tốt bụng đã cho thỏ bố 5 củ cà rốt</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8</a:t>
            </a:fld>
            <a:endParaRPr lang="en-US"/>
          </a:p>
        </p:txBody>
      </p:sp>
    </p:spTree>
    <p:extLst>
      <p:ext uri="{BB962C8B-B14F-4D97-AF65-F5344CB8AC3E}">
        <p14:creationId xmlns:p14="http://schemas.microsoft.com/office/powerpoint/2010/main" val="3284838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tổ chức cho HS đọc vai, kể cả dạy online hay ofline</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10</a:t>
            </a:fld>
            <a:endParaRPr lang="en-US"/>
          </a:p>
        </p:txBody>
      </p:sp>
    </p:spTree>
    <p:extLst>
      <p:ext uri="{BB962C8B-B14F-4D97-AF65-F5344CB8AC3E}">
        <p14:creationId xmlns:p14="http://schemas.microsoft.com/office/powerpoint/2010/main" val="2247220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7249" rtl="0" eaLnBrk="1" fontAlgn="auto" latinLnBrk="0" hangingPunct="1">
              <a:lnSpc>
                <a:spcPct val="100000"/>
              </a:lnSpc>
              <a:spcBef>
                <a:spcPts val="0"/>
              </a:spcBef>
              <a:spcAft>
                <a:spcPts val="0"/>
              </a:spcAft>
              <a:buClrTx/>
              <a:buSzTx/>
              <a:buFontTx/>
              <a:buNone/>
              <a:tabLst/>
              <a:defRPr/>
            </a:pPr>
            <a:r>
              <a:rPr lang="en-US" smtClean="0"/>
              <a:t>Khen HS hoàn</a:t>
            </a:r>
            <a:r>
              <a:rPr lang="en-US" baseline="0" smtClean="0"/>
              <a:t> thành tốt thử thách ở chặng 2 nên bác chủ vườn đã cho thỏ bố 5 củ cà rốt </a:t>
            </a:r>
            <a:endParaRPr lang="en-US" smtClean="0"/>
          </a:p>
          <a:p>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11</a:t>
            </a:fld>
            <a:endParaRPr lang="en-US"/>
          </a:p>
        </p:txBody>
      </p:sp>
    </p:spTree>
    <p:extLst>
      <p:ext uri="{BB962C8B-B14F-4D97-AF65-F5344CB8AC3E}">
        <p14:creationId xmlns:p14="http://schemas.microsoft.com/office/powerpoint/2010/main" val="2367944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tổ chức cho HS đọc vai, kể cả dạy online hay ofline</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13</a:t>
            </a:fld>
            <a:endParaRPr lang="en-US"/>
          </a:p>
        </p:txBody>
      </p:sp>
    </p:spTree>
    <p:extLst>
      <p:ext uri="{BB962C8B-B14F-4D97-AF65-F5344CB8AC3E}">
        <p14:creationId xmlns:p14="http://schemas.microsoft.com/office/powerpoint/2010/main" val="2247220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Khen HS hoàn</a:t>
            </a:r>
            <a:r>
              <a:rPr lang="en-US" baseline="0" smtClean="0"/>
              <a:t> thành tốt thử thách ở chặng 2 nên bác chủ vườn tốt bụng đã cho thỏ bố 1 củ cà rốt rất to</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14</a:t>
            </a:fld>
            <a:endParaRPr lang="en-US"/>
          </a:p>
        </p:txBody>
      </p:sp>
    </p:spTree>
    <p:extLst>
      <p:ext uri="{BB962C8B-B14F-4D97-AF65-F5344CB8AC3E}">
        <p14:creationId xmlns:p14="http://schemas.microsoft.com/office/powerpoint/2010/main" val="1733482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608625" indent="0" algn="ctr">
              <a:buNone/>
              <a:defRPr>
                <a:solidFill>
                  <a:schemeClr val="tx1">
                    <a:tint val="75000"/>
                  </a:schemeClr>
                </a:solidFill>
              </a:defRPr>
            </a:lvl2pPr>
            <a:lvl3pPr marL="1217249" indent="0" algn="ctr">
              <a:buNone/>
              <a:defRPr>
                <a:solidFill>
                  <a:schemeClr val="tx1">
                    <a:tint val="75000"/>
                  </a:schemeClr>
                </a:solidFill>
              </a:defRPr>
            </a:lvl3pPr>
            <a:lvl4pPr marL="1825874" indent="0" algn="ctr">
              <a:buNone/>
              <a:defRPr>
                <a:solidFill>
                  <a:schemeClr val="tx1">
                    <a:tint val="75000"/>
                  </a:schemeClr>
                </a:solidFill>
              </a:defRPr>
            </a:lvl4pPr>
            <a:lvl5pPr marL="2434499" indent="0" algn="ctr">
              <a:buNone/>
              <a:defRPr>
                <a:solidFill>
                  <a:schemeClr val="tx1">
                    <a:tint val="75000"/>
                  </a:schemeClr>
                </a:solidFill>
              </a:defRPr>
            </a:lvl5pPr>
            <a:lvl6pPr marL="3043123" indent="0" algn="ctr">
              <a:buNone/>
              <a:defRPr>
                <a:solidFill>
                  <a:schemeClr val="tx1">
                    <a:tint val="75000"/>
                  </a:schemeClr>
                </a:solidFill>
              </a:defRPr>
            </a:lvl6pPr>
            <a:lvl7pPr marL="3651748" indent="0" algn="ctr">
              <a:buNone/>
              <a:defRPr>
                <a:solidFill>
                  <a:schemeClr val="tx1">
                    <a:tint val="75000"/>
                  </a:schemeClr>
                </a:solidFill>
              </a:defRPr>
            </a:lvl7pPr>
            <a:lvl8pPr marL="4260372" indent="0" algn="ctr">
              <a:buNone/>
              <a:defRPr>
                <a:solidFill>
                  <a:schemeClr val="tx1">
                    <a:tint val="75000"/>
                  </a:schemeClr>
                </a:solidFill>
              </a:defRPr>
            </a:lvl8pPr>
            <a:lvl9pPr marL="486899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66A6A-5068-46EF-827D-CC5B5F6D8E70}"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61376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66A6A-5068-46EF-827D-CC5B5F6D8E70}"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31475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66A6A-5068-46EF-827D-CC5B5F6D8E70}"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50934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66A6A-5068-46EF-827D-CC5B5F6D8E70}"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2400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700">
                <a:solidFill>
                  <a:schemeClr val="tx1">
                    <a:tint val="75000"/>
                  </a:schemeClr>
                </a:solidFill>
              </a:defRPr>
            </a:lvl1pPr>
            <a:lvl2pPr marL="608625" indent="0">
              <a:buNone/>
              <a:defRPr sz="2400">
                <a:solidFill>
                  <a:schemeClr val="tx1">
                    <a:tint val="75000"/>
                  </a:schemeClr>
                </a:solidFill>
              </a:defRPr>
            </a:lvl2pPr>
            <a:lvl3pPr marL="1217249" indent="0">
              <a:buNone/>
              <a:defRPr sz="2100">
                <a:solidFill>
                  <a:schemeClr val="tx1">
                    <a:tint val="75000"/>
                  </a:schemeClr>
                </a:solidFill>
              </a:defRPr>
            </a:lvl3pPr>
            <a:lvl4pPr marL="1825874" indent="0">
              <a:buNone/>
              <a:defRPr sz="1900">
                <a:solidFill>
                  <a:schemeClr val="tx1">
                    <a:tint val="75000"/>
                  </a:schemeClr>
                </a:solidFill>
              </a:defRPr>
            </a:lvl4pPr>
            <a:lvl5pPr marL="2434499" indent="0">
              <a:buNone/>
              <a:defRPr sz="1900">
                <a:solidFill>
                  <a:schemeClr val="tx1">
                    <a:tint val="75000"/>
                  </a:schemeClr>
                </a:solidFill>
              </a:defRPr>
            </a:lvl5pPr>
            <a:lvl6pPr marL="3043123" indent="0">
              <a:buNone/>
              <a:defRPr sz="1900">
                <a:solidFill>
                  <a:schemeClr val="tx1">
                    <a:tint val="75000"/>
                  </a:schemeClr>
                </a:solidFill>
              </a:defRPr>
            </a:lvl6pPr>
            <a:lvl7pPr marL="3651748" indent="0">
              <a:buNone/>
              <a:defRPr sz="1900">
                <a:solidFill>
                  <a:schemeClr val="tx1">
                    <a:tint val="75000"/>
                  </a:schemeClr>
                </a:solidFill>
              </a:defRPr>
            </a:lvl7pPr>
            <a:lvl8pPr marL="4260372" indent="0">
              <a:buNone/>
              <a:defRPr sz="1900">
                <a:solidFill>
                  <a:schemeClr val="tx1">
                    <a:tint val="75000"/>
                  </a:schemeClr>
                </a:solidFill>
              </a:defRPr>
            </a:lvl8pPr>
            <a:lvl9pPr marL="486899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66A6A-5068-46EF-827D-CC5B5F6D8E70}"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6285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66A6A-5068-46EF-827D-CC5B5F6D8E70}" type="datetimeFigureOut">
              <a:rPr lang="en-US" smtClean="0"/>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09075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7" y="1535113"/>
            <a:ext cx="5375701"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78047" y="2174875"/>
            <a:ext cx="537570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66A6A-5068-46EF-827D-CC5B5F6D8E70}" type="datetimeFigureOut">
              <a:rPr lang="en-US" smtClean="0"/>
              <a:t>9/26/2021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86563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66A6A-5068-46EF-827D-CC5B5F6D8E70}" type="datetimeFigureOut">
              <a:rPr lang="en-US" smtClean="0"/>
              <a:t>9/26/2021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96807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66A6A-5068-46EF-827D-CC5B5F6D8E70}" type="datetimeFigureOut">
              <a:rPr lang="en-US" smtClean="0"/>
              <a:t>9/26/2021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5613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73049"/>
            <a:ext cx="4001161"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54941" y="273052"/>
            <a:ext cx="6798805"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4" y="1435102"/>
            <a:ext cx="4001161" cy="46910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947522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4300"/>
            </a:lvl1pPr>
            <a:lvl2pPr marL="608625" indent="0">
              <a:buNone/>
              <a:defRPr sz="3700"/>
            </a:lvl2pPr>
            <a:lvl3pPr marL="1217249" indent="0">
              <a:buNone/>
              <a:defRPr sz="3200"/>
            </a:lvl3pPr>
            <a:lvl4pPr marL="1825874" indent="0">
              <a:buNone/>
              <a:defRPr sz="2700"/>
            </a:lvl4pPr>
            <a:lvl5pPr marL="2434499" indent="0">
              <a:buNone/>
              <a:defRPr sz="2700"/>
            </a:lvl5pPr>
            <a:lvl6pPr marL="3043123" indent="0">
              <a:buNone/>
              <a:defRPr sz="2700"/>
            </a:lvl6pPr>
            <a:lvl7pPr marL="3651748" indent="0">
              <a:buNone/>
              <a:defRPr sz="2700"/>
            </a:lvl7pPr>
            <a:lvl8pPr marL="4260372" indent="0">
              <a:buNone/>
              <a:defRPr sz="2700"/>
            </a:lvl8pPr>
            <a:lvl9pPr marL="4868997" indent="0">
              <a:buNone/>
              <a:defRPr sz="2700"/>
            </a:lvl9pPr>
          </a:lstStyle>
          <a:p>
            <a:endParaRPr lang="en-US"/>
          </a:p>
        </p:txBody>
      </p:sp>
      <p:sp>
        <p:nvSpPr>
          <p:cNvPr id="4" name="Text Placeholder 3"/>
          <p:cNvSpPr>
            <a:spLocks noGrp="1"/>
          </p:cNvSpPr>
          <p:nvPr>
            <p:ph type="body" sz="half" idx="2"/>
          </p:nvPr>
        </p:nvSpPr>
        <p:spPr>
          <a:xfrm>
            <a:off x="2383805" y="5367338"/>
            <a:ext cx="7297103" cy="8048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918388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9"/>
            <a:ext cx="10945654" cy="1143000"/>
          </a:xfrm>
          <a:prstGeom prst="rect">
            <a:avLst/>
          </a:prstGeom>
        </p:spPr>
        <p:txBody>
          <a:bodyPr vert="horz" lIns="121725" tIns="60862" rIns="121725" bIns="608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121725" tIns="60862" rIns="121725" bIns="608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121725" tIns="60862" rIns="121725" bIns="60862" rtlCol="0" anchor="ctr"/>
          <a:lstStyle>
            <a:lvl1pPr algn="l">
              <a:defRPr sz="1600">
                <a:solidFill>
                  <a:schemeClr val="tx1">
                    <a:tint val="75000"/>
                  </a:schemeClr>
                </a:solidFill>
              </a:defRPr>
            </a:lvl1pPr>
          </a:lstStyle>
          <a:p>
            <a:fld id="{99966A6A-5068-46EF-827D-CC5B5F6D8E70}" type="datetimeFigureOut">
              <a:rPr lang="en-US" smtClean="0"/>
              <a:t>9/26/2021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121725" tIns="60862" rIns="121725" bIns="60862"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121725" tIns="60862" rIns="121725" bIns="60862" rtlCol="0" anchor="ctr"/>
          <a:lstStyle>
            <a:lvl1pPr algn="r">
              <a:defRPr sz="1600">
                <a:solidFill>
                  <a:schemeClr val="tx1">
                    <a:tint val="75000"/>
                  </a:schemeClr>
                </a:solidFill>
              </a:defRPr>
            </a:lvl1pPr>
          </a:lstStyle>
          <a:p>
            <a:fld id="{A7EE991E-0642-4439-BE5A-84458EAAA3FD}" type="slidenum">
              <a:rPr lang="en-US" smtClean="0"/>
              <a:t>‹#›</a:t>
            </a:fld>
            <a:endParaRPr lang="en-US"/>
          </a:p>
        </p:txBody>
      </p:sp>
    </p:spTree>
    <p:extLst>
      <p:ext uri="{BB962C8B-B14F-4D97-AF65-F5344CB8AC3E}">
        <p14:creationId xmlns:p14="http://schemas.microsoft.com/office/powerpoint/2010/main" val="2110461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7249" rtl="0" eaLnBrk="1" latinLnBrk="0" hangingPunct="1">
        <a:spcBef>
          <a:spcPct val="0"/>
        </a:spcBef>
        <a:buNone/>
        <a:defRPr sz="5900" kern="1200">
          <a:solidFill>
            <a:schemeClr val="tx1"/>
          </a:solidFill>
          <a:latin typeface="+mj-lt"/>
          <a:ea typeface="+mj-ea"/>
          <a:cs typeface="+mj-cs"/>
        </a:defRPr>
      </a:lvl1pPr>
    </p:titleStyle>
    <p:bodyStyle>
      <a:lvl1pPr marL="456468" indent="-456468" algn="l" defTabSz="121724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015" indent="-380390" algn="l" defTabSz="121724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562" indent="-304312" algn="l" defTabSz="121724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18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811"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43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0"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685"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09"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rive.google.com/drive/folders/1BlxZt9nNlQRlSdG4tanXJ_e0T9WDO0fY?usp=sharin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6.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hyperlink" Target="https://www.facebook.com/groups/443096903751589"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89" y="609600"/>
            <a:ext cx="11986260" cy="5016758"/>
          </a:xfrm>
          <a:prstGeom prst="rect">
            <a:avLst/>
          </a:prstGeom>
          <a:solidFill>
            <a:schemeClr val="accent2"/>
          </a:solidFill>
        </p:spPr>
        <p:txBody>
          <a:bodyPr wrap="square" rtlCol="0">
            <a:spAutoFit/>
          </a:bodyPr>
          <a:lstStyle/>
          <a:p>
            <a:r>
              <a:rPr lang="en-US" sz="4000" smtClean="0">
                <a:solidFill>
                  <a:schemeClr val="bg1"/>
                </a:solidFill>
                <a:latin typeface="Arial" pitchFamily="34" charset="0"/>
                <a:cs typeface="Arial" pitchFamily="34" charset="0"/>
              </a:rPr>
              <a:t>Nếu tải ppt này về mà thầy cô chưa cài fonts chữ thì thầy cô cần phải cài font đã nhé. Bắt buộc cài fonts rồi mới mở ppt ra ạ. </a:t>
            </a:r>
          </a:p>
          <a:p>
            <a:r>
              <a:rPr lang="en-US" sz="4000" smtClean="0">
                <a:solidFill>
                  <a:schemeClr val="bg1"/>
                </a:solidFill>
                <a:latin typeface="Arial" pitchFamily="34" charset="0"/>
                <a:cs typeface="Arial" pitchFamily="34" charset="0"/>
              </a:rPr>
              <a:t>Link </a:t>
            </a:r>
            <a:r>
              <a:rPr lang="en-US" sz="4000">
                <a:solidFill>
                  <a:schemeClr val="bg1"/>
                </a:solidFill>
                <a:latin typeface="Arial" pitchFamily="34" charset="0"/>
                <a:cs typeface="Arial" pitchFamily="34" charset="0"/>
              </a:rPr>
              <a:t>tải fonts: </a:t>
            </a:r>
            <a:r>
              <a:rPr lang="en-US" sz="4000">
                <a:solidFill>
                  <a:schemeClr val="bg1"/>
                </a:solidFill>
                <a:latin typeface="Arial" pitchFamily="34" charset="0"/>
                <a:cs typeface="Arial" pitchFamily="34" charset="0"/>
                <a:hlinkClick r:id="rId2"/>
              </a:rPr>
              <a:t>https://</a:t>
            </a:r>
            <a:r>
              <a:rPr lang="en-US" sz="4000" smtClean="0">
                <a:solidFill>
                  <a:schemeClr val="bg1"/>
                </a:solidFill>
                <a:latin typeface="Arial" pitchFamily="34" charset="0"/>
                <a:cs typeface="Arial" pitchFamily="34" charset="0"/>
                <a:hlinkClick r:id="rId2"/>
              </a:rPr>
              <a:t>drive.google.com/drive/folders/1BlxZt9nNlQRlSdG4tanXJ_e0T9WDO0fY?usp=sharing</a:t>
            </a:r>
            <a:endParaRPr lang="en-US" sz="4000" smtClean="0">
              <a:solidFill>
                <a:schemeClr val="bg1"/>
              </a:solidFill>
              <a:latin typeface="Arial" pitchFamily="34" charset="0"/>
              <a:cs typeface="Arial" pitchFamily="34" charset="0"/>
            </a:endParaRPr>
          </a:p>
          <a:p>
            <a:r>
              <a:rPr lang="en-US" sz="4000" smtClean="0">
                <a:solidFill>
                  <a:schemeClr val="bg1"/>
                </a:solidFill>
                <a:latin typeface="Arial" pitchFamily="34" charset="0"/>
                <a:cs typeface="Arial" pitchFamily="34" charset="0"/>
              </a:rPr>
              <a:t>Cài xong font, thầy cô tắt ppt rồi mở lại nhé!</a:t>
            </a:r>
          </a:p>
          <a:p>
            <a:r>
              <a:rPr lang="en-US" sz="4000" smtClean="0">
                <a:solidFill>
                  <a:schemeClr val="bg1"/>
                </a:solidFill>
                <a:latin typeface="Arial" pitchFamily="34" charset="0"/>
                <a:cs typeface="Arial" pitchFamily="34" charset="0"/>
              </a:rPr>
              <a:t>* Đọc xong thầy cô nhớ xoá slide này đi nhé!</a:t>
            </a:r>
            <a:endParaRPr lang="en-US" sz="40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70096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2845" y="609600"/>
            <a:ext cx="11483912" cy="737866"/>
            <a:chOff x="294783" y="915918"/>
            <a:chExt cx="11483912" cy="737866"/>
          </a:xfrm>
        </p:grpSpPr>
        <p:grpSp>
          <p:nvGrpSpPr>
            <p:cNvPr id="7" name="Group 6"/>
            <p:cNvGrpSpPr/>
            <p:nvPr/>
          </p:nvGrpSpPr>
          <p:grpSpPr>
            <a:xfrm>
              <a:off x="294783" y="915918"/>
              <a:ext cx="758018" cy="731520"/>
              <a:chOff x="3065608" y="1727884"/>
              <a:chExt cx="1240358" cy="1188720"/>
            </a:xfrm>
          </p:grpSpPr>
          <p:sp>
            <p:nvSpPr>
              <p:cNvPr id="11"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12"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9</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10" name="TextBox 9"/>
            <p:cNvSpPr txBox="1"/>
            <p:nvPr/>
          </p:nvSpPr>
          <p:spPr>
            <a:xfrm>
              <a:off x="978050" y="945898"/>
              <a:ext cx="10800645" cy="707886"/>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Mỗi câu ở cột A thuộc kiểu câu nào ở cột B?</a:t>
              </a:r>
              <a:endParaRPr lang="en-US" sz="4000">
                <a:solidFill>
                  <a:srgbClr val="002060"/>
                </a:solidFill>
                <a:latin typeface="Arial-Rounded" pitchFamily="34" charset="0"/>
                <a:ea typeface="Arial-Rounded" pitchFamily="34" charset="0"/>
                <a:cs typeface="Arial-Rounded" pitchFamily="34" charset="0"/>
              </a:endParaRPr>
            </a:p>
          </p:txBody>
        </p:sp>
      </p:grpSp>
      <p:sp>
        <p:nvSpPr>
          <p:cNvPr id="8" name="Rounded Rectangle 7"/>
          <p:cNvSpPr/>
          <p:nvPr/>
        </p:nvSpPr>
        <p:spPr>
          <a:xfrm>
            <a:off x="975760" y="3676011"/>
            <a:ext cx="5486159" cy="1235135"/>
          </a:xfrm>
          <a:prstGeom prst="roundRect">
            <a:avLst/>
          </a:pr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smtClean="0">
                <a:solidFill>
                  <a:srgbClr val="000000"/>
                </a:solidFill>
                <a:latin typeface="Arial-Rounded" pitchFamily="34" charset="0"/>
                <a:ea typeface="Arial-Rounded" pitchFamily="34" charset="0"/>
                <a:cs typeface="Arial-Rounded" pitchFamily="34" charset="0"/>
              </a:rPr>
              <a:t>Bác đang gặt lúa.</a:t>
            </a:r>
            <a:endParaRPr lang="en-US" sz="4000" dirty="0">
              <a:solidFill>
                <a:srgbClr val="000000"/>
              </a:solidFill>
              <a:latin typeface="Arial-Rounded" pitchFamily="34" charset="0"/>
              <a:ea typeface="Arial-Rounded" pitchFamily="34" charset="0"/>
              <a:cs typeface="Arial-Rounded" pitchFamily="34" charset="0"/>
            </a:endParaRPr>
          </a:p>
        </p:txBody>
      </p:sp>
      <p:sp>
        <p:nvSpPr>
          <p:cNvPr id="9" name="Rounded Rectangle 8"/>
          <p:cNvSpPr/>
          <p:nvPr/>
        </p:nvSpPr>
        <p:spPr>
          <a:xfrm>
            <a:off x="975760" y="5241865"/>
            <a:ext cx="5486159" cy="1235135"/>
          </a:xfrm>
          <a:prstGeom prst="roundRect">
            <a:avLst/>
          </a:pr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smtClean="0">
                <a:solidFill>
                  <a:srgbClr val="000000"/>
                </a:solidFill>
                <a:latin typeface="Arial-Rounded" pitchFamily="34" charset="0"/>
                <a:ea typeface="Arial-Rounded" pitchFamily="34" charset="0"/>
                <a:cs typeface="Arial-Rounded" pitchFamily="34" charset="0"/>
              </a:rPr>
              <a:t>Bác rất chăm chỉ và cẩn thận.</a:t>
            </a:r>
            <a:endParaRPr lang="en-US" sz="4000" dirty="0">
              <a:solidFill>
                <a:srgbClr val="000000"/>
              </a:solidFill>
              <a:latin typeface="Arial-Rounded" pitchFamily="34" charset="0"/>
              <a:ea typeface="Arial-Rounded" pitchFamily="34" charset="0"/>
              <a:cs typeface="Arial-Rounded" pitchFamily="34" charset="0"/>
            </a:endParaRPr>
          </a:p>
        </p:txBody>
      </p:sp>
      <p:sp>
        <p:nvSpPr>
          <p:cNvPr id="14" name="Rounded Rectangle 13"/>
          <p:cNvSpPr/>
          <p:nvPr/>
        </p:nvSpPr>
        <p:spPr>
          <a:xfrm>
            <a:off x="975518" y="2117665"/>
            <a:ext cx="5486159" cy="1235135"/>
          </a:xfrm>
          <a:prstGeom prst="roundRect">
            <a:avLst/>
          </a:prstGeom>
          <a:solidFill>
            <a:srgbClr val="FFB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smtClean="0">
                <a:solidFill>
                  <a:srgbClr val="000000"/>
                </a:solidFill>
                <a:latin typeface="Arial-Rounded" pitchFamily="34" charset="0"/>
                <a:ea typeface="Arial-Rounded" pitchFamily="34" charset="0"/>
                <a:cs typeface="Arial-Rounded" pitchFamily="34" charset="0"/>
              </a:rPr>
              <a:t>Bác An là lông dân.</a:t>
            </a:r>
            <a:endParaRPr lang="en-US" sz="4000" dirty="0">
              <a:solidFill>
                <a:srgbClr val="000000"/>
              </a:solidFill>
              <a:latin typeface="Arial-Rounded" pitchFamily="34" charset="0"/>
              <a:ea typeface="Arial-Rounded" pitchFamily="34" charset="0"/>
              <a:cs typeface="Arial-Rounded" pitchFamily="34" charset="0"/>
            </a:endParaRPr>
          </a:p>
        </p:txBody>
      </p:sp>
      <p:sp>
        <p:nvSpPr>
          <p:cNvPr id="15" name="Rounded Rectangle 14"/>
          <p:cNvSpPr/>
          <p:nvPr/>
        </p:nvSpPr>
        <p:spPr>
          <a:xfrm>
            <a:off x="7981896" y="2117665"/>
            <a:ext cx="3737823" cy="1122850"/>
          </a:xfrm>
          <a:prstGeom prst="roundRect">
            <a:avLst/>
          </a:prstGeom>
          <a:solidFill>
            <a:srgbClr val="B9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itchFamily="34" charset="0"/>
                <a:ea typeface="Arial-Rounded" pitchFamily="34" charset="0"/>
                <a:cs typeface="Arial-Rounded" pitchFamily="34" charset="0"/>
              </a:rPr>
              <a:t>Câu nêu đặc điểm.</a:t>
            </a:r>
            <a:endParaRPr lang="en-US" sz="3200" dirty="0">
              <a:solidFill>
                <a:srgbClr val="000000"/>
              </a:solidFill>
              <a:latin typeface="Arial-Rounded" pitchFamily="34" charset="0"/>
              <a:ea typeface="Arial-Rounded" pitchFamily="34" charset="0"/>
              <a:cs typeface="Arial-Rounded" pitchFamily="34" charset="0"/>
            </a:endParaRPr>
          </a:p>
        </p:txBody>
      </p:sp>
      <p:sp>
        <p:nvSpPr>
          <p:cNvPr id="16" name="Rounded Rectangle 15"/>
          <p:cNvSpPr/>
          <p:nvPr/>
        </p:nvSpPr>
        <p:spPr>
          <a:xfrm>
            <a:off x="7981896" y="3732153"/>
            <a:ext cx="3737823" cy="1122850"/>
          </a:xfrm>
          <a:prstGeom prst="roundRect">
            <a:avLst/>
          </a:prstGeom>
          <a:solidFill>
            <a:srgbClr val="B9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itchFamily="34" charset="0"/>
                <a:ea typeface="Arial-Rounded" pitchFamily="34" charset="0"/>
                <a:cs typeface="Arial-Rounded" pitchFamily="34" charset="0"/>
              </a:rPr>
              <a:t>Câu nêu hoạt động.</a:t>
            </a:r>
            <a:endParaRPr lang="en-US" sz="3200" dirty="0">
              <a:solidFill>
                <a:srgbClr val="000000"/>
              </a:solidFill>
              <a:latin typeface="Arial-Rounded" pitchFamily="34" charset="0"/>
              <a:ea typeface="Arial-Rounded" pitchFamily="34" charset="0"/>
              <a:cs typeface="Arial-Rounded" pitchFamily="34" charset="0"/>
            </a:endParaRPr>
          </a:p>
        </p:txBody>
      </p:sp>
      <p:sp>
        <p:nvSpPr>
          <p:cNvPr id="17" name="Rounded Rectangle 16"/>
          <p:cNvSpPr/>
          <p:nvPr/>
        </p:nvSpPr>
        <p:spPr>
          <a:xfrm>
            <a:off x="7981896" y="5300115"/>
            <a:ext cx="3737823" cy="1122850"/>
          </a:xfrm>
          <a:prstGeom prst="roundRect">
            <a:avLst/>
          </a:prstGeom>
          <a:solidFill>
            <a:srgbClr val="B9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itchFamily="34" charset="0"/>
                <a:ea typeface="Arial-Rounded" pitchFamily="34" charset="0"/>
                <a:cs typeface="Arial-Rounded" pitchFamily="34" charset="0"/>
              </a:rPr>
              <a:t>Câu giới thiệu.</a:t>
            </a:r>
            <a:endParaRPr lang="en-US" sz="3200" dirty="0">
              <a:solidFill>
                <a:srgbClr val="000000"/>
              </a:solidFill>
              <a:latin typeface="Arial-Rounded" pitchFamily="34" charset="0"/>
              <a:ea typeface="Arial-Rounded" pitchFamily="34" charset="0"/>
              <a:cs typeface="Arial-Rounded" pitchFamily="34" charset="0"/>
            </a:endParaRPr>
          </a:p>
        </p:txBody>
      </p:sp>
      <p:sp>
        <p:nvSpPr>
          <p:cNvPr id="18" name="TextBox 17"/>
          <p:cNvSpPr txBox="1"/>
          <p:nvPr/>
        </p:nvSpPr>
        <p:spPr>
          <a:xfrm>
            <a:off x="2804319" y="1273314"/>
            <a:ext cx="959413" cy="707886"/>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A</a:t>
            </a:r>
          </a:p>
        </p:txBody>
      </p:sp>
      <p:sp>
        <p:nvSpPr>
          <p:cNvPr id="19" name="TextBox 18"/>
          <p:cNvSpPr txBox="1"/>
          <p:nvPr/>
        </p:nvSpPr>
        <p:spPr>
          <a:xfrm>
            <a:off x="9042012" y="1273314"/>
            <a:ext cx="959413" cy="707886"/>
          </a:xfrm>
          <a:prstGeom prst="rect">
            <a:avLst/>
          </a:prstGeom>
          <a:noFill/>
        </p:spPr>
        <p:txBody>
          <a:bodyPr wrap="square" rtlCol="0">
            <a:spAutoFit/>
          </a:bodyPr>
          <a:lstStyle/>
          <a:p>
            <a:pPr algn="ctr"/>
            <a:r>
              <a:rPr lang="en-US" sz="4000" smtClean="0">
                <a:solidFill>
                  <a:srgbClr val="002060"/>
                </a:solidFill>
                <a:latin typeface="Arial-Rounded" pitchFamily="34" charset="0"/>
                <a:ea typeface="Arial-Rounded" pitchFamily="34" charset="0"/>
                <a:cs typeface="Arial-Rounded" pitchFamily="34" charset="0"/>
              </a:rPr>
              <a:t>B</a:t>
            </a:r>
            <a:endParaRPr lang="en-US" sz="4000">
              <a:solidFill>
                <a:srgbClr val="002060"/>
              </a:solidFill>
              <a:latin typeface="Arial-Rounded" pitchFamily="34" charset="0"/>
              <a:ea typeface="Arial-Rounded" pitchFamily="34" charset="0"/>
              <a:cs typeface="Arial-Rounded" pitchFamily="34" charset="0"/>
            </a:endParaRPr>
          </a:p>
        </p:txBody>
      </p:sp>
      <p:cxnSp>
        <p:nvCxnSpPr>
          <p:cNvPr id="20" name="Straight Connector 19"/>
          <p:cNvCxnSpPr>
            <a:endCxn id="16" idx="1"/>
          </p:cNvCxnSpPr>
          <p:nvPr/>
        </p:nvCxnSpPr>
        <p:spPr>
          <a:xfrm>
            <a:off x="6461919" y="4293578"/>
            <a:ext cx="15199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3"/>
            <a:endCxn id="17" idx="1"/>
          </p:cNvCxnSpPr>
          <p:nvPr/>
        </p:nvCxnSpPr>
        <p:spPr>
          <a:xfrm>
            <a:off x="6461677" y="2735233"/>
            <a:ext cx="1520219" cy="31263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15" idx="1"/>
          </p:cNvCxnSpPr>
          <p:nvPr/>
        </p:nvCxnSpPr>
        <p:spPr>
          <a:xfrm flipV="1">
            <a:off x="6461919" y="2679090"/>
            <a:ext cx="1519977" cy="31803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59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8319" y="5410200"/>
            <a:ext cx="1400447" cy="1023755"/>
            <a:chOff x="5115837" y="4903394"/>
            <a:chExt cx="1400447" cy="1023755"/>
          </a:xfrm>
        </p:grpSpPr>
        <p:pic>
          <p:nvPicPr>
            <p:cNvPr id="6146" name="Picture 2" descr="Carrot Vector SVG Icon (56) - PNG Repo Free PNG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470546">
              <a:off x="5115837" y="5049469"/>
              <a:ext cx="877680" cy="877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rot Vector SVG Icon (56) - PNG Repo Free PNG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108521">
              <a:off x="5278233" y="4903394"/>
              <a:ext cx="877680" cy="8776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rot Vector SVG Icon (56) - PNG Repo Free PNG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861060">
              <a:off x="5344091" y="4914704"/>
              <a:ext cx="877680" cy="877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rot Vector SVG Icon (56) - PNG Repo Free PNG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56716">
              <a:off x="5638604" y="5004506"/>
              <a:ext cx="877680" cy="8776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arrot Vector SVG Icon (56) - PNG Repo Free PNG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44267">
              <a:off x="5518395" y="4903394"/>
              <a:ext cx="877680" cy="877680"/>
            </a:xfrm>
            <a:prstGeom prst="rect">
              <a:avLst/>
            </a:prstGeom>
            <a:noFill/>
            <a:extLst>
              <a:ext uri="{909E8E84-426E-40DD-AFC4-6F175D3DCCD1}">
                <a14:hiddenFill xmlns:a14="http://schemas.microsoft.com/office/drawing/2010/main">
                  <a:solidFill>
                    <a:srgbClr val="FFFFFF"/>
                  </a:solidFill>
                </a14:hiddenFill>
              </a:ext>
            </a:extLst>
          </p:spPr>
        </p:pic>
      </p:gr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13919" y="228600"/>
            <a:ext cx="8528657" cy="50101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artoon-rabbit-free - Cartoonist For Hi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081" y="914400"/>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unch of carrots vector | Carrot vegetable, Cartoon,  Cartoon pic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0818" y="5320583"/>
            <a:ext cx="1006940" cy="10837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721" y="4848248"/>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Old Farmer Cartoon Transparent PNG &amp;amp; SVG Vect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366919" y="1519327"/>
            <a:ext cx="48768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188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carrots growing in garden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5501" b="10200"/>
          <a:stretch/>
        </p:blipFill>
        <p:spPr bwMode="auto">
          <a:xfrm>
            <a:off x="-34132" y="-188246"/>
            <a:ext cx="12195969" cy="712244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3"/>
          <p:cNvSpPr txBox="1">
            <a:spLocks/>
          </p:cNvSpPr>
          <p:nvPr/>
        </p:nvSpPr>
        <p:spPr>
          <a:xfrm>
            <a:off x="3185319" y="0"/>
            <a:ext cx="3487623" cy="667293"/>
          </a:xfrm>
          <a:prstGeom prst="rect">
            <a:avLst/>
          </a:prstGeom>
          <a:solidFill>
            <a:srgbClr val="FFE0B3"/>
          </a:solidFill>
        </p:spPr>
        <p:txBody>
          <a:bodyPr>
            <a:normAutofit fontScale="97500"/>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3600" smtClean="0">
                <a:latin typeface="UVN Vung Tau" pitchFamily="66" charset="0"/>
              </a:rPr>
              <a:t>CHẶNG 3: </a:t>
            </a:r>
            <a:endParaRPr lang="en-US" sz="3600">
              <a:latin typeface="UVN Vung Tau" pitchFamily="66" charset="0"/>
            </a:endParaRPr>
          </a:p>
        </p:txBody>
      </p:sp>
      <p:grpSp>
        <p:nvGrpSpPr>
          <p:cNvPr id="4" name="Group 3"/>
          <p:cNvGrpSpPr/>
          <p:nvPr/>
        </p:nvGrpSpPr>
        <p:grpSpPr>
          <a:xfrm>
            <a:off x="8087517" y="5667352"/>
            <a:ext cx="1400447" cy="1023755"/>
            <a:chOff x="5115837" y="4903394"/>
            <a:chExt cx="1400447" cy="1023755"/>
          </a:xfrm>
        </p:grpSpPr>
        <p:pic>
          <p:nvPicPr>
            <p:cNvPr id="5" name="Picture 2" descr="Carrot Vector SVG Icon (56) - PNG Repo Free PNG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470546">
              <a:off x="5115837" y="5049469"/>
              <a:ext cx="877680" cy="877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arrot Vector SVG Icon (56) - PNG Repo Free PNG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108521">
              <a:off x="5278233" y="4903394"/>
              <a:ext cx="877680" cy="877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rot Vector SVG Icon (56) - PNG Repo Free PNG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861060">
              <a:off x="5344091" y="4914704"/>
              <a:ext cx="877680" cy="8776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rot Vector SVG Icon (56) - PNG Repo Free PNG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56716">
              <a:off x="5638604" y="5004506"/>
              <a:ext cx="877680" cy="877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rot Vector SVG Icon (56) - PNG Repo Free PNG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44267">
              <a:off x="5518395" y="4903394"/>
              <a:ext cx="877680" cy="87768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descr="cartoon-rabbit-free - Cartoonist For Hi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824119" y="2589084"/>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bunch of carrots vector | Carrot vegetable, Cartoon,  Cartoon pic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0016" y="5577735"/>
            <a:ext cx="1006940" cy="10837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5919" y="51054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022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9719" y="152400"/>
            <a:ext cx="11608114" cy="737866"/>
            <a:chOff x="170581" y="915918"/>
            <a:chExt cx="11608114" cy="737866"/>
          </a:xfrm>
        </p:grpSpPr>
        <p:grpSp>
          <p:nvGrpSpPr>
            <p:cNvPr id="7" name="Group 6"/>
            <p:cNvGrpSpPr/>
            <p:nvPr/>
          </p:nvGrpSpPr>
          <p:grpSpPr>
            <a:xfrm>
              <a:off x="170581" y="915918"/>
              <a:ext cx="1071018" cy="731520"/>
              <a:chOff x="2862375" y="1727884"/>
              <a:chExt cx="1752526" cy="1188720"/>
            </a:xfrm>
          </p:grpSpPr>
          <p:sp>
            <p:nvSpPr>
              <p:cNvPr id="11"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12" name="Google Shape;423;p36"/>
              <p:cNvSpPr txBox="1">
                <a:spLocks/>
              </p:cNvSpPr>
              <p:nvPr/>
            </p:nvSpPr>
            <p:spPr>
              <a:xfrm>
                <a:off x="2862375" y="1937044"/>
                <a:ext cx="1752526"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400" smtClean="0">
                    <a:solidFill>
                      <a:srgbClr val="002060"/>
                    </a:solidFill>
                    <a:latin typeface="Arial Rounded MT Bold" pitchFamily="34" charset="0"/>
                    <a:ea typeface="Arial-Rounded" pitchFamily="34" charset="0"/>
                    <a:cs typeface="Arial-Rounded" pitchFamily="34" charset="0"/>
                  </a:rPr>
                  <a:t>10</a:t>
                </a:r>
                <a:endParaRPr lang="en" sz="4400">
                  <a:solidFill>
                    <a:srgbClr val="002060"/>
                  </a:solidFill>
                  <a:latin typeface="Arial Rounded MT Bold" pitchFamily="34" charset="0"/>
                  <a:ea typeface="Arial-Rounded" pitchFamily="34" charset="0"/>
                  <a:cs typeface="Arial-Rounded" pitchFamily="34" charset="0"/>
                </a:endParaRPr>
              </a:p>
            </p:txBody>
          </p:sp>
        </p:grpSp>
        <p:sp>
          <p:nvSpPr>
            <p:cNvPr id="10" name="TextBox 9"/>
            <p:cNvSpPr txBox="1"/>
            <p:nvPr/>
          </p:nvSpPr>
          <p:spPr>
            <a:xfrm>
              <a:off x="978050" y="945898"/>
              <a:ext cx="10800645" cy="707886"/>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Chọn </a:t>
              </a:r>
              <a:r>
                <a:rPr lang="en-US" sz="4000" i="1" smtClean="0">
                  <a:solidFill>
                    <a:srgbClr val="002060"/>
                  </a:solidFill>
                  <a:latin typeface="Arial-Rounded" pitchFamily="34" charset="0"/>
                  <a:ea typeface="Arial-Rounded" pitchFamily="34" charset="0"/>
                  <a:cs typeface="Arial-Rounded" pitchFamily="34" charset="0"/>
                </a:rPr>
                <a:t>dấu chấm </a:t>
              </a:r>
              <a:r>
                <a:rPr lang="en-US" sz="4000" smtClean="0">
                  <a:solidFill>
                    <a:srgbClr val="002060"/>
                  </a:solidFill>
                  <a:latin typeface="Arial-Rounded" pitchFamily="34" charset="0"/>
                  <a:ea typeface="Arial-Rounded" pitchFamily="34" charset="0"/>
                  <a:cs typeface="Arial-Rounded" pitchFamily="34" charset="0"/>
                </a:rPr>
                <a:t>hoặc </a:t>
              </a:r>
              <a:r>
                <a:rPr lang="en-US" sz="4000" i="1" smtClean="0">
                  <a:solidFill>
                    <a:srgbClr val="002060"/>
                  </a:solidFill>
                  <a:latin typeface="Arial-Rounded" pitchFamily="34" charset="0"/>
                  <a:ea typeface="Arial-Rounded" pitchFamily="34" charset="0"/>
                  <a:cs typeface="Arial-Rounded" pitchFamily="34" charset="0"/>
                </a:rPr>
                <a:t>dấu hỏi </a:t>
              </a:r>
              <a:r>
                <a:rPr lang="en-US" sz="4000" smtClean="0">
                  <a:solidFill>
                    <a:srgbClr val="002060"/>
                  </a:solidFill>
                  <a:latin typeface="Arial-Rounded" pitchFamily="34" charset="0"/>
                  <a:ea typeface="Arial-Rounded" pitchFamily="34" charset="0"/>
                  <a:cs typeface="Arial-Rounded" pitchFamily="34" charset="0"/>
                </a:rPr>
                <a:t>thay cho ô vuông.</a:t>
              </a:r>
              <a:endParaRPr lang="en-US" sz="4000">
                <a:solidFill>
                  <a:srgbClr val="002060"/>
                </a:solidFill>
                <a:latin typeface="Arial-Rounded" pitchFamily="34" charset="0"/>
                <a:ea typeface="Arial-Rounded" pitchFamily="34" charset="0"/>
                <a:cs typeface="Arial-Rounded" pitchFamily="34" charset="0"/>
              </a:endParaRPr>
            </a:p>
          </p:txBody>
        </p:sp>
      </p:grpSp>
      <p:sp>
        <p:nvSpPr>
          <p:cNvPr id="18" name="TextBox 17"/>
          <p:cNvSpPr txBox="1"/>
          <p:nvPr/>
        </p:nvSpPr>
        <p:spPr>
          <a:xfrm>
            <a:off x="2834878" y="762000"/>
            <a:ext cx="7086600" cy="769441"/>
          </a:xfrm>
          <a:prstGeom prst="rect">
            <a:avLst/>
          </a:prstGeom>
          <a:noFill/>
        </p:spPr>
        <p:txBody>
          <a:bodyPr wrap="square" rtlCol="0">
            <a:spAutoFit/>
          </a:bodyPr>
          <a:lstStyle/>
          <a:p>
            <a:pPr algn="ctr"/>
            <a:r>
              <a:rPr lang="en-US" sz="4400" b="1" smtClean="0">
                <a:solidFill>
                  <a:schemeClr val="accent6"/>
                </a:solidFill>
                <a:latin typeface="Arial-Rounded" pitchFamily="34" charset="0"/>
                <a:ea typeface="Arial-Rounded" pitchFamily="34" charset="0"/>
                <a:cs typeface="Arial-Rounded" pitchFamily="34" charset="0"/>
              </a:rPr>
              <a:t>Ăn gì trước?</a:t>
            </a:r>
            <a:endParaRPr lang="en-US" sz="4400" b="1">
              <a:solidFill>
                <a:schemeClr val="accent6"/>
              </a:solidFill>
              <a:latin typeface="Arial-Rounded" pitchFamily="34" charset="0"/>
              <a:ea typeface="Arial-Rounded" pitchFamily="34" charset="0"/>
              <a:cs typeface="Arial-Rounded" pitchFamily="34" charset="0"/>
            </a:endParaRPr>
          </a:p>
        </p:txBody>
      </p:sp>
      <p:sp>
        <p:nvSpPr>
          <p:cNvPr id="19" name="TextBox 18"/>
          <p:cNvSpPr txBox="1"/>
          <p:nvPr/>
        </p:nvSpPr>
        <p:spPr>
          <a:xfrm>
            <a:off x="825228" y="1443419"/>
            <a:ext cx="11072605" cy="5555367"/>
          </a:xfrm>
          <a:prstGeom prst="rect">
            <a:avLst/>
          </a:prstGeom>
          <a:noFill/>
        </p:spPr>
        <p:txBody>
          <a:bodyPr wrap="square" rtlCol="0">
            <a:spAutoFit/>
          </a:bodyPr>
          <a:lstStyle/>
          <a:p>
            <a:pPr algn="just">
              <a:spcBef>
                <a:spcPts val="600"/>
              </a:spcBef>
              <a:spcAft>
                <a:spcPts val="600"/>
              </a:spcAft>
            </a:pPr>
            <a:r>
              <a:rPr lang="en-US" sz="3500" smtClean="0">
                <a:solidFill>
                  <a:srgbClr val="002060"/>
                </a:solidFill>
                <a:latin typeface="Arial-Rounded" pitchFamily="34" charset="0"/>
                <a:ea typeface="Arial-Rounded" pitchFamily="34" charset="0"/>
                <a:cs typeface="Arial-Rounded" pitchFamily="34" charset="0"/>
              </a:rPr>
              <a:t>Hai anh em vừa ăn bánh quy vừa trò chuyện:</a:t>
            </a:r>
          </a:p>
          <a:p>
            <a:pPr algn="just">
              <a:spcBef>
                <a:spcPts val="600"/>
              </a:spcBef>
              <a:spcAft>
                <a:spcPts val="600"/>
              </a:spcAft>
            </a:pPr>
            <a:r>
              <a:rPr lang="en-US" sz="3500" i="1" smtClean="0">
                <a:solidFill>
                  <a:srgbClr val="002060"/>
                </a:solidFill>
                <a:latin typeface="Arial-Rounded" pitchFamily="34" charset="0"/>
                <a:ea typeface="Arial-Rounded" pitchFamily="34" charset="0"/>
                <a:cs typeface="Arial-Rounded" pitchFamily="34" charset="0"/>
              </a:rPr>
              <a:t>Anh: </a:t>
            </a:r>
            <a:r>
              <a:rPr lang="en-US" sz="3500" smtClean="0">
                <a:solidFill>
                  <a:srgbClr val="002060"/>
                </a:solidFill>
                <a:latin typeface="Arial-Rounded" pitchFamily="34" charset="0"/>
                <a:ea typeface="Arial-Rounded" pitchFamily="34" charset="0"/>
                <a:cs typeface="Arial-Rounded" pitchFamily="34" charset="0"/>
              </a:rPr>
              <a:t>- Nếu cái bánh này hình chiếc ô tô, em sẽ ăn phần nào trước?</a:t>
            </a:r>
          </a:p>
          <a:p>
            <a:pPr algn="just">
              <a:spcBef>
                <a:spcPts val="600"/>
              </a:spcBef>
              <a:spcAft>
                <a:spcPts val="600"/>
              </a:spcAft>
            </a:pPr>
            <a:r>
              <a:rPr lang="en-US" sz="3500" i="1" smtClean="0">
                <a:solidFill>
                  <a:srgbClr val="002060"/>
                </a:solidFill>
                <a:latin typeface="Arial-Rounded" pitchFamily="34" charset="0"/>
                <a:ea typeface="Arial-Rounded" pitchFamily="34" charset="0"/>
                <a:cs typeface="Arial-Rounded" pitchFamily="34" charset="0"/>
              </a:rPr>
              <a:t>Em: </a:t>
            </a:r>
            <a:r>
              <a:rPr lang="en-US" sz="3500" smtClean="0">
                <a:solidFill>
                  <a:srgbClr val="002060"/>
                </a:solidFill>
                <a:latin typeface="Arial-Rounded" pitchFamily="34" charset="0"/>
                <a:ea typeface="Arial-Rounded" pitchFamily="34" charset="0"/>
                <a:cs typeface="Arial-Rounded" pitchFamily="34" charset="0"/>
              </a:rPr>
              <a:t>- Em sẽ ăn bốn cái bánh xe ạ. </a:t>
            </a:r>
          </a:p>
          <a:p>
            <a:pPr algn="just">
              <a:spcBef>
                <a:spcPts val="600"/>
              </a:spcBef>
              <a:spcAft>
                <a:spcPts val="600"/>
              </a:spcAft>
            </a:pPr>
            <a:r>
              <a:rPr lang="en-US" sz="3500" i="1" smtClean="0">
                <a:solidFill>
                  <a:srgbClr val="002060"/>
                </a:solidFill>
                <a:latin typeface="Arial-Rounded" pitchFamily="34" charset="0"/>
                <a:ea typeface="Arial-Rounded" pitchFamily="34" charset="0"/>
                <a:cs typeface="Arial-Rounded" pitchFamily="34" charset="0"/>
              </a:rPr>
              <a:t>Anh: </a:t>
            </a:r>
            <a:r>
              <a:rPr lang="en-US" sz="3500" smtClean="0">
                <a:solidFill>
                  <a:srgbClr val="002060"/>
                </a:solidFill>
                <a:latin typeface="Arial-Rounded" pitchFamily="34" charset="0"/>
                <a:ea typeface="Arial-Rounded" pitchFamily="34" charset="0"/>
                <a:cs typeface="Arial-Rounded" pitchFamily="34" charset="0"/>
              </a:rPr>
              <a:t>- Tại sao vậy?</a:t>
            </a:r>
          </a:p>
          <a:p>
            <a:pPr algn="just">
              <a:spcBef>
                <a:spcPts val="600"/>
              </a:spcBef>
            </a:pPr>
            <a:r>
              <a:rPr lang="en-US" sz="3500" i="1" smtClean="0">
                <a:solidFill>
                  <a:srgbClr val="002060"/>
                </a:solidFill>
                <a:latin typeface="Arial-Rounded" pitchFamily="34" charset="0"/>
                <a:ea typeface="Arial-Rounded" pitchFamily="34" charset="0"/>
                <a:cs typeface="Arial-Rounded" pitchFamily="34" charset="0"/>
              </a:rPr>
              <a:t>Em: </a:t>
            </a:r>
            <a:r>
              <a:rPr lang="en-US" sz="3500" smtClean="0">
                <a:solidFill>
                  <a:srgbClr val="002060"/>
                </a:solidFill>
                <a:latin typeface="Arial-Rounded" pitchFamily="34" charset="0"/>
                <a:ea typeface="Arial-Rounded" pitchFamily="34" charset="0"/>
                <a:cs typeface="Arial-Rounded" pitchFamily="34" charset="0"/>
              </a:rPr>
              <a:t>Em phải ăn bánh xe trước để cái xe không chạy được nữa.   Nếu ăn các bộ phận khác, anh nghĩ cái xe chịu đứng yên cho em ăn nó hay sao?</a:t>
            </a:r>
          </a:p>
          <a:p>
            <a:pPr algn="r"/>
            <a:r>
              <a:rPr lang="en-US" sz="3500" smtClean="0">
                <a:solidFill>
                  <a:srgbClr val="002060"/>
                </a:solidFill>
                <a:latin typeface="Arial-Rounded" pitchFamily="34" charset="0"/>
                <a:ea typeface="Arial-Rounded" pitchFamily="34" charset="0"/>
                <a:cs typeface="Arial-Rounded" pitchFamily="34" charset="0"/>
              </a:rPr>
              <a:t>(Trung Nguyên </a:t>
            </a:r>
            <a:r>
              <a:rPr lang="en-US" sz="3500" i="1" smtClean="0">
                <a:solidFill>
                  <a:srgbClr val="002060"/>
                </a:solidFill>
                <a:latin typeface="Arial-Rounded" pitchFamily="34" charset="0"/>
                <a:ea typeface="Arial-Rounded" pitchFamily="34" charset="0"/>
                <a:cs typeface="Arial-Rounded" pitchFamily="34" charset="0"/>
              </a:rPr>
              <a:t>sưu tầm</a:t>
            </a:r>
            <a:r>
              <a:rPr lang="en-US" sz="3500" smtClean="0">
                <a:solidFill>
                  <a:srgbClr val="002060"/>
                </a:solidFill>
                <a:latin typeface="Arial-Rounded" pitchFamily="34" charset="0"/>
                <a:ea typeface="Arial-Rounded" pitchFamily="34" charset="0"/>
                <a:cs typeface="Arial-Rounded" pitchFamily="34" charset="0"/>
              </a:rPr>
              <a:t>)</a:t>
            </a:r>
            <a:endParaRPr lang="en-US" sz="3500">
              <a:solidFill>
                <a:srgbClr val="002060"/>
              </a:solidFill>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0510" t="7820" r="41297" b="55000"/>
          <a:stretch/>
        </p:blipFill>
        <p:spPr>
          <a:xfrm>
            <a:off x="2680040" y="2645727"/>
            <a:ext cx="480219" cy="813616"/>
          </a:xfrm>
          <a:prstGeom prst="rect">
            <a:avLst/>
          </a:prstGeom>
        </p:spPr>
      </p:pic>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40903" t="50000" r="40903" b="12820"/>
          <a:stretch/>
        </p:blipFill>
        <p:spPr>
          <a:xfrm>
            <a:off x="7104177" y="3248477"/>
            <a:ext cx="480219" cy="813616"/>
          </a:xfrm>
          <a:prstGeom prst="rect">
            <a:avLst/>
          </a:prstGeom>
        </p:spPr>
      </p:pic>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61249" t="50000" r="20557" b="12820"/>
          <a:stretch/>
        </p:blipFill>
        <p:spPr>
          <a:xfrm>
            <a:off x="4175919" y="3901378"/>
            <a:ext cx="480219" cy="813616"/>
          </a:xfrm>
          <a:prstGeom prst="rect">
            <a:avLst/>
          </a:prstGeom>
        </p:spPr>
      </p:pic>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l="3847" t="48037" r="77959" b="14783"/>
          <a:stretch/>
        </p:blipFill>
        <p:spPr>
          <a:xfrm>
            <a:off x="1661319" y="5257800"/>
            <a:ext cx="480219" cy="813616"/>
          </a:xfrm>
          <a:prstGeom prst="rect">
            <a:avLst/>
          </a:prstGeom>
        </p:spPr>
      </p:pic>
    </p:spTree>
    <p:extLst>
      <p:ext uri="{BB962C8B-B14F-4D97-AF65-F5344CB8AC3E}">
        <p14:creationId xmlns:p14="http://schemas.microsoft.com/office/powerpoint/2010/main" val="38913581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23"/>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23"/>
                                        </p:tgtEl>
                                        <p:attrNameLst>
                                          <p:attrName>ppt_x</p:attrName>
                                        </p:attrNameLst>
                                      </p:cBhvr>
                                      <p:tavLst>
                                        <p:tav tm="0">
                                          <p:val>
                                            <p:strVal val="ppt_x"/>
                                          </p:val>
                                        </p:tav>
                                        <p:tav tm="100000">
                                          <p:val>
                                            <p:strVal val="ppt_x"/>
                                          </p:val>
                                        </p:tav>
                                      </p:tavLst>
                                    </p:anim>
                                    <p:anim calcmode="lin" valueType="num">
                                      <p:cBhvr additive="base">
                                        <p:cTn id="14" dur="500"/>
                                        <p:tgtEl>
                                          <p:spTgt spid="23"/>
                                        </p:tgtEl>
                                        <p:attrNameLst>
                                          <p:attrName>ppt_y</p:attrName>
                                        </p:attrNameLst>
                                      </p:cBhvr>
                                      <p:tavLst>
                                        <p:tav tm="0">
                                          <p:val>
                                            <p:strVal val="ppt_y"/>
                                          </p:val>
                                        </p:tav>
                                        <p:tav tm="100000">
                                          <p:val>
                                            <p:strVal val="1+ppt_h/2"/>
                                          </p:val>
                                        </p:tav>
                                      </p:tavLst>
                                    </p:anim>
                                    <p:set>
                                      <p:cBhvr>
                                        <p:cTn id="1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24"/>
                                        </p:tgtEl>
                                        <p:attrNameLst>
                                          <p:attrName>ppt_x</p:attrName>
                                        </p:attrNameLst>
                                      </p:cBhvr>
                                      <p:tavLst>
                                        <p:tav tm="0">
                                          <p:val>
                                            <p:strVal val="ppt_x"/>
                                          </p:val>
                                        </p:tav>
                                        <p:tav tm="100000">
                                          <p:val>
                                            <p:strVal val="ppt_x"/>
                                          </p:val>
                                        </p:tav>
                                      </p:tavLst>
                                    </p:anim>
                                    <p:anim calcmode="lin" valueType="num">
                                      <p:cBhvr additive="base">
                                        <p:cTn id="21" dur="500"/>
                                        <p:tgtEl>
                                          <p:spTgt spid="24"/>
                                        </p:tgtEl>
                                        <p:attrNameLst>
                                          <p:attrName>ppt_y</p:attrName>
                                        </p:attrNameLst>
                                      </p:cBhvr>
                                      <p:tavLst>
                                        <p:tav tm="0">
                                          <p:val>
                                            <p:strVal val="ppt_y"/>
                                          </p:val>
                                        </p:tav>
                                        <p:tav tm="100000">
                                          <p:val>
                                            <p:strVal val="1+ppt_h/2"/>
                                          </p:val>
                                        </p:tav>
                                      </p:tavLst>
                                    </p:anim>
                                    <p:set>
                                      <p:cBhvr>
                                        <p:cTn id="2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3" restart="whenNotActive" fill="hold" evtFilter="cancelBubble" nodeType="interactiveSeq">
                <p:stCondLst>
                  <p:cond evt="onClick" delay="0">
                    <p:tgtEl>
                      <p:spTgt spid="25"/>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25"/>
                                        </p:tgtEl>
                                        <p:attrNameLst>
                                          <p:attrName>ppt_x</p:attrName>
                                        </p:attrNameLst>
                                      </p:cBhvr>
                                      <p:tavLst>
                                        <p:tav tm="0">
                                          <p:val>
                                            <p:strVal val="ppt_x"/>
                                          </p:val>
                                        </p:tav>
                                        <p:tav tm="100000">
                                          <p:val>
                                            <p:strVal val="ppt_x"/>
                                          </p:val>
                                        </p:tav>
                                      </p:tavLst>
                                    </p:anim>
                                    <p:anim calcmode="lin" valueType="num">
                                      <p:cBhvr additive="base">
                                        <p:cTn id="28" dur="500"/>
                                        <p:tgtEl>
                                          <p:spTgt spid="25"/>
                                        </p:tgtEl>
                                        <p:attrNameLst>
                                          <p:attrName>ppt_y</p:attrName>
                                        </p:attrNameLst>
                                      </p:cBhvr>
                                      <p:tavLst>
                                        <p:tav tm="0">
                                          <p:val>
                                            <p:strVal val="ppt_y"/>
                                          </p:val>
                                        </p:tav>
                                        <p:tav tm="100000">
                                          <p:val>
                                            <p:strVal val="1+ppt_h/2"/>
                                          </p:val>
                                        </p:tav>
                                      </p:tavLst>
                                    </p:anim>
                                    <p:set>
                                      <p:cBhvr>
                                        <p:cTn id="2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carrots growing in garden Royalty Free Vecto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5501" b="10200"/>
          <a:stretch/>
        </p:blipFill>
        <p:spPr bwMode="auto">
          <a:xfrm>
            <a:off x="-34132" y="-188246"/>
            <a:ext cx="12195969" cy="712244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3"/>
          <p:cNvSpPr txBox="1">
            <a:spLocks/>
          </p:cNvSpPr>
          <p:nvPr/>
        </p:nvSpPr>
        <p:spPr>
          <a:xfrm>
            <a:off x="3185319" y="0"/>
            <a:ext cx="3487623" cy="667293"/>
          </a:xfrm>
          <a:prstGeom prst="rect">
            <a:avLst/>
          </a:prstGeom>
          <a:solidFill>
            <a:srgbClr val="FFE0B3"/>
          </a:solidFill>
        </p:spPr>
        <p:txBody>
          <a:bodyPr>
            <a:normAutofit fontScale="97500"/>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3600" smtClean="0">
                <a:latin typeface="UVN Vung Tau" pitchFamily="66" charset="0"/>
              </a:rPr>
              <a:t>CHẶNG 3: </a:t>
            </a:r>
            <a:endParaRPr lang="en-US" sz="3600">
              <a:latin typeface="UVN Vung Tau" pitchFamily="66" charset="0"/>
            </a:endParaRPr>
          </a:p>
        </p:txBody>
      </p:sp>
      <p:grpSp>
        <p:nvGrpSpPr>
          <p:cNvPr id="4" name="Group 3"/>
          <p:cNvGrpSpPr/>
          <p:nvPr/>
        </p:nvGrpSpPr>
        <p:grpSpPr>
          <a:xfrm>
            <a:off x="8087517" y="5667352"/>
            <a:ext cx="1400447" cy="1023755"/>
            <a:chOff x="5115837" y="4903394"/>
            <a:chExt cx="1400447" cy="1023755"/>
          </a:xfrm>
        </p:grpSpPr>
        <p:pic>
          <p:nvPicPr>
            <p:cNvPr id="5" name="Picture 2" descr="Carrot Vector SVG Icon (56) - PNG Repo Free PNG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470546">
              <a:off x="5115837" y="5049469"/>
              <a:ext cx="877680" cy="877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arrot Vector SVG Icon (56) - PNG Repo Free PNG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108521">
              <a:off x="5278233" y="4903394"/>
              <a:ext cx="877680" cy="877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rot Vector SVG Icon (56) - PNG Repo Free PNG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861060">
              <a:off x="5344091" y="4914704"/>
              <a:ext cx="877680" cy="8776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rot Vector SVG Icon (56) - PNG Repo Free PNG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56716">
              <a:off x="5638604" y="5004506"/>
              <a:ext cx="877680" cy="877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rot Vector SVG Icon (56) - PNG Repo Free PNG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44267">
              <a:off x="5518395" y="4903394"/>
              <a:ext cx="877680" cy="87768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descr="cartoon-rabbit-free - Cartoonist For Hi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824119" y="2589084"/>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bunch of carrots vector | Carrot vegetable, Cartoon,  Cartoon pic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016" y="5577735"/>
            <a:ext cx="1006940" cy="108370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Download carrot clipart - transparent background carrot clipart png - Free  PNG Images | TOP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894992">
            <a:off x="7965220" y="5097651"/>
            <a:ext cx="1448869" cy="14178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5919" y="51054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Farmer PNG Image - PurePNG | Free transparent CC0 PNG Image Librar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319" y="3650018"/>
            <a:ext cx="273816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87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b="23492"/>
          <a:stretch/>
        </p:blipFill>
        <p:spPr>
          <a:xfrm>
            <a:off x="0" y="0"/>
            <a:ext cx="12161838" cy="6858000"/>
          </a:xfrm>
          <a:prstGeom prst="rect">
            <a:avLst/>
          </a:prstGeom>
        </p:spPr>
      </p:pic>
      <p:pic>
        <p:nvPicPr>
          <p:cNvPr id="13" name="Picture 4" descr="Пин на доске Clip Art - Animal Frie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92593" y="4382121"/>
            <a:ext cx="838200" cy="15344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Đề thi Tiếng Anh lớp 3 học kì 2 năm 2021 - Đề 5 - Đề thi Tiếng Anh học kỳ 2  tiếng Anh lớp 3 có đáp án - VnDoc.com"/>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5000" r="96000">
                        <a14:foregroundMark x1="29333" y1="43251" x2="29333" y2="56023"/>
                        <a14:foregroundMark x1="49667" y1="42671" x2="52333" y2="54862"/>
                        <a14:foregroundMark x1="40000" y1="53120" x2="40000" y2="650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928519" y="5352355"/>
            <a:ext cx="952500" cy="10937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artoon Baby Rabbit - ClipArt Best - ClipArt B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0937" y="4753202"/>
            <a:ext cx="2209800" cy="2209801"/>
          </a:xfrm>
          <a:prstGeom prst="rect">
            <a:avLst/>
          </a:prstGeom>
          <a:noFill/>
          <a:extLst>
            <a:ext uri="{909E8E84-426E-40DD-AFC4-6F175D3DCCD1}">
              <a14:hiddenFill xmlns:a14="http://schemas.microsoft.com/office/drawing/2010/main">
                <a:solidFill>
                  <a:srgbClr val="FFFFFF"/>
                </a:solidFill>
              </a14:hiddenFill>
            </a:ext>
          </a:extLst>
        </p:spPr>
      </p:pic>
      <p:sp>
        <p:nvSpPr>
          <p:cNvPr id="16" name="Cloud Callout 15"/>
          <p:cNvSpPr/>
          <p:nvPr/>
        </p:nvSpPr>
        <p:spPr>
          <a:xfrm>
            <a:off x="6614320" y="-38100"/>
            <a:ext cx="5520426" cy="3200400"/>
          </a:xfrm>
          <a:prstGeom prst="cloudCallout">
            <a:avLst>
              <a:gd name="adj1" fmla="val 12273"/>
              <a:gd name="adj2" fmla="val 61310"/>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2060"/>
                </a:solidFill>
                <a:latin typeface="Arial-Rounded" pitchFamily="34" charset="0"/>
                <a:ea typeface="Arial-Rounded" pitchFamily="34" charset="0"/>
                <a:cs typeface="Arial-Rounded" pitchFamily="34" charset="0"/>
              </a:rPr>
              <a:t>Bố về rồi đây cả nhà ơi. Cảm ơn các bạn nhỏ đã giúp đỡ thỏ bố nhé!</a:t>
            </a:r>
            <a:endParaRPr lang="en-US" sz="3200">
              <a:solidFill>
                <a:srgbClr val="002060"/>
              </a:solidFill>
              <a:latin typeface="Arial-Rounded" pitchFamily="34" charset="0"/>
              <a:ea typeface="Arial-Rounded" pitchFamily="34" charset="0"/>
              <a:cs typeface="Arial-Rounded" pitchFamily="34" charset="0"/>
            </a:endParaRPr>
          </a:p>
        </p:txBody>
      </p:sp>
      <p:grpSp>
        <p:nvGrpSpPr>
          <p:cNvPr id="2" name="Group 1"/>
          <p:cNvGrpSpPr/>
          <p:nvPr/>
        </p:nvGrpSpPr>
        <p:grpSpPr>
          <a:xfrm>
            <a:off x="8087517" y="5667352"/>
            <a:ext cx="1400447" cy="1023755"/>
            <a:chOff x="5115837" y="4903394"/>
            <a:chExt cx="1400447" cy="1023755"/>
          </a:xfrm>
        </p:grpSpPr>
        <p:pic>
          <p:nvPicPr>
            <p:cNvPr id="3" name="Picture 2" descr="Carrot Vector SVG Icon (56) - PNG Repo Free PNG Ic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470546">
              <a:off x="5115837" y="5049469"/>
              <a:ext cx="877680" cy="8776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arrot Vector SVG Icon (56) - PNG Repo Free PNG Ic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108521">
              <a:off x="5278233" y="4903394"/>
              <a:ext cx="877680" cy="877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arrot Vector SVG Icon (56) - PNG Repo Free PNG Ic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861060">
              <a:off x="5344091" y="4914704"/>
              <a:ext cx="877680" cy="877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arrot Vector SVG Icon (56) - PNG Repo Free PNG Ic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856716">
              <a:off x="5638604" y="5004506"/>
              <a:ext cx="877680" cy="877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rot Vector SVG Icon (56) - PNG Repo Free PNG Ic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644267">
              <a:off x="5518395" y="4903394"/>
              <a:ext cx="877680" cy="87768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descr="cartoon-rabbit-free - Cartoonist For Hi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754611" y="2589084"/>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bunch of carrots vector | Carrot vegetable, Cartoon,  Cartoon pic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016" y="5577735"/>
            <a:ext cx="1006940" cy="10837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ownload carrot clipart - transparent background carrot clipart png - Free  PNG Images | TOP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8894992">
            <a:off x="7983160" y="5090205"/>
            <a:ext cx="1413454" cy="13831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47819" y="51054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loud Callout 16"/>
          <p:cNvSpPr/>
          <p:nvPr/>
        </p:nvSpPr>
        <p:spPr>
          <a:xfrm>
            <a:off x="1899211" y="1108018"/>
            <a:ext cx="4147577" cy="2185916"/>
          </a:xfrm>
          <a:prstGeom prst="cloudCallout">
            <a:avLst>
              <a:gd name="adj1" fmla="val 50855"/>
              <a:gd name="adj2" fmla="val 99655"/>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2060"/>
                </a:solidFill>
                <a:latin typeface="Arial-Rounded" pitchFamily="34" charset="0"/>
                <a:ea typeface="Arial-Rounded" pitchFamily="34" charset="0"/>
                <a:cs typeface="Arial-Rounded" pitchFamily="34" charset="0"/>
              </a:rPr>
              <a:t>A, bố về! Bố về!</a:t>
            </a:r>
            <a:endParaRPr lang="en-US" sz="32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6290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3"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smtClean="0">
                <a:solidFill>
                  <a:srgbClr val="002060"/>
                </a:solidFill>
                <a:latin typeface="Arial" pitchFamily="34" charset="0"/>
                <a:ea typeface="Arial-Rounded" pitchFamily="34" charset="0"/>
                <a:cs typeface="Arial" pitchFamily="34" charset="0"/>
              </a:rPr>
              <a:t>Dặn dò</a:t>
            </a:r>
            <a:endParaRPr lang="en-US" sz="6000">
              <a:solidFill>
                <a:srgbClr val="00206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889907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19" y="381000"/>
            <a:ext cx="9296400" cy="2514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533400"/>
            <a:ext cx="2114550" cy="2025556"/>
          </a:xfrm>
          <a:prstGeom prst="rect">
            <a:avLst/>
          </a:prstGeom>
        </p:spPr>
      </p:pic>
      <p:sp>
        <p:nvSpPr>
          <p:cNvPr id="3" name="TextBox 2"/>
          <p:cNvSpPr txBox="1"/>
          <p:nvPr/>
        </p:nvSpPr>
        <p:spPr>
          <a:xfrm>
            <a:off x="1432719" y="3429000"/>
            <a:ext cx="9296400" cy="2246769"/>
          </a:xfrm>
          <a:prstGeom prst="rect">
            <a:avLst/>
          </a:prstGeom>
          <a:solidFill>
            <a:srgbClr val="D8F4E3"/>
          </a:solidFill>
        </p:spPr>
        <p:txBody>
          <a:bodyPr wrap="square" rtlCol="0">
            <a:spAutoFit/>
          </a:bodyPr>
          <a:lstStyle/>
          <a:p>
            <a:r>
              <a:rPr lang="en-US" sz="2000" b="1" smtClean="0">
                <a:latin typeface="Arial" pitchFamily="34" charset="0"/>
                <a:cs typeface="Arial" pitchFamily="34" charset="0"/>
              </a:rPr>
              <a:t>Thân chào Quý Thầy Cô!</a:t>
            </a:r>
          </a:p>
          <a:p>
            <a:r>
              <a:rPr lang="en-US" sz="2000" b="1" smtClean="0">
                <a:latin typeface="Arial" pitchFamily="34" charset="0"/>
                <a:cs typeface="Arial" pitchFamily="34" charset="0"/>
              </a:rPr>
              <a:t>Rất mong nhận được phản hồi và góp ý từ Quý Thầy Cô để bộ giáo án ppt được hoàn thiện hơn.</a:t>
            </a:r>
          </a:p>
          <a:p>
            <a:r>
              <a:rPr lang="en-US" sz="2000" b="1" smtClean="0">
                <a:latin typeface="Arial" pitchFamily="34" charset="0"/>
                <a:cs typeface="Arial" pitchFamily="34" charset="0"/>
              </a:rPr>
              <a:t>Mọi thông tin phản hồi mong được QTC gửi về:</a:t>
            </a:r>
          </a:p>
          <a:p>
            <a:r>
              <a:rPr lang="en-US" sz="2000" b="1" smtClean="0">
                <a:latin typeface="Arial" pitchFamily="34" charset="0"/>
                <a:cs typeface="Arial" pitchFamily="34" charset="0"/>
              </a:rPr>
              <a:t>+ Zalo: 0916.604.268</a:t>
            </a:r>
          </a:p>
          <a:p>
            <a:r>
              <a:rPr lang="en-US" sz="2000" b="1" smtClean="0">
                <a:latin typeface="Arial" pitchFamily="34" charset="0"/>
                <a:cs typeface="Arial" pitchFamily="34" charset="0"/>
              </a:rPr>
              <a:t>+ Facebook cá nhân: </a:t>
            </a:r>
            <a:r>
              <a:rPr lang="en-US" sz="2000">
                <a:hlinkClick r:id="rId3"/>
              </a:rPr>
              <a:t>https://www.facebook.com/nhilinh.phan</a:t>
            </a:r>
            <a:r>
              <a:rPr lang="en-US" sz="2000" smtClean="0">
                <a:hlinkClick r:id="rId3"/>
              </a:rPr>
              <a:t>/</a:t>
            </a:r>
            <a:endParaRPr lang="en-US" sz="2000" smtClean="0"/>
          </a:p>
          <a:p>
            <a:r>
              <a:rPr lang="en-US" sz="2000" b="1" smtClean="0">
                <a:latin typeface="Arial" pitchFamily="34" charset="0"/>
                <a:cs typeface="Arial" pitchFamily="34" charset="0"/>
              </a:rPr>
              <a:t>+ Nhóm chia sẻ tài liệu: </a:t>
            </a:r>
            <a:r>
              <a:rPr lang="en-US" sz="2000">
                <a:hlinkClick r:id="rId4"/>
              </a:rPr>
              <a:t>https://www.facebook.com/groups/443096903751589</a:t>
            </a:r>
            <a:endParaRPr lang="en-US" sz="2000" b="1">
              <a:latin typeface="Arial" pitchFamily="34" charset="0"/>
              <a:cs typeface="Arial" pitchFamily="34" charset="0"/>
            </a:endParaRPr>
          </a:p>
        </p:txBody>
      </p:sp>
      <p:sp>
        <p:nvSpPr>
          <p:cNvPr id="4" name="TextBox 3"/>
          <p:cNvSpPr txBox="1"/>
          <p:nvPr/>
        </p:nvSpPr>
        <p:spPr>
          <a:xfrm>
            <a:off x="4785519" y="1249443"/>
            <a:ext cx="5105400" cy="1323439"/>
          </a:xfrm>
          <a:prstGeom prst="rect">
            <a:avLst/>
          </a:prstGeom>
          <a:noFill/>
        </p:spPr>
        <p:txBody>
          <a:bodyPr wrap="square" rtlCol="0">
            <a:spAutoFit/>
          </a:bodyPr>
          <a:lstStyle/>
          <a:p>
            <a:r>
              <a:rPr lang="en-US" sz="2000" smtClean="0">
                <a:solidFill>
                  <a:srgbClr val="0070C0"/>
                </a:solidFill>
                <a:latin typeface="Arial" pitchFamily="34" charset="0"/>
                <a:cs typeface="Arial" pitchFamily="34" charset="0"/>
              </a:rPr>
              <a:t>Người soạn	: Phan Thị Linh</a:t>
            </a:r>
          </a:p>
          <a:p>
            <a:r>
              <a:rPr lang="en-US" sz="2000" smtClean="0">
                <a:solidFill>
                  <a:srgbClr val="0070C0"/>
                </a:solidFill>
                <a:latin typeface="Arial" pitchFamily="34" charset="0"/>
                <a:cs typeface="Arial" pitchFamily="34" charset="0"/>
              </a:rPr>
              <a:t>Năm sinh		: 1990</a:t>
            </a:r>
          </a:p>
          <a:p>
            <a:r>
              <a:rPr lang="en-US" sz="2000" smtClean="0">
                <a:solidFill>
                  <a:srgbClr val="0070C0"/>
                </a:solidFill>
                <a:latin typeface="Arial" pitchFamily="34" charset="0"/>
                <a:cs typeface="Arial" pitchFamily="34" charset="0"/>
              </a:rPr>
              <a:t>Đơn vị công tác	: </a:t>
            </a:r>
          </a:p>
          <a:p>
            <a:r>
              <a:rPr lang="en-US" sz="2000" smtClean="0">
                <a:solidFill>
                  <a:srgbClr val="0070C0"/>
                </a:solidFill>
                <a:latin typeface="Arial" pitchFamily="34" charset="0"/>
                <a:cs typeface="Arial" pitchFamily="34" charset="0"/>
              </a:rPr>
              <a:t>LH		: 0916.604.268</a:t>
            </a:r>
            <a:endParaRPr lang="en-US" sz="200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605216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758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5" name="Title 1"/>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smtClean="0">
                <a:latin typeface="Arial" pitchFamily="34" charset="0"/>
                <a:ea typeface="Arial-Rounded" pitchFamily="34" charset="0"/>
                <a:cs typeface="Arial" pitchFamily="34" charset="0"/>
              </a:rPr>
              <a:t>TIẾNG VIỆT 2</a:t>
            </a:r>
            <a:endParaRPr lang="en-US" sz="80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6031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164" t="84400" r="-1"/>
          <a:stretch/>
        </p:blipFill>
        <p:spPr>
          <a:xfrm flipV="1">
            <a:off x="-1" y="-46232"/>
            <a:ext cx="12229975" cy="3220368"/>
          </a:xfrm>
          <a:prstGeom prst="rect">
            <a:avLst/>
          </a:prstGeom>
        </p:spPr>
      </p:pic>
      <p:grpSp>
        <p:nvGrpSpPr>
          <p:cNvPr id="10" name="Group 9"/>
          <p:cNvGrpSpPr/>
          <p:nvPr/>
        </p:nvGrpSpPr>
        <p:grpSpPr>
          <a:xfrm>
            <a:off x="-2048369" y="-1738723"/>
            <a:ext cx="5701198" cy="3982120"/>
            <a:chOff x="-3782475" y="-1860243"/>
            <a:chExt cx="4286503" cy="2986590"/>
          </a:xfrm>
        </p:grpSpPr>
        <p:sp>
          <p:nvSpPr>
            <p:cNvPr id="11" name="Oval 10"/>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94971" y="-1498365"/>
              <a:ext cx="3092023" cy="259715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241941" y="475222"/>
            <a:ext cx="2563006" cy="1107780"/>
          </a:xfrm>
          <a:prstGeom prst="rect">
            <a:avLst/>
          </a:prstGeom>
          <a:noFill/>
        </p:spPr>
        <p:txBody>
          <a:bodyPr wrap="square" lIns="121709" tIns="60853" rIns="121709" bIns="60853" rtlCol="0">
            <a:spAutoFit/>
          </a:bodyPr>
          <a:lstStyle/>
          <a:p>
            <a:r>
              <a:rPr lang="en-US" sz="4800" b="1">
                <a:latin typeface="Arial-Rounded" pitchFamily="34" charset="0"/>
                <a:ea typeface="Arial-Rounded" pitchFamily="34" charset="0"/>
                <a:cs typeface="Arial-Rounded" pitchFamily="34" charset="0"/>
              </a:rPr>
              <a:t>Tuần </a:t>
            </a:r>
            <a:r>
              <a:rPr lang="en-US" sz="6400" b="1" smtClean="0">
                <a:latin typeface="Akronism" pitchFamily="2" charset="0"/>
                <a:ea typeface="Arabia" pitchFamily="2" charset="0"/>
                <a:cs typeface="Arabia" pitchFamily="2" charset="0"/>
              </a:rPr>
              <a:t>9</a:t>
            </a:r>
            <a:endParaRPr lang="en-US" sz="6400" b="1">
              <a:latin typeface="Akronism" pitchFamily="2" charset="0"/>
              <a:ea typeface="Arabia" pitchFamily="2" charset="0"/>
              <a:cs typeface="Arabia" pitchFamily="2" charset="0"/>
            </a:endParaRPr>
          </a:p>
        </p:txBody>
      </p:sp>
      <p:sp>
        <p:nvSpPr>
          <p:cNvPr id="19" name="TextBox 18"/>
          <p:cNvSpPr txBox="1"/>
          <p:nvPr/>
        </p:nvSpPr>
        <p:spPr>
          <a:xfrm>
            <a:off x="3237625" y="719212"/>
            <a:ext cx="7924172" cy="953891"/>
          </a:xfrm>
          <a:prstGeom prst="rect">
            <a:avLst/>
          </a:prstGeom>
          <a:noFill/>
        </p:spPr>
        <p:txBody>
          <a:bodyPr wrap="square" lIns="121709" tIns="60853" rIns="121709" bIns="60853" rtlCol="0">
            <a:spAutoFit/>
          </a:bodyPr>
          <a:lstStyle/>
          <a:p>
            <a:pPr algn="ctr"/>
            <a:r>
              <a:rPr lang="en-US" sz="5400" b="1" smtClean="0">
                <a:solidFill>
                  <a:schemeClr val="bg1"/>
                </a:solidFill>
                <a:latin typeface="Arial-Rounded" pitchFamily="34" charset="0"/>
                <a:ea typeface="Arial-Rounded" pitchFamily="34" charset="0"/>
                <a:cs typeface="Arial-Rounded" pitchFamily="34" charset="0"/>
              </a:rPr>
              <a:t>ÔN TẬP GIỮA HỌC KÌ 1</a:t>
            </a:r>
            <a:endParaRPr lang="en-US" sz="5400" b="1">
              <a:solidFill>
                <a:schemeClr val="bg1"/>
              </a:solidFill>
              <a:latin typeface="Arial-Rounded" pitchFamily="34" charset="0"/>
              <a:ea typeface="Arial-Rounded" pitchFamily="34" charset="0"/>
              <a:cs typeface="Arial-Rounded" pitchFamily="34" charset="0"/>
            </a:endParaRPr>
          </a:p>
        </p:txBody>
      </p:sp>
      <p:sp>
        <p:nvSpPr>
          <p:cNvPr id="20" name="TextBox 19"/>
          <p:cNvSpPr txBox="1"/>
          <p:nvPr/>
        </p:nvSpPr>
        <p:spPr>
          <a:xfrm>
            <a:off x="1799820" y="4038600"/>
            <a:ext cx="5399891" cy="1015649"/>
          </a:xfrm>
          <a:prstGeom prst="rect">
            <a:avLst/>
          </a:prstGeom>
          <a:noFill/>
        </p:spPr>
        <p:txBody>
          <a:bodyPr wrap="square" lIns="91428" tIns="45713" rIns="91428" bIns="45713" rtlCol="0">
            <a:spAutoFit/>
          </a:bodyPr>
          <a:lstStyle/>
          <a:p>
            <a:pPr algn="ctr"/>
            <a:r>
              <a:rPr lang="en-US" sz="6000" b="1">
                <a:solidFill>
                  <a:srgbClr val="0070C0"/>
                </a:solidFill>
                <a:latin typeface="Arial-Rounded" pitchFamily="34" charset="0"/>
                <a:ea typeface="Arial-Rounded" pitchFamily="34" charset="0"/>
                <a:cs typeface="Arial-Rounded" pitchFamily="34" charset="0"/>
              </a:rPr>
              <a:t>Tiết </a:t>
            </a:r>
            <a:r>
              <a:rPr lang="en-US" sz="6000" b="1" smtClean="0">
                <a:solidFill>
                  <a:srgbClr val="0070C0"/>
                </a:solidFill>
                <a:latin typeface="Arial Rounded MT Bold" pitchFamily="34" charset="0"/>
                <a:ea typeface="Arial-Rounded" pitchFamily="34" charset="0"/>
                <a:cs typeface="Arial-Rounded" pitchFamily="34" charset="0"/>
              </a:rPr>
              <a:t>5, 6</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288" y="2842566"/>
            <a:ext cx="3657600" cy="3784238"/>
          </a:xfrm>
          <a:prstGeom prst="rect">
            <a:avLst/>
          </a:prstGeom>
        </p:spPr>
      </p:pic>
    </p:spTree>
    <p:extLst>
      <p:ext uri="{BB962C8B-B14F-4D97-AF65-F5344CB8AC3E}">
        <p14:creationId xmlns:p14="http://schemas.microsoft.com/office/powerpoint/2010/main" val="2977045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72771" y="2133600"/>
            <a:ext cx="9216296" cy="2061887"/>
          </a:xfrm>
          <a:prstGeom prst="rect">
            <a:avLst/>
          </a:prstGeom>
          <a:noFill/>
        </p:spPr>
        <p:txBody>
          <a:bodyPr wrap="square" lIns="121709" tIns="60853" rIns="121709" bIns="60853" rtlCol="0">
            <a:spAutoFit/>
          </a:bodyPr>
          <a:lstStyle/>
          <a:p>
            <a:pPr algn="ctr"/>
            <a:r>
              <a:rPr lang="en-US" sz="5400" b="1" smtClean="0">
                <a:solidFill>
                  <a:srgbClr val="0070C0"/>
                </a:solidFill>
                <a:latin typeface="Arial-Rounded" pitchFamily="34" charset="0"/>
                <a:ea typeface="Arial-Rounded" pitchFamily="34" charset="0"/>
                <a:cs typeface="Arial-Rounded" pitchFamily="34" charset="0"/>
              </a:rPr>
              <a:t>Tiếng Việt:</a:t>
            </a:r>
          </a:p>
          <a:p>
            <a:pPr algn="ctr"/>
            <a:r>
              <a:rPr lang="en-US" sz="7200" b="1" smtClean="0">
                <a:solidFill>
                  <a:srgbClr val="0070C0"/>
                </a:solidFill>
                <a:latin typeface="Arial-Rounded" pitchFamily="34" charset="0"/>
                <a:ea typeface="Arial-Rounded" pitchFamily="34" charset="0"/>
                <a:cs typeface="Arial-Rounded" pitchFamily="34" charset="0"/>
              </a:rPr>
              <a:t>Ôn tập giữa học kì </a:t>
            </a:r>
            <a:r>
              <a:rPr lang="en-US" sz="7200" b="1" smtClean="0">
                <a:solidFill>
                  <a:srgbClr val="0070C0"/>
                </a:solidFill>
                <a:latin typeface="Arial Rounded MT Bold" pitchFamily="34" charset="0"/>
                <a:ea typeface="Arial-Rounded" pitchFamily="34" charset="0"/>
                <a:cs typeface="Arial-Rounded" pitchFamily="34" charset="0"/>
              </a:rPr>
              <a:t>1</a:t>
            </a:r>
            <a:endParaRPr lang="en-US" sz="7200" b="1">
              <a:solidFill>
                <a:srgbClr val="0070C0"/>
              </a:solidFill>
              <a:latin typeface="Arial Rounded MT Bold" pitchFamily="34" charset="0"/>
              <a:ea typeface="Arial-Rounded" pitchFamily="34" charset="0"/>
              <a:cs typeface="Arial-Rounded" pitchFamily="34" charset="0"/>
            </a:endParaRPr>
          </a:p>
        </p:txBody>
      </p:sp>
      <p:sp>
        <p:nvSpPr>
          <p:cNvPr id="20" name="TextBox 19"/>
          <p:cNvSpPr txBox="1"/>
          <p:nvPr/>
        </p:nvSpPr>
        <p:spPr>
          <a:xfrm>
            <a:off x="3380974" y="4715484"/>
            <a:ext cx="5399891" cy="923316"/>
          </a:xfrm>
          <a:prstGeom prst="rect">
            <a:avLst/>
          </a:prstGeom>
          <a:noFill/>
        </p:spPr>
        <p:txBody>
          <a:bodyPr wrap="square" lIns="91428" tIns="45713" rIns="91428" bIns="45713" rtlCol="0">
            <a:spAutoFit/>
          </a:bodyPr>
          <a:lstStyle/>
          <a:p>
            <a:pPr algn="ctr"/>
            <a:r>
              <a:rPr lang="en-US" sz="5400">
                <a:solidFill>
                  <a:srgbClr val="0070C0"/>
                </a:solidFill>
                <a:latin typeface="Arial-Rounded" pitchFamily="34" charset="0"/>
                <a:ea typeface="Arial-Rounded" pitchFamily="34" charset="0"/>
                <a:cs typeface="Arial-Rounded" pitchFamily="34" charset="0"/>
              </a:rPr>
              <a:t>Tiết </a:t>
            </a:r>
            <a:r>
              <a:rPr lang="en-US" sz="5400" smtClean="0">
                <a:solidFill>
                  <a:srgbClr val="0070C0"/>
                </a:solidFill>
                <a:latin typeface="Arial Rounded MT Bold" pitchFamily="34" charset="0"/>
                <a:ea typeface="Arial-Rounded" pitchFamily="34" charset="0"/>
                <a:cs typeface="Arial-Rounded" pitchFamily="34" charset="0"/>
              </a:rPr>
              <a:t>5, 6</a:t>
            </a:r>
          </a:p>
        </p:txBody>
      </p:sp>
      <p:sp>
        <p:nvSpPr>
          <p:cNvPr id="21" name="TextBox 20"/>
          <p:cNvSpPr txBox="1"/>
          <p:nvPr/>
        </p:nvSpPr>
        <p:spPr>
          <a:xfrm>
            <a:off x="426696" y="605135"/>
            <a:ext cx="11308446" cy="923330"/>
          </a:xfrm>
          <a:prstGeom prst="rect">
            <a:avLst/>
          </a:prstGeom>
          <a:noFill/>
        </p:spPr>
        <p:txBody>
          <a:bodyPr wrap="square" rtlCol="0">
            <a:spAutoFit/>
          </a:bodyPr>
          <a:lstStyle/>
          <a:p>
            <a:pPr algn="ctr"/>
            <a:r>
              <a:rPr lang="en-US" sz="5400" b="1" smtClean="0">
                <a:solidFill>
                  <a:srgbClr val="0070C0"/>
                </a:solidFill>
                <a:latin typeface="Arial-Rounded" pitchFamily="34" charset="0"/>
                <a:ea typeface="Arial-Rounded" pitchFamily="34" charset="0"/>
                <a:cs typeface="Arial-Rounded" pitchFamily="34" charset="0"/>
              </a:rPr>
              <a:t>Thứ …. ngày … tháng ….. năm </a:t>
            </a:r>
            <a:r>
              <a:rPr lang="en-US" sz="5400" smtClean="0">
                <a:solidFill>
                  <a:srgbClr val="0070C0"/>
                </a:solidFill>
                <a:latin typeface="Arial Rounded MT Bold" pitchFamily="34" charset="0"/>
                <a:ea typeface="Arial-Rounded" pitchFamily="34" charset="0"/>
                <a:cs typeface="Arial-Rounded" pitchFamily="34" charset="0"/>
              </a:rPr>
              <a:t>2021</a:t>
            </a:r>
            <a:endParaRPr lang="en-US" sz="5400">
              <a:solidFill>
                <a:srgbClr val="0070C0"/>
              </a:solidFill>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108763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23492"/>
          <a:stretch/>
        </p:blipFill>
        <p:spPr>
          <a:xfrm>
            <a:off x="0" y="0"/>
            <a:ext cx="12161838" cy="6858000"/>
          </a:xfrm>
          <a:prstGeom prst="rect">
            <a:avLst/>
          </a:prstGeom>
        </p:spPr>
      </p:pic>
      <p:pic>
        <p:nvPicPr>
          <p:cNvPr id="1026" name="Picture 2" descr="cartoon-rabbit-free - Cartoonist For Hi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8288" y="3409950"/>
            <a:ext cx="32766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ин на доске Clip Art - Animal Frien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6926" y="4821626"/>
            <a:ext cx="838200" cy="15344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Đề thi Tiếng Anh lớp 3 học kì 2 năm 2021 - Đề 5 - Đề thi Tiếng Anh học kỳ 2  tiếng Anh lớp 3 có đáp án - VnDoc.com"/>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5000" r="96000">
                        <a14:foregroundMark x1="29333" y1="43251" x2="29333" y2="56023"/>
                        <a14:foregroundMark x1="49667" y1="42671" x2="52333" y2="54862"/>
                        <a14:foregroundMark x1="40000" y1="53120" x2="40000" y2="65022"/>
                      </a14:backgroundRemoval>
                    </a14:imgEffect>
                  </a14:imgLayer>
                </a14:imgProps>
              </a:ext>
              <a:ext uri="{28A0092B-C50C-407E-A947-70E740481C1C}">
                <a14:useLocalDpi xmlns:a14="http://schemas.microsoft.com/office/drawing/2010/main" val="0"/>
              </a:ext>
            </a:extLst>
          </a:blip>
          <a:srcRect/>
          <a:stretch>
            <a:fillRect/>
          </a:stretch>
        </p:blipFill>
        <p:spPr bwMode="auto">
          <a:xfrm>
            <a:off x="3836988" y="5041963"/>
            <a:ext cx="952500" cy="10937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rtoon Baby Rabbit - ClipArt Best - ClipArt Be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995" y="4527287"/>
            <a:ext cx="2209800" cy="2209801"/>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Callout 12"/>
          <p:cNvSpPr/>
          <p:nvPr/>
        </p:nvSpPr>
        <p:spPr>
          <a:xfrm>
            <a:off x="7289007" y="0"/>
            <a:ext cx="4872831" cy="3200400"/>
          </a:xfrm>
          <a:prstGeom prst="cloudCallout">
            <a:avLst>
              <a:gd name="adj1" fmla="val -22912"/>
              <a:gd name="adj2" fmla="val 62500"/>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2060"/>
                </a:solidFill>
                <a:latin typeface="Arial-Rounded" pitchFamily="34" charset="0"/>
                <a:ea typeface="Arial-Rounded" pitchFamily="34" charset="0"/>
                <a:cs typeface="Arial-Rounded" pitchFamily="34" charset="0"/>
              </a:rPr>
              <a:t>Các con ở nhà ngoan nhé! Bố sẽ đi tìm thức ăn về cho cả nhà.</a:t>
            </a:r>
            <a:endParaRPr lang="en-US" sz="3200">
              <a:solidFill>
                <a:srgbClr val="002060"/>
              </a:solidFill>
              <a:latin typeface="Arial-Rounded" pitchFamily="34" charset="0"/>
              <a:ea typeface="Arial-Rounded" pitchFamily="34" charset="0"/>
              <a:cs typeface="Arial-Rounded" pitchFamily="34" charset="0"/>
            </a:endParaRPr>
          </a:p>
        </p:txBody>
      </p:sp>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95519" y="4984813"/>
            <a:ext cx="17748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220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st Premium Fruit Farm Illustration download in PNG &amp;amp; Vector form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319" y="0"/>
            <a:ext cx="9773412" cy="68826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artoon-rabbit-free - Cartoonist For Hi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081" y="1510584"/>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919" y="49530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txBox="1">
            <a:spLocks/>
          </p:cNvSpPr>
          <p:nvPr/>
        </p:nvSpPr>
        <p:spPr>
          <a:xfrm>
            <a:off x="2113477" y="381000"/>
            <a:ext cx="3487623" cy="667293"/>
          </a:xfrm>
          <a:prstGeom prst="rect">
            <a:avLst/>
          </a:prstGeom>
          <a:solidFill>
            <a:srgbClr val="FFE0B3"/>
          </a:solidFill>
        </p:spPr>
        <p:txBody>
          <a:bodyPr>
            <a:normAutofit fontScale="97500"/>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3600" smtClean="0">
                <a:latin typeface="UVN Vung Tau" pitchFamily="66" charset="0"/>
              </a:rPr>
              <a:t>CHẶNG 1: </a:t>
            </a:r>
            <a:endParaRPr lang="en-US" sz="3600">
              <a:latin typeface="UVN Vung Tau" pitchFamily="66" charset="0"/>
            </a:endParaRPr>
          </a:p>
        </p:txBody>
      </p:sp>
    </p:spTree>
    <p:extLst>
      <p:ext uri="{BB962C8B-B14F-4D97-AF65-F5344CB8AC3E}">
        <p14:creationId xmlns:p14="http://schemas.microsoft.com/office/powerpoint/2010/main" val="3486980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2845" y="841123"/>
            <a:ext cx="11483912" cy="737866"/>
            <a:chOff x="294783" y="915918"/>
            <a:chExt cx="11483912" cy="737866"/>
          </a:xfrm>
        </p:grpSpPr>
        <p:grpSp>
          <p:nvGrpSpPr>
            <p:cNvPr id="7" name="Group 6"/>
            <p:cNvGrpSpPr/>
            <p:nvPr/>
          </p:nvGrpSpPr>
          <p:grpSpPr>
            <a:xfrm>
              <a:off x="294783" y="915918"/>
              <a:ext cx="758018" cy="731520"/>
              <a:chOff x="3065608" y="1727884"/>
              <a:chExt cx="1240358" cy="1188720"/>
            </a:xfrm>
          </p:grpSpPr>
          <p:sp>
            <p:nvSpPr>
              <p:cNvPr id="11"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12"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8</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10" name="TextBox 9"/>
            <p:cNvSpPr txBox="1"/>
            <p:nvPr/>
          </p:nvSpPr>
          <p:spPr>
            <a:xfrm>
              <a:off x="978050" y="945898"/>
              <a:ext cx="10800645" cy="707886"/>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Đóng vai, nói và đáp lời trong các tình huống sau:</a:t>
              </a:r>
              <a:endParaRPr lang="en-US" sz="4000">
                <a:solidFill>
                  <a:srgbClr val="002060"/>
                </a:solidFill>
                <a:latin typeface="Arial-Rounded" pitchFamily="34" charset="0"/>
                <a:ea typeface="Arial-Rounded" pitchFamily="34" charset="0"/>
                <a:cs typeface="Arial-Rounded" pitchFamily="34" charset="0"/>
              </a:endParaRPr>
            </a:p>
          </p:txBody>
        </p:sp>
      </p:grpSp>
      <p:sp>
        <p:nvSpPr>
          <p:cNvPr id="13" name="TextBox 12"/>
          <p:cNvSpPr txBox="1"/>
          <p:nvPr/>
        </p:nvSpPr>
        <p:spPr>
          <a:xfrm>
            <a:off x="1125384" y="2057400"/>
            <a:ext cx="10800645" cy="3659656"/>
          </a:xfrm>
          <a:prstGeom prst="rect">
            <a:avLst/>
          </a:prstGeom>
          <a:noFill/>
        </p:spPr>
        <p:txBody>
          <a:bodyPr wrap="square" rtlCol="0">
            <a:spAutoFit/>
          </a:bodyPr>
          <a:lstStyle/>
          <a:p>
            <a:pPr marL="742950" indent="-742950" algn="just">
              <a:lnSpc>
                <a:spcPct val="150000"/>
              </a:lnSpc>
              <a:buAutoNum type="alphaLcPeriod"/>
            </a:pPr>
            <a:r>
              <a:rPr lang="en-US" sz="4000" smtClean="0">
                <a:solidFill>
                  <a:srgbClr val="002060"/>
                </a:solidFill>
                <a:latin typeface="Arial-Rounded" pitchFamily="34" charset="0"/>
                <a:ea typeface="Arial-Rounded" pitchFamily="34" charset="0"/>
                <a:cs typeface="Arial-Rounded" pitchFamily="34" charset="0"/>
              </a:rPr>
              <a:t>Nhờ bạn nhặt giúp cái bút bị rơi.</a:t>
            </a:r>
          </a:p>
          <a:p>
            <a:pPr marL="742950" indent="-742950" algn="just">
              <a:lnSpc>
                <a:spcPct val="150000"/>
              </a:lnSpc>
              <a:buAutoNum type="alphaLcPeriod"/>
            </a:pPr>
            <a:r>
              <a:rPr lang="en-US" sz="4000" smtClean="0">
                <a:solidFill>
                  <a:srgbClr val="002060"/>
                </a:solidFill>
                <a:latin typeface="Arial-Rounded" pitchFamily="34" charset="0"/>
                <a:ea typeface="Arial-Rounded" pitchFamily="34" charset="0"/>
                <a:cs typeface="Arial-Rounded" pitchFamily="34" charset="0"/>
              </a:rPr>
              <a:t>Khen bạn viết chữ đẹp.</a:t>
            </a:r>
          </a:p>
          <a:p>
            <a:pPr marL="742950" indent="-742950" algn="just">
              <a:lnSpc>
                <a:spcPct val="150000"/>
              </a:lnSpc>
              <a:buAutoNum type="alphaLcPeriod"/>
            </a:pPr>
            <a:r>
              <a:rPr lang="en-US" sz="4000" smtClean="0">
                <a:solidFill>
                  <a:srgbClr val="002060"/>
                </a:solidFill>
                <a:latin typeface="Arial-Rounded" pitchFamily="34" charset="0"/>
                <a:ea typeface="Arial-Rounded" pitchFamily="34" charset="0"/>
                <a:cs typeface="Arial-Rounded" pitchFamily="34" charset="0"/>
              </a:rPr>
              <a:t>An ủi bạn khi bạn bị ốm nên phải nghỉ học.</a:t>
            </a:r>
          </a:p>
          <a:p>
            <a:pPr marL="742950" indent="-742950" algn="just">
              <a:lnSpc>
                <a:spcPct val="150000"/>
              </a:lnSpc>
              <a:buAutoNum type="alphaLcPeriod"/>
            </a:pPr>
            <a:r>
              <a:rPr lang="en-US" sz="4000" smtClean="0">
                <a:solidFill>
                  <a:srgbClr val="002060"/>
                </a:solidFill>
                <a:latin typeface="Arial-Rounded" pitchFamily="34" charset="0"/>
                <a:ea typeface="Arial-Rounded" pitchFamily="34" charset="0"/>
                <a:cs typeface="Arial-Rounded" pitchFamily="34" charset="0"/>
              </a:rPr>
              <a:t>Chúc mừng sinh nhật bạn.</a:t>
            </a:r>
            <a:endParaRPr lang="en-US" sz="40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135746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29714" y="0"/>
            <a:ext cx="9760622" cy="68826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artoon-rabbit-free - Cartoonist For Hi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081" y="1510584"/>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unch of carrots vector | Carrot vegetable, Cartoon,  Cartoon pic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0818" y="5320583"/>
            <a:ext cx="1006940" cy="10837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319" y="4833734"/>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Pin on Farmer Vector Carto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6312" y="2952140"/>
            <a:ext cx="2052858" cy="227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033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ittle carrots in field farm isolated in cartoon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0860" b="21026"/>
          <a:stretch/>
        </p:blipFill>
        <p:spPr bwMode="auto">
          <a:xfrm>
            <a:off x="1881130" y="1057414"/>
            <a:ext cx="9767725" cy="44277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artoon-rabbit-free - Cartoonist For Hi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081" y="1510584"/>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unch of carrots vector | Carrot vegetable, Cartoon,  Cartoon p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0818" y="5320583"/>
            <a:ext cx="1006940" cy="10837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319" y="4833734"/>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txBox="1">
            <a:spLocks/>
          </p:cNvSpPr>
          <p:nvPr/>
        </p:nvSpPr>
        <p:spPr>
          <a:xfrm>
            <a:off x="137319" y="108673"/>
            <a:ext cx="3487623" cy="667293"/>
          </a:xfrm>
          <a:prstGeom prst="rect">
            <a:avLst/>
          </a:prstGeom>
          <a:solidFill>
            <a:srgbClr val="FFE0B3"/>
          </a:solidFill>
        </p:spPr>
        <p:txBody>
          <a:bodyPr>
            <a:normAutofit fontScale="97500"/>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3600" smtClean="0">
                <a:latin typeface="UVN Vung Tau" pitchFamily="66" charset="0"/>
              </a:rPr>
              <a:t>CHẶNG 2: </a:t>
            </a:r>
            <a:endParaRPr lang="en-US" sz="3600">
              <a:latin typeface="UVN Vung Tau" pitchFamily="66" charset="0"/>
            </a:endParaRPr>
          </a:p>
        </p:txBody>
      </p:sp>
    </p:spTree>
    <p:extLst>
      <p:ext uri="{BB962C8B-B14F-4D97-AF65-F5344CB8AC3E}">
        <p14:creationId xmlns:p14="http://schemas.microsoft.com/office/powerpoint/2010/main" val="2072904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2165</TotalTime>
  <Words>631</Words>
  <Application>Microsoft Office PowerPoint</Application>
  <PresentationFormat>Custom</PresentationFormat>
  <Paragraphs>73</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246</cp:revision>
  <dcterms:created xsi:type="dcterms:W3CDTF">2020-09-01T15:19:38Z</dcterms:created>
  <dcterms:modified xsi:type="dcterms:W3CDTF">2021-09-26T06:05:23Z</dcterms:modified>
</cp:coreProperties>
</file>